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u diapozitiv">
    <p:spTree>
      <p:nvGrpSpPr>
        <p:cNvPr id="1" name=""/>
        <p:cNvGrpSpPr/>
        <p:nvPr/>
      </p:nvGrpSpPr>
      <p:grpSpPr>
        <a:xfrm>
          <a:off x="0" y="0"/>
          <a:ext cx="0" cy="0"/>
          <a:chOff x="0" y="0"/>
          <a:chExt cx="0" cy="0"/>
        </a:xfrm>
      </p:grpSpPr>
      <p:sp>
        <p:nvSpPr>
          <p:cNvPr id="2" name="Titlu 1"/>
          <p:cNvSpPr>
            <a:spLocks noGrp="1"/>
          </p:cNvSpPr>
          <p:nvPr>
            <p:ph type="ctrTitle"/>
          </p:nvPr>
        </p:nvSpPr>
        <p:spPr>
          <a:xfrm>
            <a:off x="1524000" y="1122363"/>
            <a:ext cx="9144000" cy="2387600"/>
          </a:xfrm>
        </p:spPr>
        <p:txBody>
          <a:bodyPr anchor="b"/>
          <a:lstStyle>
            <a:lvl1pPr algn="ctr">
              <a:defRPr sz="6000"/>
            </a:lvl1pPr>
          </a:lstStyle>
          <a:p>
            <a:r>
              <a:rPr lang="ro-RO" smtClean="0"/>
              <a:t>Clic pentru editare stil titlu</a:t>
            </a:r>
            <a:endParaRPr lang="en-US"/>
          </a:p>
        </p:txBody>
      </p:sp>
      <p:sp>
        <p:nvSpPr>
          <p:cNvPr id="3" name="Subtitlu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smtClean="0"/>
              <a:t>Faceți clic pentru a edita stilul de subtitlu coordonator</a:t>
            </a:r>
            <a:endParaRPr lang="en-US"/>
          </a:p>
        </p:txBody>
      </p:sp>
      <p:sp>
        <p:nvSpPr>
          <p:cNvPr id="4" name="Substituent dată 3"/>
          <p:cNvSpPr>
            <a:spLocks noGrp="1"/>
          </p:cNvSpPr>
          <p:nvPr>
            <p:ph type="dt" sz="half" idx="10"/>
          </p:nvPr>
        </p:nvSpPr>
        <p:spPr/>
        <p:txBody>
          <a:bodyPr/>
          <a:lstStyle/>
          <a:p>
            <a:fld id="{FEE30C66-421A-4547-A96F-EC1948D7E53C}" type="datetimeFigureOut">
              <a:rPr lang="en-US" smtClean="0"/>
              <a:t>10/6/2020</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499B6EAD-81AC-4707-804E-95418F462642}" type="slidenum">
              <a:rPr lang="en-US" smtClean="0"/>
              <a:t>‹#›</a:t>
            </a:fld>
            <a:endParaRPr lang="en-US"/>
          </a:p>
        </p:txBody>
      </p:sp>
    </p:spTree>
    <p:extLst>
      <p:ext uri="{BB962C8B-B14F-4D97-AF65-F5344CB8AC3E}">
        <p14:creationId xmlns:p14="http://schemas.microsoft.com/office/powerpoint/2010/main" val="3506104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en-US"/>
          </a:p>
        </p:txBody>
      </p:sp>
      <p:sp>
        <p:nvSpPr>
          <p:cNvPr id="3" name="Substituent text vertical 2"/>
          <p:cNvSpPr>
            <a:spLocks noGrp="1"/>
          </p:cNvSpPr>
          <p:nvPr>
            <p:ph type="body" orient="vert" idx="1"/>
          </p:nvPr>
        </p:nvSpPr>
        <p:spPr/>
        <p:txBody>
          <a:bodyPr vert="eaVert"/>
          <a:lstStyle/>
          <a:p>
            <a:pPr lvl="0"/>
            <a:r>
              <a:rPr lang="ro-RO" smtClean="0"/>
              <a:t>Editați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10"/>
          </p:nvPr>
        </p:nvSpPr>
        <p:spPr/>
        <p:txBody>
          <a:bodyPr/>
          <a:lstStyle/>
          <a:p>
            <a:fld id="{FEE30C66-421A-4547-A96F-EC1948D7E53C}" type="datetimeFigureOut">
              <a:rPr lang="en-US" smtClean="0"/>
              <a:t>10/6/2020</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499B6EAD-81AC-4707-804E-95418F462642}" type="slidenum">
              <a:rPr lang="en-US" smtClean="0"/>
              <a:t>‹#›</a:t>
            </a:fld>
            <a:endParaRPr lang="en-US"/>
          </a:p>
        </p:txBody>
      </p:sp>
    </p:spTree>
    <p:extLst>
      <p:ext uri="{BB962C8B-B14F-4D97-AF65-F5344CB8AC3E}">
        <p14:creationId xmlns:p14="http://schemas.microsoft.com/office/powerpoint/2010/main" val="3192371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8724900" y="365125"/>
            <a:ext cx="2628900" cy="5811838"/>
          </a:xfrm>
        </p:spPr>
        <p:txBody>
          <a:bodyPr vert="eaVert"/>
          <a:lstStyle/>
          <a:p>
            <a:r>
              <a:rPr lang="ro-RO" smtClean="0"/>
              <a:t>Clic pentru editare stil titlu</a:t>
            </a:r>
            <a:endParaRPr lang="en-US"/>
          </a:p>
        </p:txBody>
      </p:sp>
      <p:sp>
        <p:nvSpPr>
          <p:cNvPr id="3" name="Substituent text vertical 2"/>
          <p:cNvSpPr>
            <a:spLocks noGrp="1"/>
          </p:cNvSpPr>
          <p:nvPr>
            <p:ph type="body" orient="vert" idx="1"/>
          </p:nvPr>
        </p:nvSpPr>
        <p:spPr>
          <a:xfrm>
            <a:off x="838200" y="365125"/>
            <a:ext cx="7734300" cy="5811838"/>
          </a:xfrm>
        </p:spPr>
        <p:txBody>
          <a:bodyPr vert="eaVert"/>
          <a:lstStyle/>
          <a:p>
            <a:pPr lvl="0"/>
            <a:r>
              <a:rPr lang="ro-RO" smtClean="0"/>
              <a:t>Editați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10"/>
          </p:nvPr>
        </p:nvSpPr>
        <p:spPr/>
        <p:txBody>
          <a:bodyPr/>
          <a:lstStyle/>
          <a:p>
            <a:fld id="{FEE30C66-421A-4547-A96F-EC1948D7E53C}" type="datetimeFigureOut">
              <a:rPr lang="en-US" smtClean="0"/>
              <a:t>10/6/2020</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499B6EAD-81AC-4707-804E-95418F462642}" type="slidenum">
              <a:rPr lang="en-US" smtClean="0"/>
              <a:t>‹#›</a:t>
            </a:fld>
            <a:endParaRPr lang="en-US"/>
          </a:p>
        </p:txBody>
      </p:sp>
    </p:spTree>
    <p:extLst>
      <p:ext uri="{BB962C8B-B14F-4D97-AF65-F5344CB8AC3E}">
        <p14:creationId xmlns:p14="http://schemas.microsoft.com/office/powerpoint/2010/main" val="3221273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en-US"/>
          </a:p>
        </p:txBody>
      </p:sp>
      <p:sp>
        <p:nvSpPr>
          <p:cNvPr id="3" name="Substituent conținut 2"/>
          <p:cNvSpPr>
            <a:spLocks noGrp="1"/>
          </p:cNvSpPr>
          <p:nvPr>
            <p:ph idx="1"/>
          </p:nvPr>
        </p:nvSpPr>
        <p:spPr/>
        <p:txBody>
          <a:bodyPr/>
          <a:lstStyle/>
          <a:p>
            <a:pPr lvl="0"/>
            <a:r>
              <a:rPr lang="ro-RO" smtClean="0"/>
              <a:t>Editați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10"/>
          </p:nvPr>
        </p:nvSpPr>
        <p:spPr/>
        <p:txBody>
          <a:bodyPr/>
          <a:lstStyle/>
          <a:p>
            <a:fld id="{FEE30C66-421A-4547-A96F-EC1948D7E53C}" type="datetimeFigureOut">
              <a:rPr lang="en-US" smtClean="0"/>
              <a:t>10/6/2020</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499B6EAD-81AC-4707-804E-95418F462642}" type="slidenum">
              <a:rPr lang="en-US" smtClean="0"/>
              <a:t>‹#›</a:t>
            </a:fld>
            <a:endParaRPr lang="en-US"/>
          </a:p>
        </p:txBody>
      </p:sp>
    </p:spTree>
    <p:extLst>
      <p:ext uri="{BB962C8B-B14F-4D97-AF65-F5344CB8AC3E}">
        <p14:creationId xmlns:p14="http://schemas.microsoft.com/office/powerpoint/2010/main" val="1485865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p:cNvSpPr>
            <a:spLocks noGrp="1"/>
          </p:cNvSpPr>
          <p:nvPr>
            <p:ph type="title"/>
          </p:nvPr>
        </p:nvSpPr>
        <p:spPr>
          <a:xfrm>
            <a:off x="831850" y="1709738"/>
            <a:ext cx="10515600" cy="2852737"/>
          </a:xfrm>
        </p:spPr>
        <p:txBody>
          <a:bodyPr anchor="b"/>
          <a:lstStyle>
            <a:lvl1pPr>
              <a:defRPr sz="6000"/>
            </a:lvl1pPr>
          </a:lstStyle>
          <a:p>
            <a:r>
              <a:rPr lang="ro-RO" smtClean="0"/>
              <a:t>Clic pentru editare stil titlu</a:t>
            </a:r>
            <a:endParaRPr lang="en-US"/>
          </a:p>
        </p:txBody>
      </p:sp>
      <p:sp>
        <p:nvSpPr>
          <p:cNvPr id="3" name="Substituent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smtClean="0"/>
              <a:t>Editați stilurile de text coordonator</a:t>
            </a:r>
          </a:p>
        </p:txBody>
      </p:sp>
      <p:sp>
        <p:nvSpPr>
          <p:cNvPr id="4" name="Substituent dată 3"/>
          <p:cNvSpPr>
            <a:spLocks noGrp="1"/>
          </p:cNvSpPr>
          <p:nvPr>
            <p:ph type="dt" sz="half" idx="10"/>
          </p:nvPr>
        </p:nvSpPr>
        <p:spPr/>
        <p:txBody>
          <a:bodyPr/>
          <a:lstStyle/>
          <a:p>
            <a:fld id="{FEE30C66-421A-4547-A96F-EC1948D7E53C}" type="datetimeFigureOut">
              <a:rPr lang="en-US" smtClean="0"/>
              <a:t>10/6/2020</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499B6EAD-81AC-4707-804E-95418F462642}" type="slidenum">
              <a:rPr lang="en-US" smtClean="0"/>
              <a:t>‹#›</a:t>
            </a:fld>
            <a:endParaRPr lang="en-US"/>
          </a:p>
        </p:txBody>
      </p:sp>
    </p:spTree>
    <p:extLst>
      <p:ext uri="{BB962C8B-B14F-4D97-AF65-F5344CB8AC3E}">
        <p14:creationId xmlns:p14="http://schemas.microsoft.com/office/powerpoint/2010/main" val="3515275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en-US"/>
          </a:p>
        </p:txBody>
      </p:sp>
      <p:sp>
        <p:nvSpPr>
          <p:cNvPr id="3" name="Substituent conținut 2"/>
          <p:cNvSpPr>
            <a:spLocks noGrp="1"/>
          </p:cNvSpPr>
          <p:nvPr>
            <p:ph sz="half" idx="1"/>
          </p:nvPr>
        </p:nvSpPr>
        <p:spPr>
          <a:xfrm>
            <a:off x="838200" y="1825625"/>
            <a:ext cx="5181600" cy="4351338"/>
          </a:xfrm>
        </p:spPr>
        <p:txBody>
          <a:bodyPr/>
          <a:lstStyle/>
          <a:p>
            <a:pPr lvl="0"/>
            <a:r>
              <a:rPr lang="ro-RO" smtClean="0"/>
              <a:t>Editați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conținut 3"/>
          <p:cNvSpPr>
            <a:spLocks noGrp="1"/>
          </p:cNvSpPr>
          <p:nvPr>
            <p:ph sz="half" idx="2"/>
          </p:nvPr>
        </p:nvSpPr>
        <p:spPr>
          <a:xfrm>
            <a:off x="6172200" y="1825625"/>
            <a:ext cx="5181600" cy="4351338"/>
          </a:xfrm>
        </p:spPr>
        <p:txBody>
          <a:bodyPr/>
          <a:lstStyle/>
          <a:p>
            <a:pPr lvl="0"/>
            <a:r>
              <a:rPr lang="ro-RO" smtClean="0"/>
              <a:t>Editați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5" name="Substituent dată 4"/>
          <p:cNvSpPr>
            <a:spLocks noGrp="1"/>
          </p:cNvSpPr>
          <p:nvPr>
            <p:ph type="dt" sz="half" idx="10"/>
          </p:nvPr>
        </p:nvSpPr>
        <p:spPr/>
        <p:txBody>
          <a:bodyPr/>
          <a:lstStyle/>
          <a:p>
            <a:fld id="{FEE30C66-421A-4547-A96F-EC1948D7E53C}" type="datetimeFigureOut">
              <a:rPr lang="en-US" smtClean="0"/>
              <a:t>10/6/2020</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499B6EAD-81AC-4707-804E-95418F462642}" type="slidenum">
              <a:rPr lang="en-US" smtClean="0"/>
              <a:t>‹#›</a:t>
            </a:fld>
            <a:endParaRPr lang="en-US"/>
          </a:p>
        </p:txBody>
      </p:sp>
    </p:spTree>
    <p:extLst>
      <p:ext uri="{BB962C8B-B14F-4D97-AF65-F5344CB8AC3E}">
        <p14:creationId xmlns:p14="http://schemas.microsoft.com/office/powerpoint/2010/main" val="989811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a:xfrm>
            <a:off x="839788" y="365125"/>
            <a:ext cx="10515600" cy="1325563"/>
          </a:xfrm>
        </p:spPr>
        <p:txBody>
          <a:bodyPr/>
          <a:lstStyle/>
          <a:p>
            <a:r>
              <a:rPr lang="ro-RO" smtClean="0"/>
              <a:t>Clic pentru editare stil titlu</a:t>
            </a:r>
            <a:endParaRPr lang="en-US"/>
          </a:p>
        </p:txBody>
      </p:sp>
      <p:sp>
        <p:nvSpPr>
          <p:cNvPr id="3" name="Substituent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Editați stilurile de text coordonator</a:t>
            </a:r>
          </a:p>
        </p:txBody>
      </p:sp>
      <p:sp>
        <p:nvSpPr>
          <p:cNvPr id="4" name="Substituent conținut 3"/>
          <p:cNvSpPr>
            <a:spLocks noGrp="1"/>
          </p:cNvSpPr>
          <p:nvPr>
            <p:ph sz="half" idx="2"/>
          </p:nvPr>
        </p:nvSpPr>
        <p:spPr>
          <a:xfrm>
            <a:off x="839788" y="2505075"/>
            <a:ext cx="5157787" cy="3684588"/>
          </a:xfrm>
        </p:spPr>
        <p:txBody>
          <a:bodyPr/>
          <a:lstStyle/>
          <a:p>
            <a:pPr lvl="0"/>
            <a:r>
              <a:rPr lang="ro-RO" smtClean="0"/>
              <a:t>Editați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5" name="Substituent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Editați stilurile de text coordonator</a:t>
            </a:r>
          </a:p>
        </p:txBody>
      </p:sp>
      <p:sp>
        <p:nvSpPr>
          <p:cNvPr id="6" name="Substituent conținut 5"/>
          <p:cNvSpPr>
            <a:spLocks noGrp="1"/>
          </p:cNvSpPr>
          <p:nvPr>
            <p:ph sz="quarter" idx="4"/>
          </p:nvPr>
        </p:nvSpPr>
        <p:spPr>
          <a:xfrm>
            <a:off x="6172200" y="2505075"/>
            <a:ext cx="5183188" cy="3684588"/>
          </a:xfrm>
        </p:spPr>
        <p:txBody>
          <a:bodyPr/>
          <a:lstStyle/>
          <a:p>
            <a:pPr lvl="0"/>
            <a:r>
              <a:rPr lang="ro-RO" smtClean="0"/>
              <a:t>Editați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7" name="Substituent dată 6"/>
          <p:cNvSpPr>
            <a:spLocks noGrp="1"/>
          </p:cNvSpPr>
          <p:nvPr>
            <p:ph type="dt" sz="half" idx="10"/>
          </p:nvPr>
        </p:nvSpPr>
        <p:spPr/>
        <p:txBody>
          <a:bodyPr/>
          <a:lstStyle/>
          <a:p>
            <a:fld id="{FEE30C66-421A-4547-A96F-EC1948D7E53C}" type="datetimeFigureOut">
              <a:rPr lang="en-US" smtClean="0"/>
              <a:t>10/6/2020</a:t>
            </a:fld>
            <a:endParaRPr lang="en-US"/>
          </a:p>
        </p:txBody>
      </p:sp>
      <p:sp>
        <p:nvSpPr>
          <p:cNvPr id="8" name="Substituent subsol 7"/>
          <p:cNvSpPr>
            <a:spLocks noGrp="1"/>
          </p:cNvSpPr>
          <p:nvPr>
            <p:ph type="ftr" sz="quarter" idx="11"/>
          </p:nvPr>
        </p:nvSpPr>
        <p:spPr/>
        <p:txBody>
          <a:bodyPr/>
          <a:lstStyle/>
          <a:p>
            <a:endParaRPr lang="en-US"/>
          </a:p>
        </p:txBody>
      </p:sp>
      <p:sp>
        <p:nvSpPr>
          <p:cNvPr id="9" name="Substituent număr diapozitiv 8"/>
          <p:cNvSpPr>
            <a:spLocks noGrp="1"/>
          </p:cNvSpPr>
          <p:nvPr>
            <p:ph type="sldNum" sz="quarter" idx="12"/>
          </p:nvPr>
        </p:nvSpPr>
        <p:spPr/>
        <p:txBody>
          <a:bodyPr/>
          <a:lstStyle/>
          <a:p>
            <a:fld id="{499B6EAD-81AC-4707-804E-95418F462642}" type="slidenum">
              <a:rPr lang="en-US" smtClean="0"/>
              <a:t>‹#›</a:t>
            </a:fld>
            <a:endParaRPr lang="en-US"/>
          </a:p>
        </p:txBody>
      </p:sp>
    </p:spTree>
    <p:extLst>
      <p:ext uri="{BB962C8B-B14F-4D97-AF65-F5344CB8AC3E}">
        <p14:creationId xmlns:p14="http://schemas.microsoft.com/office/powerpoint/2010/main" val="2936912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en-US"/>
          </a:p>
        </p:txBody>
      </p:sp>
      <p:sp>
        <p:nvSpPr>
          <p:cNvPr id="3" name="Substituent dată 2"/>
          <p:cNvSpPr>
            <a:spLocks noGrp="1"/>
          </p:cNvSpPr>
          <p:nvPr>
            <p:ph type="dt" sz="half" idx="10"/>
          </p:nvPr>
        </p:nvSpPr>
        <p:spPr/>
        <p:txBody>
          <a:bodyPr/>
          <a:lstStyle/>
          <a:p>
            <a:fld id="{FEE30C66-421A-4547-A96F-EC1948D7E53C}" type="datetimeFigureOut">
              <a:rPr lang="en-US" smtClean="0"/>
              <a:t>10/6/2020</a:t>
            </a:fld>
            <a:endParaRPr lang="en-US"/>
          </a:p>
        </p:txBody>
      </p:sp>
      <p:sp>
        <p:nvSpPr>
          <p:cNvPr id="4" name="Substituent subsol 3"/>
          <p:cNvSpPr>
            <a:spLocks noGrp="1"/>
          </p:cNvSpPr>
          <p:nvPr>
            <p:ph type="ftr" sz="quarter" idx="11"/>
          </p:nvPr>
        </p:nvSpPr>
        <p:spPr/>
        <p:txBody>
          <a:bodyPr/>
          <a:lstStyle/>
          <a:p>
            <a:endParaRPr lang="en-US"/>
          </a:p>
        </p:txBody>
      </p:sp>
      <p:sp>
        <p:nvSpPr>
          <p:cNvPr id="5" name="Substituent număr diapozitiv 4"/>
          <p:cNvSpPr>
            <a:spLocks noGrp="1"/>
          </p:cNvSpPr>
          <p:nvPr>
            <p:ph type="sldNum" sz="quarter" idx="12"/>
          </p:nvPr>
        </p:nvSpPr>
        <p:spPr/>
        <p:txBody>
          <a:bodyPr/>
          <a:lstStyle/>
          <a:p>
            <a:fld id="{499B6EAD-81AC-4707-804E-95418F462642}" type="slidenum">
              <a:rPr lang="en-US" smtClean="0"/>
              <a:t>‹#›</a:t>
            </a:fld>
            <a:endParaRPr lang="en-US"/>
          </a:p>
        </p:txBody>
      </p:sp>
    </p:spTree>
    <p:extLst>
      <p:ext uri="{BB962C8B-B14F-4D97-AF65-F5344CB8AC3E}">
        <p14:creationId xmlns:p14="http://schemas.microsoft.com/office/powerpoint/2010/main" val="582050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p>
            <a:fld id="{FEE30C66-421A-4547-A96F-EC1948D7E53C}" type="datetimeFigureOut">
              <a:rPr lang="en-US" smtClean="0"/>
              <a:t>10/6/2020</a:t>
            </a:fld>
            <a:endParaRPr lang="en-US"/>
          </a:p>
        </p:txBody>
      </p:sp>
      <p:sp>
        <p:nvSpPr>
          <p:cNvPr id="3" name="Substituent subsol 2"/>
          <p:cNvSpPr>
            <a:spLocks noGrp="1"/>
          </p:cNvSpPr>
          <p:nvPr>
            <p:ph type="ftr" sz="quarter" idx="11"/>
          </p:nvPr>
        </p:nvSpPr>
        <p:spPr/>
        <p:txBody>
          <a:bodyPr/>
          <a:lstStyle/>
          <a:p>
            <a:endParaRPr lang="en-US"/>
          </a:p>
        </p:txBody>
      </p:sp>
      <p:sp>
        <p:nvSpPr>
          <p:cNvPr id="4" name="Substituent număr diapozitiv 3"/>
          <p:cNvSpPr>
            <a:spLocks noGrp="1"/>
          </p:cNvSpPr>
          <p:nvPr>
            <p:ph type="sldNum" sz="quarter" idx="12"/>
          </p:nvPr>
        </p:nvSpPr>
        <p:spPr/>
        <p:txBody>
          <a:bodyPr/>
          <a:lstStyle/>
          <a:p>
            <a:fld id="{499B6EAD-81AC-4707-804E-95418F462642}" type="slidenum">
              <a:rPr lang="en-US" smtClean="0"/>
              <a:t>‹#›</a:t>
            </a:fld>
            <a:endParaRPr lang="en-US"/>
          </a:p>
        </p:txBody>
      </p:sp>
    </p:spTree>
    <p:extLst>
      <p:ext uri="{BB962C8B-B14F-4D97-AF65-F5344CB8AC3E}">
        <p14:creationId xmlns:p14="http://schemas.microsoft.com/office/powerpoint/2010/main" val="3904625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839788" y="457200"/>
            <a:ext cx="3932237" cy="1600200"/>
          </a:xfrm>
        </p:spPr>
        <p:txBody>
          <a:bodyPr anchor="b"/>
          <a:lstStyle>
            <a:lvl1pPr>
              <a:defRPr sz="3200"/>
            </a:lvl1pPr>
          </a:lstStyle>
          <a:p>
            <a:r>
              <a:rPr lang="ro-RO" smtClean="0"/>
              <a:t>Clic pentru editare stil titlu</a:t>
            </a:r>
            <a:endParaRPr lang="en-US"/>
          </a:p>
        </p:txBody>
      </p:sp>
      <p:sp>
        <p:nvSpPr>
          <p:cNvPr id="3" name="Substituent conținut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smtClean="0"/>
              <a:t>Editați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smtClean="0"/>
              <a:t>Editați stilurile de text coordonator</a:t>
            </a:r>
          </a:p>
        </p:txBody>
      </p:sp>
      <p:sp>
        <p:nvSpPr>
          <p:cNvPr id="5" name="Substituent dată 4"/>
          <p:cNvSpPr>
            <a:spLocks noGrp="1"/>
          </p:cNvSpPr>
          <p:nvPr>
            <p:ph type="dt" sz="half" idx="10"/>
          </p:nvPr>
        </p:nvSpPr>
        <p:spPr/>
        <p:txBody>
          <a:bodyPr/>
          <a:lstStyle/>
          <a:p>
            <a:fld id="{FEE30C66-421A-4547-A96F-EC1948D7E53C}" type="datetimeFigureOut">
              <a:rPr lang="en-US" smtClean="0"/>
              <a:t>10/6/2020</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499B6EAD-81AC-4707-804E-95418F462642}" type="slidenum">
              <a:rPr lang="en-US" smtClean="0"/>
              <a:t>‹#›</a:t>
            </a:fld>
            <a:endParaRPr lang="en-US"/>
          </a:p>
        </p:txBody>
      </p:sp>
    </p:spTree>
    <p:extLst>
      <p:ext uri="{BB962C8B-B14F-4D97-AF65-F5344CB8AC3E}">
        <p14:creationId xmlns:p14="http://schemas.microsoft.com/office/powerpoint/2010/main" val="2890545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839788" y="457200"/>
            <a:ext cx="3932237" cy="1600200"/>
          </a:xfrm>
        </p:spPr>
        <p:txBody>
          <a:bodyPr anchor="b"/>
          <a:lstStyle>
            <a:lvl1pPr>
              <a:defRPr sz="3200"/>
            </a:lvl1pPr>
          </a:lstStyle>
          <a:p>
            <a:r>
              <a:rPr lang="ro-RO" smtClean="0"/>
              <a:t>Clic pentru editare stil titlu</a:t>
            </a:r>
            <a:endParaRPr lang="en-US"/>
          </a:p>
        </p:txBody>
      </p:sp>
      <p:sp>
        <p:nvSpPr>
          <p:cNvPr id="3" name="Substituent i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ubstituent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smtClean="0"/>
              <a:t>Editați stilurile de text coordonator</a:t>
            </a:r>
          </a:p>
        </p:txBody>
      </p:sp>
      <p:sp>
        <p:nvSpPr>
          <p:cNvPr id="5" name="Substituent dată 4"/>
          <p:cNvSpPr>
            <a:spLocks noGrp="1"/>
          </p:cNvSpPr>
          <p:nvPr>
            <p:ph type="dt" sz="half" idx="10"/>
          </p:nvPr>
        </p:nvSpPr>
        <p:spPr/>
        <p:txBody>
          <a:bodyPr/>
          <a:lstStyle/>
          <a:p>
            <a:fld id="{FEE30C66-421A-4547-A96F-EC1948D7E53C}" type="datetimeFigureOut">
              <a:rPr lang="en-US" smtClean="0"/>
              <a:t>10/6/2020</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499B6EAD-81AC-4707-804E-95418F462642}" type="slidenum">
              <a:rPr lang="en-US" smtClean="0"/>
              <a:t>‹#›</a:t>
            </a:fld>
            <a:endParaRPr lang="en-US"/>
          </a:p>
        </p:txBody>
      </p:sp>
    </p:spTree>
    <p:extLst>
      <p:ext uri="{BB962C8B-B14F-4D97-AF65-F5344CB8AC3E}">
        <p14:creationId xmlns:p14="http://schemas.microsoft.com/office/powerpoint/2010/main" val="2302975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o-RO" smtClean="0"/>
              <a:t>Clic pentru editare stil titlu</a:t>
            </a:r>
            <a:endParaRPr lang="en-US"/>
          </a:p>
        </p:txBody>
      </p:sp>
      <p:sp>
        <p:nvSpPr>
          <p:cNvPr id="3" name="Substituent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o-RO" smtClean="0"/>
              <a:t>Editați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E30C66-421A-4547-A96F-EC1948D7E53C}" type="datetimeFigureOut">
              <a:rPr lang="en-US" smtClean="0"/>
              <a:t>10/6/2020</a:t>
            </a:fld>
            <a:endParaRPr lang="en-US"/>
          </a:p>
        </p:txBody>
      </p:sp>
      <p:sp>
        <p:nvSpPr>
          <p:cNvPr id="5" name="Substituent subsol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ubstituent număr diapozitiv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9B6EAD-81AC-4707-804E-95418F462642}" type="slidenum">
              <a:rPr lang="en-US" smtClean="0"/>
              <a:t>‹#›</a:t>
            </a:fld>
            <a:endParaRPr lang="en-US"/>
          </a:p>
        </p:txBody>
      </p:sp>
    </p:spTree>
    <p:extLst>
      <p:ext uri="{BB962C8B-B14F-4D97-AF65-F5344CB8AC3E}">
        <p14:creationId xmlns:p14="http://schemas.microsoft.com/office/powerpoint/2010/main" val="188081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p:txBody>
          <a:bodyPr>
            <a:normAutofit fontScale="90000"/>
          </a:bodyPr>
          <a:lstStyle/>
          <a:p>
            <a:r>
              <a:rPr lang="en-US" b="1" dirty="0" smtClean="0"/>
              <a:t>ACTIVITATEA COMISIEI SCMI</a:t>
            </a:r>
            <a:br>
              <a:rPr lang="en-US" b="1" dirty="0" smtClean="0"/>
            </a:br>
            <a:r>
              <a:rPr lang="en-US" b="1" dirty="0" err="1"/>
              <a:t>S</a:t>
            </a:r>
            <a:r>
              <a:rPr lang="en-US" b="1" dirty="0" err="1" smtClean="0"/>
              <a:t>istemul</a:t>
            </a:r>
            <a:r>
              <a:rPr lang="en-US" b="1" dirty="0" smtClean="0"/>
              <a:t> de control managerial intern</a:t>
            </a:r>
            <a:endParaRPr lang="en-US" b="1" dirty="0"/>
          </a:p>
        </p:txBody>
      </p:sp>
      <p:sp>
        <p:nvSpPr>
          <p:cNvPr id="3" name="Subtitlu 2"/>
          <p:cNvSpPr>
            <a:spLocks noGrp="1"/>
          </p:cNvSpPr>
          <p:nvPr>
            <p:ph type="subTitle" idx="1"/>
          </p:nvPr>
        </p:nvSpPr>
        <p:spPr/>
        <p:txBody>
          <a:bodyPr/>
          <a:lstStyle/>
          <a:p>
            <a:endParaRPr lang="ro-RO" dirty="0" smtClean="0"/>
          </a:p>
          <a:p>
            <a:r>
              <a:rPr lang="en-US" b="1" dirty="0" smtClean="0"/>
              <a:t>An </a:t>
            </a:r>
            <a:r>
              <a:rPr lang="ro-RO" b="1" dirty="0" smtClean="0"/>
              <a:t>ș</a:t>
            </a:r>
            <a:r>
              <a:rPr lang="en-US" b="1" dirty="0" err="1" smtClean="0"/>
              <a:t>colar</a:t>
            </a:r>
            <a:r>
              <a:rPr lang="en-US" b="1" dirty="0" smtClean="0"/>
              <a:t> 2020-2021</a:t>
            </a:r>
            <a:endParaRPr lang="en-US" b="1" dirty="0"/>
          </a:p>
        </p:txBody>
      </p:sp>
    </p:spTree>
    <p:extLst>
      <p:ext uri="{BB962C8B-B14F-4D97-AF65-F5344CB8AC3E}">
        <p14:creationId xmlns:p14="http://schemas.microsoft.com/office/powerpoint/2010/main" val="101086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pPr algn="ctr"/>
            <a:r>
              <a:rPr lang="ro-RO" dirty="0" smtClean="0"/>
              <a:t>Baza legislativă</a:t>
            </a:r>
            <a:endParaRPr lang="en-US" dirty="0"/>
          </a:p>
        </p:txBody>
      </p:sp>
      <p:sp>
        <p:nvSpPr>
          <p:cNvPr id="3" name="Substituent conținut 2"/>
          <p:cNvSpPr>
            <a:spLocks noGrp="1"/>
          </p:cNvSpPr>
          <p:nvPr>
            <p:ph sz="half" idx="1"/>
          </p:nvPr>
        </p:nvSpPr>
        <p:spPr/>
        <p:txBody>
          <a:bodyPr>
            <a:normAutofit fontScale="85000" lnSpcReduction="20000"/>
          </a:bodyPr>
          <a:lstStyle/>
          <a:p>
            <a:r>
              <a:rPr lang="ro-RO" dirty="0" smtClean="0"/>
              <a:t>ROFUIP </a:t>
            </a:r>
            <a:r>
              <a:rPr lang="ro-RO" b="1" dirty="0" smtClean="0"/>
              <a:t>nou</a:t>
            </a:r>
            <a:r>
              <a:rPr lang="ro-RO" dirty="0" smtClean="0"/>
              <a:t>, aprobat prin OMEC nr. 5447/31.08.2020</a:t>
            </a:r>
          </a:p>
          <a:p>
            <a:r>
              <a:rPr lang="ro-RO" dirty="0" smtClean="0"/>
              <a:t>Art.71 (2/d) comisia pentru controlul managerial intern – comisie cu caracter permanent</a:t>
            </a:r>
          </a:p>
          <a:p>
            <a:r>
              <a:rPr lang="ro-RO" dirty="0" smtClean="0"/>
              <a:t>(3)desfășoară activitatea pe tot </a:t>
            </a:r>
            <a:r>
              <a:rPr lang="ro-RO" u="sng" dirty="0" smtClean="0"/>
              <a:t>parcursul anului școlar </a:t>
            </a:r>
          </a:p>
          <a:p>
            <a:r>
              <a:rPr lang="ro-RO" dirty="0" smtClean="0"/>
              <a:t>Art.72 (1) – funcționarea comisiei SCMI se face pe baza de decizie a directorului – (2) pe baza actelor normative/ ROFUIP – (3) conform procedurilor elaborate în raport cu nevoile școlii.</a:t>
            </a:r>
            <a:endParaRPr lang="en-US" dirty="0"/>
          </a:p>
        </p:txBody>
      </p:sp>
      <p:sp>
        <p:nvSpPr>
          <p:cNvPr id="4" name="Substituent conținut 3"/>
          <p:cNvSpPr>
            <a:spLocks noGrp="1"/>
          </p:cNvSpPr>
          <p:nvPr>
            <p:ph sz="half" idx="2"/>
          </p:nvPr>
        </p:nvSpPr>
        <p:spPr/>
        <p:txBody>
          <a:bodyPr>
            <a:normAutofit fontScale="85000" lnSpcReduction="20000"/>
          </a:bodyPr>
          <a:lstStyle/>
          <a:p>
            <a:r>
              <a:rPr lang="ro-RO" dirty="0" smtClean="0"/>
              <a:t>ROFUIP </a:t>
            </a:r>
            <a:r>
              <a:rPr lang="ro-RO" b="1" dirty="0" smtClean="0"/>
              <a:t>nou</a:t>
            </a:r>
            <a:r>
              <a:rPr lang="ro-RO" dirty="0" smtClean="0"/>
              <a:t>, aprobat prin OMEC nr. 5447/31.08.2020</a:t>
            </a:r>
          </a:p>
          <a:p>
            <a:r>
              <a:rPr lang="ro-RO" dirty="0" smtClean="0"/>
              <a:t>Art.33 (1/c) – programul SCMI – document de prognoză al unității școlare</a:t>
            </a:r>
          </a:p>
          <a:p>
            <a:r>
              <a:rPr lang="ro-RO" dirty="0" smtClean="0"/>
              <a:t>Art.33 (3) – se transmite, în format electronic, către asociația de părinți!</a:t>
            </a:r>
          </a:p>
          <a:p>
            <a:r>
              <a:rPr lang="ro-RO" dirty="0" smtClean="0"/>
              <a:t>Art. 36 – directorul:</a:t>
            </a:r>
          </a:p>
          <a:p>
            <a:pPr>
              <a:buFontTx/>
              <a:buChar char="-"/>
            </a:pPr>
            <a:r>
              <a:rPr lang="ro-RO" dirty="0" smtClean="0"/>
              <a:t>Elaborarea Planului de dezvoltare a SCMI</a:t>
            </a:r>
          </a:p>
          <a:p>
            <a:pPr>
              <a:buFontTx/>
              <a:buChar char="-"/>
            </a:pPr>
            <a:r>
              <a:rPr lang="ro-RO" dirty="0" smtClean="0"/>
              <a:t>Planul de dezvoltare SCMI cuprinde: obiective, acțiuni, responsabilități, termene, etc.  </a:t>
            </a:r>
            <a:endParaRPr lang="en-US" dirty="0"/>
          </a:p>
        </p:txBody>
      </p:sp>
    </p:spTree>
    <p:extLst>
      <p:ext uri="{BB962C8B-B14F-4D97-AF65-F5344CB8AC3E}">
        <p14:creationId xmlns:p14="http://schemas.microsoft.com/office/powerpoint/2010/main" val="142964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pPr algn="ctr"/>
            <a:r>
              <a:rPr lang="ro-RO" dirty="0" smtClean="0"/>
              <a:t>Baza legislativă specifică</a:t>
            </a:r>
            <a:endParaRPr lang="en-US" dirty="0"/>
          </a:p>
        </p:txBody>
      </p:sp>
      <p:sp>
        <p:nvSpPr>
          <p:cNvPr id="3" name="Substituent conținut 2"/>
          <p:cNvSpPr>
            <a:spLocks noGrp="1"/>
          </p:cNvSpPr>
          <p:nvPr>
            <p:ph idx="1"/>
          </p:nvPr>
        </p:nvSpPr>
        <p:spPr/>
        <p:txBody>
          <a:bodyPr>
            <a:normAutofit/>
          </a:bodyPr>
          <a:lstStyle/>
          <a:p>
            <a:r>
              <a:rPr lang="ro-RO" dirty="0" smtClean="0"/>
              <a:t>Ordinul Secretariatului General al Guvernului nr. 600/2018 privind aprobarea Codului controlului managerial al entităților publice</a:t>
            </a:r>
          </a:p>
          <a:p>
            <a:r>
              <a:rPr lang="ro-RO" dirty="0" smtClean="0"/>
              <a:t>SCMI – sistem de control managerial intern / SCIM</a:t>
            </a:r>
          </a:p>
        </p:txBody>
      </p:sp>
    </p:spTree>
    <p:extLst>
      <p:ext uri="{BB962C8B-B14F-4D97-AF65-F5344CB8AC3E}">
        <p14:creationId xmlns:p14="http://schemas.microsoft.com/office/powerpoint/2010/main" val="150841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7495"/>
            <a:ext cx="8686800" cy="838200"/>
          </a:xfrm>
        </p:spPr>
        <p:txBody>
          <a:bodyPr>
            <a:noAutofit/>
          </a:bodyPr>
          <a:lstStyle/>
          <a:p>
            <a:pPr algn="ctr"/>
            <a:r>
              <a:rPr lang="ro-RO" dirty="0" smtClean="0"/>
              <a:t/>
            </a:r>
            <a:br>
              <a:rPr lang="ro-RO" dirty="0" smtClean="0"/>
            </a:br>
            <a:endParaRPr lang="ro-RO" dirty="0">
              <a:solidFill>
                <a:srgbClr val="FF0000"/>
              </a:solidFill>
            </a:endParaRPr>
          </a:p>
        </p:txBody>
      </p:sp>
      <p:sp>
        <p:nvSpPr>
          <p:cNvPr id="3" name="Content Placeholder 2"/>
          <p:cNvSpPr>
            <a:spLocks noGrp="1"/>
          </p:cNvSpPr>
          <p:nvPr>
            <p:ph idx="1"/>
          </p:nvPr>
        </p:nvSpPr>
        <p:spPr>
          <a:xfrm>
            <a:off x="1828800" y="1295400"/>
            <a:ext cx="8686800" cy="5105400"/>
          </a:xfrm>
        </p:spPr>
        <p:txBody>
          <a:bodyPr>
            <a:normAutofit fontScale="92500" lnSpcReduction="10000"/>
          </a:bodyPr>
          <a:lstStyle/>
          <a:p>
            <a:pPr algn="just"/>
            <a:r>
              <a:rPr lang="ro-RO" sz="3600" b="1" u="sng" dirty="0" smtClean="0">
                <a:solidFill>
                  <a:srgbClr val="FF0000"/>
                </a:solidFill>
                <a:latin typeface="Times New Roman" panose="02020603050405020304" pitchFamily="18" charset="0"/>
                <a:cs typeface="Times New Roman" panose="02020603050405020304" pitchFamily="18" charset="0"/>
              </a:rPr>
              <a:t>Comisia de monitorizare (art.3. (1), (2)):</a:t>
            </a:r>
          </a:p>
          <a:p>
            <a:pPr algn="just"/>
            <a:r>
              <a:rPr lang="ro-RO" sz="3600" b="1" dirty="0" smtClean="0">
                <a:solidFill>
                  <a:srgbClr val="FF0000"/>
                </a:solidFill>
                <a:latin typeface="Times New Roman" panose="02020603050405020304" pitchFamily="18" charset="0"/>
                <a:cs typeface="Times New Roman" panose="02020603050405020304" pitchFamily="18" charset="0"/>
              </a:rPr>
              <a:t> </a:t>
            </a:r>
            <a:r>
              <a:rPr lang="ro-RO" sz="3600" b="1" dirty="0" smtClean="0">
                <a:latin typeface="Times New Roman" panose="02020603050405020304" pitchFamily="18" charset="0"/>
                <a:cs typeface="Times New Roman" panose="02020603050405020304" pitchFamily="18" charset="0"/>
              </a:rPr>
              <a:t>conducătorii de compartimente din primul nivel de conducere </a:t>
            </a:r>
            <a:r>
              <a:rPr lang="ro-RO" sz="3600" b="1" dirty="0">
                <a:latin typeface="Times New Roman" panose="02020603050405020304" pitchFamily="18" charset="0"/>
                <a:cs typeface="Times New Roman" panose="02020603050405020304" pitchFamily="18" charset="0"/>
              </a:rPr>
              <a:t>din structura organizatorică</a:t>
            </a:r>
            <a:r>
              <a:rPr lang="ro-RO" sz="3600" b="1" dirty="0" smtClean="0">
                <a:latin typeface="Times New Roman" panose="02020603050405020304" pitchFamily="18" charset="0"/>
                <a:cs typeface="Times New Roman" panose="02020603050405020304" pitchFamily="18" charset="0"/>
              </a:rPr>
              <a:t>,</a:t>
            </a:r>
          </a:p>
          <a:p>
            <a:pPr algn="just"/>
            <a:r>
              <a:rPr lang="ro-RO" sz="3600" b="1" dirty="0" smtClean="0">
                <a:latin typeface="Times New Roman" panose="02020603050405020304" pitchFamily="18" charset="0"/>
                <a:cs typeface="Times New Roman" panose="02020603050405020304" pitchFamily="18" charset="0"/>
              </a:rPr>
              <a:t> </a:t>
            </a:r>
            <a:r>
              <a:rPr lang="ro-RO" sz="3600" b="1" dirty="0">
                <a:latin typeface="Times New Roman" panose="02020603050405020304" pitchFamily="18" charset="0"/>
                <a:cs typeface="Times New Roman" panose="02020603050405020304" pitchFamily="18" charset="0"/>
              </a:rPr>
              <a:t>se actualizează ori de câte ori este </a:t>
            </a:r>
            <a:r>
              <a:rPr lang="ro-RO" sz="3600" b="1" dirty="0" smtClean="0">
                <a:latin typeface="Times New Roman" panose="02020603050405020304" pitchFamily="18" charset="0"/>
                <a:cs typeface="Times New Roman" panose="02020603050405020304" pitchFamily="18" charset="0"/>
              </a:rPr>
              <a:t>cazul,</a:t>
            </a:r>
          </a:p>
          <a:p>
            <a:pPr algn="just"/>
            <a:r>
              <a:rPr lang="ro-RO" sz="3600" b="1" dirty="0" smtClean="0">
                <a:latin typeface="Times New Roman" panose="02020603050405020304" pitchFamily="18" charset="0"/>
                <a:cs typeface="Times New Roman" panose="02020603050405020304" pitchFamily="18" charset="0"/>
              </a:rPr>
              <a:t>este </a:t>
            </a:r>
            <a:r>
              <a:rPr lang="ro-RO" sz="3600" b="1" dirty="0">
                <a:latin typeface="Times New Roman" panose="02020603050405020304" pitchFamily="18" charset="0"/>
                <a:cs typeface="Times New Roman" panose="02020603050405020304" pitchFamily="18" charset="0"/>
              </a:rPr>
              <a:t>coordonată de </a:t>
            </a:r>
            <a:r>
              <a:rPr lang="ro-RO" sz="3600" b="1" dirty="0" smtClean="0">
                <a:latin typeface="Times New Roman" panose="02020603050405020304" pitchFamily="18" charset="0"/>
                <a:cs typeface="Times New Roman" panose="02020603050405020304" pitchFamily="18" charset="0"/>
              </a:rPr>
              <a:t>către un </a:t>
            </a:r>
            <a:r>
              <a:rPr lang="ro-RO" sz="3900" b="1" dirty="0">
                <a:latin typeface="Times New Roman" panose="02020603050405020304" pitchFamily="18" charset="0"/>
                <a:cs typeface="Times New Roman" panose="02020603050405020304" pitchFamily="18" charset="0"/>
              </a:rPr>
              <a:t>președinte</a:t>
            </a:r>
            <a:r>
              <a:rPr lang="ro-RO" sz="3600" b="1" dirty="0">
                <a:latin typeface="Times New Roman" panose="02020603050405020304" pitchFamily="18" charset="0"/>
                <a:cs typeface="Times New Roman" panose="02020603050405020304" pitchFamily="18" charset="0"/>
              </a:rPr>
              <a:t>, </a:t>
            </a:r>
            <a:r>
              <a:rPr lang="ro-RO" sz="3600" b="1" i="1" dirty="0">
                <a:latin typeface="Times New Roman" panose="02020603050405020304" pitchFamily="18" charset="0"/>
                <a:cs typeface="Times New Roman" panose="02020603050405020304" pitchFamily="18" charset="0"/>
              </a:rPr>
              <a:t>persoană care deține funcție de conducere</a:t>
            </a:r>
            <a:r>
              <a:rPr lang="ro-RO" sz="3600" b="1" dirty="0">
                <a:latin typeface="Times New Roman" panose="02020603050405020304" pitchFamily="18" charset="0"/>
                <a:cs typeface="Times New Roman" panose="02020603050405020304" pitchFamily="18" charset="0"/>
              </a:rPr>
              <a:t>.</a:t>
            </a:r>
          </a:p>
          <a:p>
            <a:pPr algn="just"/>
            <a:endParaRPr lang="ro-RO" sz="3600" b="1" dirty="0">
              <a:latin typeface="Times New Roman" panose="02020603050405020304" pitchFamily="18" charset="0"/>
              <a:cs typeface="Times New Roman" panose="02020603050405020304" pitchFamily="18" charset="0"/>
            </a:endParaRPr>
          </a:p>
          <a:p>
            <a:pPr algn="just"/>
            <a:r>
              <a:rPr lang="ro-RO" sz="3600" b="1" u="sng" dirty="0">
                <a:solidFill>
                  <a:srgbClr val="FF0000"/>
                </a:solidFill>
                <a:latin typeface="Times New Roman" panose="02020603050405020304" pitchFamily="18" charset="0"/>
                <a:cs typeface="Times New Roman" panose="02020603050405020304" pitchFamily="18" charset="0"/>
              </a:rPr>
              <a:t>Secretarul</a:t>
            </a:r>
            <a:r>
              <a:rPr lang="ro-RO" sz="3600" b="1" dirty="0">
                <a:latin typeface="Times New Roman" panose="02020603050405020304" pitchFamily="18" charset="0"/>
                <a:cs typeface="Times New Roman" panose="02020603050405020304" pitchFamily="18" charset="0"/>
              </a:rPr>
              <a:t> comisiei și înlocuitorul acestuia sunt desemnați de către președinte.</a:t>
            </a:r>
          </a:p>
          <a:p>
            <a:endParaRPr lang="ro-RO" b="1" dirty="0"/>
          </a:p>
        </p:txBody>
      </p:sp>
      <p:sp>
        <p:nvSpPr>
          <p:cNvPr id="4" name="Rectangle 3"/>
          <p:cNvSpPr/>
          <p:nvPr/>
        </p:nvSpPr>
        <p:spPr>
          <a:xfrm>
            <a:off x="2102349" y="59244"/>
            <a:ext cx="7987315" cy="1015663"/>
          </a:xfrm>
          <a:prstGeom prst="rect">
            <a:avLst/>
          </a:prstGeom>
          <a:noFill/>
        </p:spPr>
        <p:txBody>
          <a:bodyPr wrap="none" lIns="91440" tIns="45720" rIns="91440" bIns="45720">
            <a:spAutoFit/>
          </a:bodyPr>
          <a:lstStyle/>
          <a:p>
            <a:pPr algn="ctr"/>
            <a:r>
              <a:rPr lang="ro-RO" sz="6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cs typeface="Times New Roman" panose="02020603050405020304" pitchFamily="18" charset="0"/>
              </a:rPr>
              <a:t>COMPONENȚA </a:t>
            </a:r>
            <a:r>
              <a:rPr lang="ro-RO" sz="6000" b="1" dirty="0" smtClean="0">
                <a:ln w="10541" cmpd="sng">
                  <a:solidFill>
                    <a:schemeClr val="accent1">
                      <a:shade val="88000"/>
                      <a:satMod val="110000"/>
                    </a:schemeClr>
                  </a:solidFill>
                  <a:prstDash val="solid"/>
                </a:ln>
                <a:solidFill>
                  <a:srgbClr val="FF0000"/>
                </a:solidFill>
                <a:latin typeface="Times New Roman" panose="02020603050405020304" pitchFamily="18" charset="0"/>
                <a:cs typeface="Times New Roman" panose="02020603050405020304" pitchFamily="18" charset="0"/>
              </a:rPr>
              <a:t>SCMI</a:t>
            </a:r>
            <a:endParaRPr lang="en-US" sz="6000" b="1" dirty="0">
              <a:ln w="10541" cmpd="sng">
                <a:solidFill>
                  <a:schemeClr val="accent1">
                    <a:shade val="88000"/>
                    <a:satMod val="110000"/>
                  </a:schemeClr>
                </a:solidFill>
                <a:prstDash val="solid"/>
              </a:ln>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769143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ro-RO" sz="3600" b="1" u="sng" dirty="0">
                <a:solidFill>
                  <a:srgbClr val="FF0000"/>
                </a:solidFill>
                <a:latin typeface="Times New Roman" panose="02020603050405020304" pitchFamily="18" charset="0"/>
                <a:cs typeface="Times New Roman" panose="02020603050405020304" pitchFamily="18" charset="0"/>
              </a:rPr>
              <a:t>Echipa de gestionare a </a:t>
            </a:r>
            <a:r>
              <a:rPr lang="ro-RO" sz="3600" b="1" u="sng" dirty="0" smtClean="0">
                <a:solidFill>
                  <a:srgbClr val="FF0000"/>
                </a:solidFill>
                <a:latin typeface="Times New Roman" panose="02020603050405020304" pitchFamily="18" charset="0"/>
                <a:cs typeface="Times New Roman" panose="02020603050405020304" pitchFamily="18" charset="0"/>
              </a:rPr>
              <a:t>riscurilor:</a:t>
            </a:r>
          </a:p>
          <a:p>
            <a:pPr algn="just"/>
            <a:r>
              <a:rPr lang="ro-RO" sz="3600" b="1" dirty="0" smtClean="0">
                <a:latin typeface="Times New Roman" panose="02020603050405020304" pitchFamily="18" charset="0"/>
                <a:cs typeface="Times New Roman" panose="02020603050405020304" pitchFamily="18" charset="0"/>
              </a:rPr>
              <a:t> </a:t>
            </a:r>
            <a:r>
              <a:rPr lang="ro-RO" sz="3600" b="1" dirty="0">
                <a:latin typeface="Times New Roman" panose="02020603050405020304" pitchFamily="18" charset="0"/>
                <a:cs typeface="Times New Roman" panose="02020603050405020304" pitchFamily="18" charset="0"/>
              </a:rPr>
              <a:t>cuprinde conducătorii de compartimente sau înlocuitorii acestora, din structura organizatorică, se actualizează ori de câte ori este cazul și este coordonată de către președinte, persoană care deține funcție de conducere și este diferită de persoana care coordonează </a:t>
            </a:r>
            <a:r>
              <a:rPr lang="ro-RO" sz="3600" b="1" u="sng" dirty="0">
                <a:solidFill>
                  <a:srgbClr val="FF0000"/>
                </a:solidFill>
                <a:latin typeface="Times New Roman" panose="02020603050405020304" pitchFamily="18" charset="0"/>
                <a:cs typeface="Times New Roman" panose="02020603050405020304" pitchFamily="18" charset="0"/>
              </a:rPr>
              <a:t>Comisia de monitorizare</a:t>
            </a:r>
            <a:r>
              <a:rPr lang="ro-RO" sz="3600" b="1" dirty="0">
                <a:solidFill>
                  <a:srgbClr val="FF0000"/>
                </a:solidFill>
                <a:latin typeface="Times New Roman" panose="02020603050405020304" pitchFamily="18" charset="0"/>
                <a:cs typeface="Times New Roman" panose="02020603050405020304" pitchFamily="18" charset="0"/>
              </a:rPr>
              <a:t>.</a:t>
            </a:r>
            <a:endParaRPr lang="ro-RO" sz="36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2256380" y="44254"/>
            <a:ext cx="7644272" cy="1015663"/>
          </a:xfrm>
          <a:prstGeom prst="rect">
            <a:avLst/>
          </a:prstGeom>
          <a:noFill/>
        </p:spPr>
        <p:txBody>
          <a:bodyPr wrap="none" lIns="91440" tIns="45720" rIns="91440" bIns="45720">
            <a:spAutoFit/>
          </a:bodyPr>
          <a:lstStyle/>
          <a:p>
            <a:pPr algn="ctr"/>
            <a:r>
              <a:rPr lang="ro-RO" sz="6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cs typeface="Times New Roman" panose="02020603050405020304" pitchFamily="18" charset="0"/>
              </a:rPr>
              <a:t>COMPONENȚA </a:t>
            </a:r>
            <a:r>
              <a:rPr lang="ro-RO" sz="6000" b="1" dirty="0">
                <a:ln w="10541" cmpd="sng">
                  <a:solidFill>
                    <a:schemeClr val="accent1">
                      <a:shade val="88000"/>
                      <a:satMod val="110000"/>
                    </a:schemeClr>
                  </a:solidFill>
                  <a:prstDash val="solid"/>
                </a:ln>
                <a:solidFill>
                  <a:srgbClr val="FF0000"/>
                </a:solidFill>
                <a:latin typeface="Times New Roman" panose="02020603050405020304" pitchFamily="18" charset="0"/>
                <a:cs typeface="Times New Roman" panose="02020603050405020304" pitchFamily="18" charset="0"/>
              </a:rPr>
              <a:t>EGR</a:t>
            </a:r>
            <a:endParaRPr lang="en-US" sz="6000" b="1" dirty="0">
              <a:ln w="10541" cmpd="sng">
                <a:solidFill>
                  <a:schemeClr val="accent1">
                    <a:shade val="88000"/>
                    <a:satMod val="110000"/>
                  </a:schemeClr>
                </a:solidFill>
                <a:prstDash val="solid"/>
              </a:ln>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368008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pPr algn="ctr"/>
            <a:r>
              <a:rPr lang="ro-RO" dirty="0" smtClean="0"/>
              <a:t>DOCUMENTE SPECIFICE</a:t>
            </a:r>
            <a:endParaRPr lang="en-US" dirty="0"/>
          </a:p>
        </p:txBody>
      </p:sp>
      <p:sp>
        <p:nvSpPr>
          <p:cNvPr id="3" name="Substituent conținut 2"/>
          <p:cNvSpPr>
            <a:spLocks noGrp="1"/>
          </p:cNvSpPr>
          <p:nvPr>
            <p:ph idx="1"/>
          </p:nvPr>
        </p:nvSpPr>
        <p:spPr/>
        <p:txBody>
          <a:bodyPr/>
          <a:lstStyle/>
          <a:p>
            <a:r>
              <a:rPr lang="ro-RO" dirty="0" smtClean="0"/>
              <a:t>Art.4. Planul de dezvoltare a sistemului de control intern managerial – </a:t>
            </a:r>
            <a:r>
              <a:rPr lang="ro-RO" i="1" dirty="0" smtClean="0"/>
              <a:t>Plan de dezvoltare </a:t>
            </a:r>
          </a:p>
          <a:p>
            <a:r>
              <a:rPr lang="ro-RO" i="1" dirty="0" smtClean="0"/>
              <a:t> </a:t>
            </a:r>
            <a:r>
              <a:rPr lang="ro-RO" dirty="0" smtClean="0"/>
              <a:t>Art. 5</a:t>
            </a:r>
            <a:r>
              <a:rPr lang="ro-RO" dirty="0"/>
              <a:t> </a:t>
            </a:r>
            <a:r>
              <a:rPr lang="ro-RO" dirty="0" smtClean="0"/>
              <a:t>(4)</a:t>
            </a:r>
            <a:r>
              <a:rPr lang="ro-RO" dirty="0" smtClean="0"/>
              <a:t> </a:t>
            </a:r>
            <a:r>
              <a:rPr lang="ro-RO" i="1" dirty="0" smtClean="0"/>
              <a:t>Registrul de riscuri: </a:t>
            </a:r>
            <a:r>
              <a:rPr lang="ro-RO" dirty="0" smtClean="0"/>
              <a:t>profilul de risc, limita de toleranță la risc – analizate și avizate în ședințele comisiei, aprobate de conducătorul unității!</a:t>
            </a:r>
          </a:p>
          <a:p>
            <a:r>
              <a:rPr lang="ro-RO" i="1" dirty="0" smtClean="0"/>
              <a:t>Riscurile se analizează periodic</a:t>
            </a:r>
          </a:p>
          <a:p>
            <a:r>
              <a:rPr lang="ro-RO" dirty="0" smtClean="0"/>
              <a:t>Art. 5 (7) Se identifică </a:t>
            </a:r>
            <a:r>
              <a:rPr lang="ro-RO" i="1" dirty="0" smtClean="0"/>
              <a:t>măsuri de control </a:t>
            </a:r>
            <a:r>
              <a:rPr lang="ro-RO" dirty="0" smtClean="0"/>
              <a:t>pentru riscurile semnificative și se elaborează </a:t>
            </a:r>
            <a:r>
              <a:rPr lang="ro-RO" i="1" dirty="0" smtClean="0"/>
              <a:t>Plan de implementare a măsurilor de control </a:t>
            </a:r>
            <a:r>
              <a:rPr lang="ro-RO" dirty="0" smtClean="0"/>
              <a:t>pentru riscurilor </a:t>
            </a:r>
            <a:r>
              <a:rPr lang="ro-RO" dirty="0" err="1" smtClean="0"/>
              <a:t>semnificativea</a:t>
            </a:r>
            <a:r>
              <a:rPr lang="ro-RO" dirty="0" smtClean="0"/>
              <a:t> nivelul unității școlare – analizat de comisie, aprobat de conducătorul unității</a:t>
            </a:r>
            <a:endParaRPr lang="en-US" i="1" dirty="0" smtClean="0"/>
          </a:p>
          <a:p>
            <a:endParaRPr lang="en-US" dirty="0"/>
          </a:p>
        </p:txBody>
      </p:sp>
    </p:spTree>
    <p:extLst>
      <p:ext uri="{BB962C8B-B14F-4D97-AF65-F5344CB8AC3E}">
        <p14:creationId xmlns:p14="http://schemas.microsoft.com/office/powerpoint/2010/main" val="2514792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pPr algn="ctr"/>
            <a:r>
              <a:rPr lang="ro-RO" dirty="0" smtClean="0"/>
              <a:t>DOCUMENTE SPECIFICE</a:t>
            </a:r>
            <a:endParaRPr lang="en-US" dirty="0"/>
          </a:p>
        </p:txBody>
      </p:sp>
      <p:sp>
        <p:nvSpPr>
          <p:cNvPr id="3" name="Substituent conținut 2"/>
          <p:cNvSpPr>
            <a:spLocks noGrp="1"/>
          </p:cNvSpPr>
          <p:nvPr>
            <p:ph idx="1"/>
          </p:nvPr>
        </p:nvSpPr>
        <p:spPr/>
        <p:txBody>
          <a:bodyPr>
            <a:normAutofit fontScale="92500" lnSpcReduction="20000"/>
          </a:bodyPr>
          <a:lstStyle/>
          <a:p>
            <a:r>
              <a:rPr lang="ro-RO" dirty="0" smtClean="0"/>
              <a:t>Art.6 PROCEDURĂ DOCUMENTĂ semnată de:</a:t>
            </a:r>
          </a:p>
          <a:p>
            <a:r>
              <a:rPr lang="ro-RO" dirty="0" smtClean="0"/>
              <a:t>(4) – la întocmire - responsabilul de activitatea procedurală</a:t>
            </a:r>
          </a:p>
          <a:p>
            <a:pPr marL="0" indent="0">
              <a:buNone/>
            </a:pPr>
            <a:r>
              <a:rPr lang="ro-RO" dirty="0"/>
              <a:t> </a:t>
            </a:r>
            <a:r>
              <a:rPr lang="ro-RO" dirty="0" smtClean="0"/>
              <a:t>       - la verificare  - conducătorul compartimentului</a:t>
            </a:r>
          </a:p>
          <a:p>
            <a:pPr marL="0" indent="0">
              <a:buNone/>
            </a:pPr>
            <a:r>
              <a:rPr lang="ro-RO" dirty="0"/>
              <a:t> </a:t>
            </a:r>
            <a:r>
              <a:rPr lang="ro-RO" dirty="0" smtClean="0"/>
              <a:t>       - la avizare – președintele comisie SCMI </a:t>
            </a:r>
          </a:p>
          <a:p>
            <a:pPr marL="0" indent="0">
              <a:buNone/>
            </a:pPr>
            <a:r>
              <a:rPr lang="ro-RO" dirty="0"/>
              <a:t> </a:t>
            </a:r>
            <a:r>
              <a:rPr lang="ro-RO" dirty="0" smtClean="0"/>
              <a:t>       - la aprobare – conducătorul unității  (sau, după caz, conform procedurii proprii stabilite la nivelul instituției)</a:t>
            </a:r>
          </a:p>
          <a:p>
            <a:r>
              <a:rPr lang="ro-RO" dirty="0" smtClean="0"/>
              <a:t>(3) Secretariatul comisiei verifică structura minimală a procedurii</a:t>
            </a:r>
          </a:p>
          <a:p>
            <a:r>
              <a:rPr lang="ro-RO" dirty="0" smtClean="0"/>
              <a:t>Art.8. Situații centralizatoare anuale privind stadiul implementării și dezvoltării SCMI – se transmit </a:t>
            </a:r>
            <a:r>
              <a:rPr lang="ro-RO" dirty="0" err="1" smtClean="0"/>
              <a:t>pănâ</a:t>
            </a:r>
            <a:r>
              <a:rPr lang="ro-RO" dirty="0" smtClean="0"/>
              <a:t> la data de 20 februarie a anului următor!</a:t>
            </a:r>
          </a:p>
          <a:p>
            <a:r>
              <a:rPr lang="ro-RO" dirty="0" smtClean="0"/>
              <a:t>Raportul anual SCMI – termen: 31 decembrie </a:t>
            </a:r>
            <a:endParaRPr lang="en-US" dirty="0"/>
          </a:p>
        </p:txBody>
      </p:sp>
    </p:spTree>
    <p:extLst>
      <p:ext uri="{BB962C8B-B14F-4D97-AF65-F5344CB8AC3E}">
        <p14:creationId xmlns:p14="http://schemas.microsoft.com/office/powerpoint/2010/main" val="1600829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pPr algn="ctr"/>
            <a:r>
              <a:rPr lang="ro-RO" dirty="0" smtClean="0"/>
              <a:t>DOCUMENTE SPECIFICE</a:t>
            </a:r>
            <a:endParaRPr lang="en-US" dirty="0"/>
          </a:p>
        </p:txBody>
      </p:sp>
      <p:sp>
        <p:nvSpPr>
          <p:cNvPr id="3" name="Substituent conținut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r>
              <a:rPr lang="ro-RO" dirty="0" smtClean="0"/>
              <a:t>Anexa nr.2 OSGG nr.600/2018</a:t>
            </a:r>
          </a:p>
          <a:p>
            <a:r>
              <a:rPr lang="ro-RO" dirty="0" smtClean="0"/>
              <a:t>Structura (minimală) unei proceduri documentate</a:t>
            </a:r>
          </a:p>
          <a:p>
            <a:r>
              <a:rPr lang="ro-RO" dirty="0" smtClean="0"/>
              <a:t>Scopul procedurii: - precizează utilitatea procedurii și etapele necesare pentru executarea unei activități/ proces la nivelul unui compartiment (</a:t>
            </a:r>
            <a:r>
              <a:rPr lang="ro-RO" i="1" dirty="0" smtClean="0"/>
              <a:t>procedură operațională – de lucru</a:t>
            </a:r>
            <a:r>
              <a:rPr lang="ro-RO" dirty="0" smtClean="0"/>
              <a:t>) sau a unui proces complex, la nivel instituțional (</a:t>
            </a:r>
            <a:r>
              <a:rPr lang="ro-RO" i="1" dirty="0" smtClean="0"/>
              <a:t>procedură de sistem- generală</a:t>
            </a:r>
            <a:r>
              <a:rPr lang="ro-RO" dirty="0" smtClean="0"/>
              <a:t>)</a:t>
            </a:r>
          </a:p>
          <a:p>
            <a:r>
              <a:rPr lang="ro-RO" dirty="0" smtClean="0"/>
              <a:t>Anexa nr.4 – precizări cu privire la întocmirea raportului asupra SCMI</a:t>
            </a:r>
          </a:p>
          <a:p>
            <a:r>
              <a:rPr lang="ro-RO" dirty="0" smtClean="0"/>
              <a:t>Anexa: Glosar de termeni: Ediția unei proceduri se modifică după ce au fost realizate 3 revizii ale respectivei proceduri sau atunci când structura procedurii se modifică cu peste 50% din conținutul anterior.</a:t>
            </a:r>
          </a:p>
          <a:p>
            <a:r>
              <a:rPr lang="ro-RO" dirty="0" smtClean="0"/>
              <a:t>Regulament de funcționare al comisiei SCMI</a:t>
            </a:r>
          </a:p>
          <a:p>
            <a:r>
              <a:rPr lang="ro-RO" dirty="0" smtClean="0"/>
              <a:t>Procese verbale de ședință </a:t>
            </a:r>
          </a:p>
          <a:p>
            <a:endParaRPr lang="en-US" dirty="0"/>
          </a:p>
        </p:txBody>
      </p:sp>
    </p:spTree>
    <p:extLst>
      <p:ext uri="{BB962C8B-B14F-4D97-AF65-F5344CB8AC3E}">
        <p14:creationId xmlns:p14="http://schemas.microsoft.com/office/powerpoint/2010/main" val="2253136916"/>
      </p:ext>
    </p:extLst>
  </p:cSld>
  <p:clrMapOvr>
    <a:masterClrMapping/>
  </p:clrMapOvr>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592</Words>
  <Application>Microsoft Office PowerPoint</Application>
  <PresentationFormat>Ecran lat</PresentationFormat>
  <Paragraphs>50</Paragraphs>
  <Slides>8</Slides>
  <Notes>0</Notes>
  <HiddenSlides>0</HiddenSlides>
  <MMClips>0</MMClips>
  <ScaleCrop>false</ScaleCrop>
  <HeadingPairs>
    <vt:vector size="6" baseType="variant">
      <vt:variant>
        <vt:lpstr>Fonturi utilizate</vt:lpstr>
      </vt:variant>
      <vt:variant>
        <vt:i4>4</vt:i4>
      </vt:variant>
      <vt:variant>
        <vt:lpstr>Temă</vt:lpstr>
      </vt:variant>
      <vt:variant>
        <vt:i4>1</vt:i4>
      </vt:variant>
      <vt:variant>
        <vt:lpstr>Titluri diapozitive</vt:lpstr>
      </vt:variant>
      <vt:variant>
        <vt:i4>8</vt:i4>
      </vt:variant>
    </vt:vector>
  </HeadingPairs>
  <TitlesOfParts>
    <vt:vector size="13" baseType="lpstr">
      <vt:lpstr>Arial</vt:lpstr>
      <vt:lpstr>Calibri</vt:lpstr>
      <vt:lpstr>Calibri Light</vt:lpstr>
      <vt:lpstr>Times New Roman</vt:lpstr>
      <vt:lpstr>Temă Office</vt:lpstr>
      <vt:lpstr>ACTIVITATEA COMISIEI SCMI Sistemul de control managerial intern</vt:lpstr>
      <vt:lpstr>Baza legislativă</vt:lpstr>
      <vt:lpstr>Baza legislativă specifică</vt:lpstr>
      <vt:lpstr> </vt:lpstr>
      <vt:lpstr>Prezentare PowerPoint</vt:lpstr>
      <vt:lpstr>DOCUMENTE SPECIFICE</vt:lpstr>
      <vt:lpstr>DOCUMENTE SPECIFICE</vt:lpstr>
      <vt:lpstr>DOCUMENTE SPECIFICE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ACTIVITATEA COMISIEI SCMI Sistemul de control managerial intern</dc:title>
  <dc:creator>user</dc:creator>
  <cp:lastModifiedBy>user</cp:lastModifiedBy>
  <cp:revision>8</cp:revision>
  <dcterms:created xsi:type="dcterms:W3CDTF">2020-10-06T09:32:56Z</dcterms:created>
  <dcterms:modified xsi:type="dcterms:W3CDTF">2020-10-06T10:46:44Z</dcterms:modified>
</cp:coreProperties>
</file>