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0" r:id="rId4"/>
    <p:sldId id="280" r:id="rId5"/>
    <p:sldId id="301" r:id="rId6"/>
    <p:sldId id="299" r:id="rId7"/>
    <p:sldId id="300" r:id="rId8"/>
    <p:sldId id="302" r:id="rId9"/>
    <p:sldId id="263" r:id="rId10"/>
    <p:sldId id="287" r:id="rId11"/>
    <p:sldId id="303" r:id="rId12"/>
    <p:sldId id="3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D30DB-61DA-43C1-9C4B-6914B00F4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0B03-0674-4D86-8059-D2A3891CF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6CB47-3943-49A0-8D20-0646CB25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668F7-4F66-428B-8228-4BDF3CEF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04CE5-FB28-46DF-8FD2-EF8C168B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71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D5853-7A94-466A-B54C-20962561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B4466-C45F-4F1A-91AC-1FC32B5C6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E4470-B250-45DB-8170-676BAEF3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CEB5B-5D9A-452E-9B1C-7B51E3745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880A1-DB1C-4858-AC7E-7204BCAA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60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DD555C-159E-472A-9F29-08E6792F04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461A8-005D-4190-B881-73190BF7A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00960-DF63-4433-B33F-B35C798C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B4A0C-2E15-47E3-B1AA-8EAAD717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940F-B4C9-4C10-BD4D-7BF0DA27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2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744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04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110D-510A-4A41-9123-BDFA9C4F9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096C9-7544-467D-9D7E-4B6A5A8F3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FDC68-6C9B-4334-9523-BCC6C5D1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3CBB6-0697-424A-BD90-6B01C0F4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FBC99-40D3-4E84-8C4B-D3ABD2DB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8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5C32-EC36-4C6E-9766-1454AAEBE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EA13F-8F05-4A52-ADA2-36CE9A60B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F5087-ABE2-45AB-A534-76D7C70C5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171B6-A39F-4053-AB33-A93ABC37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1656A-733E-4D78-A51C-53BF15C4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0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04F9-C88E-4F35-9279-AE820017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080D1-2F70-48A3-8DBC-120EBB09D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49DD3-4CFC-421B-A881-4CD25EB01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C16C9-CB19-4EC3-861B-DFCF5199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74DE3-DB43-4E17-8A45-66B37C5E8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FD7E6-C646-4B07-ABEE-F9FBC8FD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2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E4716-5E84-47E6-93E9-5D72E7C2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A5952-7028-4FE9-AE25-AA06BBE20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C208E-9F0E-402E-8A6A-17CBD265D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44A962-C717-49AC-8E95-15C733651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A2978-16DE-4078-99FE-BD55F4B65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40EBE-2AFA-4286-9896-AF0200DD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F9C27-5457-4512-89FC-724990ED7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11243D-743E-47DE-98D6-D77929E80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4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D8EB2-DCEF-46FA-93EB-602AB200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B99E9-9F7E-447E-B009-D71FFBEF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09D5B-7438-479A-8384-5F75FE83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79C86-3AD8-4465-8566-EB7463C0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70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8D8032-7A22-476C-8ED9-02D93F25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0E39AA-19BA-45E4-A7AC-A215B562E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1ED306-7CEA-4DAE-86F1-625E4CFF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1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FE31-1F7D-4F77-A362-FCBA4B3A0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4CFCC-5FF4-43F1-9F68-BFE591A0D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DA583-A20D-41F5-8615-C36262EA3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10B2E-5522-43F4-81F9-8BDA9DF1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2681C-7D7D-4371-9E68-CC98FB6D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2CF96-DD8E-4CA5-8F9A-85C53245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6367-63D7-4BE9-A820-3652A7A19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F2D475-3307-4707-A9F6-FF9FC24F2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DE7D2-1629-4A9A-8A5D-38569B29B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7C2D6-8D01-4D3E-86A3-AA71083A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A7835-FB1E-4885-90E9-23B57263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7C62F-5295-4191-B704-8A5B5ECD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9C7A44-86A0-4D03-A411-C79347893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8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86829-E141-4F25-AF15-5A9F43475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CFF37-B2F2-41C4-939E-92A2A8930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9FAD3-B642-415F-92A6-E2499C7BE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3365-D5D6-4E1B-AFBB-9255EE2EACBF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249D6-00C2-4FE8-A631-EAE02A6AE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3" descr="U:\1405265\1405265 WBG Logo\LOGO FILES\Horizontal\WBG_Horizontal_Color\WBG_Horizontal-RGB.jpg">
            <a:extLst>
              <a:ext uri="{FF2B5EF4-FFF2-40B4-BE49-F238E27FC236}">
                <a16:creationId xmlns:a16="http://schemas.microsoft.com/office/drawing/2014/main" id="{29BF82CD-8219-4A3C-8BC9-035CED2980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514" y="6345280"/>
            <a:ext cx="2455817" cy="48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8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525B-33A4-45FD-831E-37E75A9DE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090638" cy="2387600"/>
          </a:xfrm>
        </p:spPr>
        <p:txBody>
          <a:bodyPr>
            <a:normAutofit/>
          </a:bodyPr>
          <a:lstStyle/>
          <a:p>
            <a:r>
              <a:rPr lang="ro-RO" sz="4800" b="1" dirty="0">
                <a:solidFill>
                  <a:srgbClr val="0070C0"/>
                </a:solidFill>
              </a:rPr>
              <a:t>Asistență Tehnică</a:t>
            </a:r>
            <a:endParaRPr lang="en-GB" sz="48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4A2F1-AC21-44E2-BC41-AAE8A1A58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10090638" cy="2534993"/>
          </a:xfrm>
        </p:spPr>
        <p:txBody>
          <a:bodyPr>
            <a:normAutofit/>
          </a:bodyPr>
          <a:lstStyle/>
          <a:p>
            <a:r>
              <a:rPr lang="en-GB" sz="2800" dirty="0" err="1">
                <a:solidFill>
                  <a:srgbClr val="0070C0"/>
                </a:solidFill>
              </a:rPr>
              <a:t>pentru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ro-RO" sz="2800" dirty="0">
                <a:solidFill>
                  <a:srgbClr val="0070C0"/>
                </a:solidFill>
              </a:rPr>
              <a:t>dezvoltarea capacității Ministerului Educației Naționale</a:t>
            </a:r>
          </a:p>
          <a:p>
            <a:r>
              <a:rPr lang="ro-RO" sz="2800" dirty="0">
                <a:solidFill>
                  <a:srgbClr val="0070C0"/>
                </a:solidFill>
              </a:rPr>
              <a:t>de monitorizare și evaluare a</a:t>
            </a:r>
            <a:r>
              <a:rPr lang="en-US" sz="2800" dirty="0">
                <a:solidFill>
                  <a:srgbClr val="0070C0"/>
                </a:solidFill>
              </a:rPr>
              <a:t> implement</a:t>
            </a:r>
            <a:r>
              <a:rPr lang="ro-RO" sz="2800" dirty="0">
                <a:solidFill>
                  <a:srgbClr val="0070C0"/>
                </a:solidFill>
              </a:rPr>
              <a:t>ă</a:t>
            </a:r>
            <a:r>
              <a:rPr lang="en-US" sz="2800" dirty="0" err="1">
                <a:solidFill>
                  <a:srgbClr val="0070C0"/>
                </a:solidFill>
              </a:rPr>
              <a:t>rii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strategiilor</a:t>
            </a:r>
            <a:endParaRPr lang="ro-RO" sz="2800" dirty="0">
              <a:solidFill>
                <a:srgbClr val="0070C0"/>
              </a:solidFill>
            </a:endParaRPr>
          </a:p>
          <a:p>
            <a:pPr algn="r"/>
            <a:endParaRPr lang="ro-RO" sz="1800" b="1" dirty="0">
              <a:solidFill>
                <a:srgbClr val="0070C0"/>
              </a:solidFill>
            </a:endParaRPr>
          </a:p>
          <a:p>
            <a:pPr algn="r"/>
            <a:r>
              <a:rPr lang="ro-RO" sz="1800" b="1" dirty="0">
                <a:solidFill>
                  <a:srgbClr val="0070C0"/>
                </a:solidFill>
              </a:rPr>
              <a:t>Mariana Moarcăș</a:t>
            </a:r>
          </a:p>
          <a:p>
            <a:pPr algn="r"/>
            <a:r>
              <a:rPr lang="ro-RO" sz="1800" b="1" dirty="0">
                <a:solidFill>
                  <a:srgbClr val="0070C0"/>
                </a:solidFill>
              </a:rPr>
              <a:t>World Bank Romania</a:t>
            </a:r>
          </a:p>
          <a:p>
            <a:pPr algn="r"/>
            <a:r>
              <a:rPr lang="ro-RO" sz="1800" b="1" dirty="0">
                <a:solidFill>
                  <a:srgbClr val="0070C0"/>
                </a:solidFill>
              </a:rPr>
              <a:t>20 octombrie 2019</a:t>
            </a:r>
            <a:endParaRPr lang="en-GB" sz="1800" b="1" dirty="0">
              <a:solidFill>
                <a:srgbClr val="0070C0"/>
              </a:solidFill>
            </a:endParaRPr>
          </a:p>
        </p:txBody>
      </p:sp>
      <p:pic>
        <p:nvPicPr>
          <p:cNvPr id="4" name="Bild 13">
            <a:extLst>
              <a:ext uri="{FF2B5EF4-FFF2-40B4-BE49-F238E27FC236}">
                <a16:creationId xmlns:a16="http://schemas.microsoft.com/office/drawing/2014/main" id="{9E097401-99A4-46BF-BAC3-A31510F08B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30000"/>
          </a:blip>
          <a:stretch>
            <a:fillRect/>
          </a:stretch>
        </p:blipFill>
        <p:spPr>
          <a:xfrm>
            <a:off x="255744" y="503757"/>
            <a:ext cx="6485638" cy="601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724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6D48031B-7A44-4F6F-831E-F867FB6EF211}"/>
              </a:ext>
            </a:extLst>
          </p:cNvPr>
          <p:cNvSpPr txBox="1"/>
          <p:nvPr/>
        </p:nvSpPr>
        <p:spPr>
          <a:xfrm>
            <a:off x="4769563" y="371055"/>
            <a:ext cx="2555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Lecții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învățate</a:t>
            </a:r>
            <a:endParaRPr lang="en-GB" sz="3200" b="1" dirty="0">
              <a:solidFill>
                <a:srgbClr val="0070C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C1C68C-C620-4625-8958-29279AB88EA3}"/>
              </a:ext>
            </a:extLst>
          </p:cNvPr>
          <p:cNvGrpSpPr/>
          <p:nvPr/>
        </p:nvGrpSpPr>
        <p:grpSpPr>
          <a:xfrm rot="20875899">
            <a:off x="684193" y="2647255"/>
            <a:ext cx="2292097" cy="2323845"/>
            <a:chOff x="4305914" y="2387365"/>
            <a:chExt cx="1938288" cy="1947521"/>
          </a:xfrm>
        </p:grpSpPr>
        <p:sp>
          <p:nvSpPr>
            <p:cNvPr id="97" name="Freeform 41">
              <a:extLst>
                <a:ext uri="{FF2B5EF4-FFF2-40B4-BE49-F238E27FC236}">
                  <a16:creationId xmlns:a16="http://schemas.microsoft.com/office/drawing/2014/main" id="{E24D3197-1D42-4B83-8B14-E65532B417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7149" y="3260795"/>
              <a:ext cx="566283" cy="515194"/>
            </a:xfrm>
            <a:custGeom>
              <a:avLst/>
              <a:gdLst>
                <a:gd name="T0" fmla="*/ 366 w 389"/>
                <a:gd name="T1" fmla="*/ 13 h 354"/>
                <a:gd name="T2" fmla="*/ 295 w 389"/>
                <a:gd name="T3" fmla="*/ 31 h 354"/>
                <a:gd name="T4" fmla="*/ 269 w 389"/>
                <a:gd name="T5" fmla="*/ 82 h 354"/>
                <a:gd name="T6" fmla="*/ 232 w 389"/>
                <a:gd name="T7" fmla="*/ 77 h 354"/>
                <a:gd name="T8" fmla="*/ 251 w 389"/>
                <a:gd name="T9" fmla="*/ 42 h 354"/>
                <a:gd name="T10" fmla="*/ 194 w 389"/>
                <a:gd name="T11" fmla="*/ 0 h 354"/>
                <a:gd name="T12" fmla="*/ 138 w 389"/>
                <a:gd name="T13" fmla="*/ 42 h 354"/>
                <a:gd name="T14" fmla="*/ 157 w 389"/>
                <a:gd name="T15" fmla="*/ 77 h 354"/>
                <a:gd name="T16" fmla="*/ 120 w 389"/>
                <a:gd name="T17" fmla="*/ 82 h 354"/>
                <a:gd name="T18" fmla="*/ 94 w 389"/>
                <a:gd name="T19" fmla="*/ 31 h 354"/>
                <a:gd name="T20" fmla="*/ 23 w 389"/>
                <a:gd name="T21" fmla="*/ 13 h 354"/>
                <a:gd name="T22" fmla="*/ 4 w 389"/>
                <a:gd name="T23" fmla="*/ 53 h 354"/>
                <a:gd name="T24" fmla="*/ 39 w 389"/>
                <a:gd name="T25" fmla="*/ 96 h 354"/>
                <a:gd name="T26" fmla="*/ 98 w 389"/>
                <a:gd name="T27" fmla="*/ 111 h 354"/>
                <a:gd name="T28" fmla="*/ 126 w 389"/>
                <a:gd name="T29" fmla="*/ 339 h 354"/>
                <a:gd name="T30" fmla="*/ 141 w 389"/>
                <a:gd name="T31" fmla="*/ 353 h 354"/>
                <a:gd name="T32" fmla="*/ 155 w 389"/>
                <a:gd name="T33" fmla="*/ 338 h 354"/>
                <a:gd name="T34" fmla="*/ 128 w 389"/>
                <a:gd name="T35" fmla="*/ 111 h 354"/>
                <a:gd name="T36" fmla="*/ 182 w 389"/>
                <a:gd name="T37" fmla="*/ 100 h 354"/>
                <a:gd name="T38" fmla="*/ 194 w 389"/>
                <a:gd name="T39" fmla="*/ 96 h 354"/>
                <a:gd name="T40" fmla="*/ 207 w 389"/>
                <a:gd name="T41" fmla="*/ 100 h 354"/>
                <a:gd name="T42" fmla="*/ 260 w 389"/>
                <a:gd name="T43" fmla="*/ 111 h 354"/>
                <a:gd name="T44" fmla="*/ 234 w 389"/>
                <a:gd name="T45" fmla="*/ 338 h 354"/>
                <a:gd name="T46" fmla="*/ 248 w 389"/>
                <a:gd name="T47" fmla="*/ 353 h 354"/>
                <a:gd name="T48" fmla="*/ 263 w 389"/>
                <a:gd name="T49" fmla="*/ 339 h 354"/>
                <a:gd name="T50" fmla="*/ 290 w 389"/>
                <a:gd name="T51" fmla="*/ 111 h 354"/>
                <a:gd name="T52" fmla="*/ 350 w 389"/>
                <a:gd name="T53" fmla="*/ 96 h 354"/>
                <a:gd name="T54" fmla="*/ 385 w 389"/>
                <a:gd name="T55" fmla="*/ 53 h 354"/>
                <a:gd name="T56" fmla="*/ 366 w 389"/>
                <a:gd name="T57" fmla="*/ 13 h 354"/>
                <a:gd name="T58" fmla="*/ 53 w 389"/>
                <a:gd name="T59" fmla="*/ 71 h 354"/>
                <a:gd name="T60" fmla="*/ 32 w 389"/>
                <a:gd name="T61" fmla="*/ 46 h 354"/>
                <a:gd name="T62" fmla="*/ 37 w 389"/>
                <a:gd name="T63" fmla="*/ 39 h 354"/>
                <a:gd name="T64" fmla="*/ 72 w 389"/>
                <a:gd name="T65" fmla="*/ 51 h 354"/>
                <a:gd name="T66" fmla="*/ 89 w 389"/>
                <a:gd name="T67" fmla="*/ 81 h 354"/>
                <a:gd name="T68" fmla="*/ 53 w 389"/>
                <a:gd name="T69" fmla="*/ 71 h 354"/>
                <a:gd name="T70" fmla="*/ 194 w 389"/>
                <a:gd name="T71" fmla="*/ 63 h 354"/>
                <a:gd name="T72" fmla="*/ 167 w 389"/>
                <a:gd name="T73" fmla="*/ 44 h 354"/>
                <a:gd name="T74" fmla="*/ 194 w 389"/>
                <a:gd name="T75" fmla="*/ 29 h 354"/>
                <a:gd name="T76" fmla="*/ 222 w 389"/>
                <a:gd name="T77" fmla="*/ 44 h 354"/>
                <a:gd name="T78" fmla="*/ 194 w 389"/>
                <a:gd name="T79" fmla="*/ 63 h 354"/>
                <a:gd name="T80" fmla="*/ 336 w 389"/>
                <a:gd name="T81" fmla="*/ 71 h 354"/>
                <a:gd name="T82" fmla="*/ 299 w 389"/>
                <a:gd name="T83" fmla="*/ 81 h 354"/>
                <a:gd name="T84" fmla="*/ 316 w 389"/>
                <a:gd name="T85" fmla="*/ 51 h 354"/>
                <a:gd name="T86" fmla="*/ 352 w 389"/>
                <a:gd name="T87" fmla="*/ 39 h 354"/>
                <a:gd name="T88" fmla="*/ 357 w 389"/>
                <a:gd name="T89" fmla="*/ 46 h 354"/>
                <a:gd name="T90" fmla="*/ 336 w 389"/>
                <a:gd name="T91" fmla="*/ 71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9" h="354">
                  <a:moveTo>
                    <a:pt x="366" y="13"/>
                  </a:moveTo>
                  <a:cubicBezTo>
                    <a:pt x="349" y="4"/>
                    <a:pt x="321" y="3"/>
                    <a:pt x="295" y="31"/>
                  </a:cubicBezTo>
                  <a:cubicBezTo>
                    <a:pt x="285" y="43"/>
                    <a:pt x="276" y="60"/>
                    <a:pt x="269" y="82"/>
                  </a:cubicBezTo>
                  <a:cubicBezTo>
                    <a:pt x="256" y="81"/>
                    <a:pt x="243" y="80"/>
                    <a:pt x="232" y="77"/>
                  </a:cubicBezTo>
                  <a:cubicBezTo>
                    <a:pt x="250" y="64"/>
                    <a:pt x="251" y="49"/>
                    <a:pt x="251" y="42"/>
                  </a:cubicBezTo>
                  <a:cubicBezTo>
                    <a:pt x="250" y="22"/>
                    <a:pt x="223" y="0"/>
                    <a:pt x="194" y="0"/>
                  </a:cubicBezTo>
                  <a:cubicBezTo>
                    <a:pt x="165" y="0"/>
                    <a:pt x="139" y="22"/>
                    <a:pt x="138" y="42"/>
                  </a:cubicBezTo>
                  <a:cubicBezTo>
                    <a:pt x="137" y="49"/>
                    <a:pt x="139" y="64"/>
                    <a:pt x="157" y="77"/>
                  </a:cubicBezTo>
                  <a:cubicBezTo>
                    <a:pt x="145" y="80"/>
                    <a:pt x="133" y="81"/>
                    <a:pt x="120" y="82"/>
                  </a:cubicBezTo>
                  <a:cubicBezTo>
                    <a:pt x="113" y="60"/>
                    <a:pt x="104" y="43"/>
                    <a:pt x="94" y="31"/>
                  </a:cubicBezTo>
                  <a:cubicBezTo>
                    <a:pt x="68" y="3"/>
                    <a:pt x="39" y="4"/>
                    <a:pt x="23" y="13"/>
                  </a:cubicBezTo>
                  <a:cubicBezTo>
                    <a:pt x="7" y="22"/>
                    <a:pt x="0" y="38"/>
                    <a:pt x="4" y="53"/>
                  </a:cubicBezTo>
                  <a:cubicBezTo>
                    <a:pt x="9" y="72"/>
                    <a:pt x="21" y="86"/>
                    <a:pt x="39" y="96"/>
                  </a:cubicBezTo>
                  <a:cubicBezTo>
                    <a:pt x="56" y="105"/>
                    <a:pt x="77" y="110"/>
                    <a:pt x="98" y="111"/>
                  </a:cubicBezTo>
                  <a:cubicBezTo>
                    <a:pt x="117" y="183"/>
                    <a:pt x="124" y="291"/>
                    <a:pt x="126" y="339"/>
                  </a:cubicBezTo>
                  <a:cubicBezTo>
                    <a:pt x="126" y="347"/>
                    <a:pt x="133" y="354"/>
                    <a:pt x="141" y="353"/>
                  </a:cubicBezTo>
                  <a:cubicBezTo>
                    <a:pt x="149" y="353"/>
                    <a:pt x="155" y="346"/>
                    <a:pt x="155" y="338"/>
                  </a:cubicBezTo>
                  <a:cubicBezTo>
                    <a:pt x="154" y="320"/>
                    <a:pt x="150" y="199"/>
                    <a:pt x="128" y="111"/>
                  </a:cubicBezTo>
                  <a:cubicBezTo>
                    <a:pt x="147" y="109"/>
                    <a:pt x="166" y="105"/>
                    <a:pt x="182" y="100"/>
                  </a:cubicBezTo>
                  <a:cubicBezTo>
                    <a:pt x="186" y="99"/>
                    <a:pt x="190" y="98"/>
                    <a:pt x="194" y="96"/>
                  </a:cubicBezTo>
                  <a:cubicBezTo>
                    <a:pt x="198" y="98"/>
                    <a:pt x="202" y="99"/>
                    <a:pt x="207" y="100"/>
                  </a:cubicBezTo>
                  <a:cubicBezTo>
                    <a:pt x="223" y="105"/>
                    <a:pt x="241" y="109"/>
                    <a:pt x="260" y="111"/>
                  </a:cubicBezTo>
                  <a:cubicBezTo>
                    <a:pt x="238" y="199"/>
                    <a:pt x="234" y="320"/>
                    <a:pt x="234" y="338"/>
                  </a:cubicBezTo>
                  <a:cubicBezTo>
                    <a:pt x="234" y="346"/>
                    <a:pt x="240" y="353"/>
                    <a:pt x="248" y="353"/>
                  </a:cubicBezTo>
                  <a:cubicBezTo>
                    <a:pt x="256" y="354"/>
                    <a:pt x="263" y="347"/>
                    <a:pt x="263" y="339"/>
                  </a:cubicBezTo>
                  <a:cubicBezTo>
                    <a:pt x="264" y="291"/>
                    <a:pt x="272" y="183"/>
                    <a:pt x="290" y="111"/>
                  </a:cubicBezTo>
                  <a:cubicBezTo>
                    <a:pt x="312" y="110"/>
                    <a:pt x="333" y="105"/>
                    <a:pt x="350" y="96"/>
                  </a:cubicBezTo>
                  <a:cubicBezTo>
                    <a:pt x="368" y="86"/>
                    <a:pt x="380" y="72"/>
                    <a:pt x="385" y="53"/>
                  </a:cubicBezTo>
                  <a:cubicBezTo>
                    <a:pt x="389" y="38"/>
                    <a:pt x="381" y="22"/>
                    <a:pt x="366" y="13"/>
                  </a:cubicBezTo>
                  <a:close/>
                  <a:moveTo>
                    <a:pt x="53" y="71"/>
                  </a:moveTo>
                  <a:cubicBezTo>
                    <a:pt x="42" y="65"/>
                    <a:pt x="35" y="56"/>
                    <a:pt x="32" y="46"/>
                  </a:cubicBezTo>
                  <a:cubicBezTo>
                    <a:pt x="31" y="44"/>
                    <a:pt x="33" y="41"/>
                    <a:pt x="37" y="39"/>
                  </a:cubicBezTo>
                  <a:cubicBezTo>
                    <a:pt x="44" y="35"/>
                    <a:pt x="58" y="35"/>
                    <a:pt x="72" y="51"/>
                  </a:cubicBezTo>
                  <a:cubicBezTo>
                    <a:pt x="79" y="58"/>
                    <a:pt x="84" y="68"/>
                    <a:pt x="89" y="81"/>
                  </a:cubicBezTo>
                  <a:cubicBezTo>
                    <a:pt x="76" y="80"/>
                    <a:pt x="63" y="76"/>
                    <a:pt x="53" y="71"/>
                  </a:cubicBezTo>
                  <a:close/>
                  <a:moveTo>
                    <a:pt x="194" y="63"/>
                  </a:moveTo>
                  <a:cubicBezTo>
                    <a:pt x="174" y="56"/>
                    <a:pt x="166" y="48"/>
                    <a:pt x="167" y="44"/>
                  </a:cubicBezTo>
                  <a:cubicBezTo>
                    <a:pt x="167" y="39"/>
                    <a:pt x="182" y="29"/>
                    <a:pt x="194" y="29"/>
                  </a:cubicBezTo>
                  <a:cubicBezTo>
                    <a:pt x="206" y="29"/>
                    <a:pt x="222" y="39"/>
                    <a:pt x="222" y="44"/>
                  </a:cubicBezTo>
                  <a:cubicBezTo>
                    <a:pt x="222" y="48"/>
                    <a:pt x="215" y="56"/>
                    <a:pt x="194" y="63"/>
                  </a:cubicBezTo>
                  <a:close/>
                  <a:moveTo>
                    <a:pt x="336" y="71"/>
                  </a:moveTo>
                  <a:cubicBezTo>
                    <a:pt x="325" y="76"/>
                    <a:pt x="313" y="80"/>
                    <a:pt x="299" y="81"/>
                  </a:cubicBezTo>
                  <a:cubicBezTo>
                    <a:pt x="304" y="68"/>
                    <a:pt x="310" y="58"/>
                    <a:pt x="316" y="51"/>
                  </a:cubicBezTo>
                  <a:cubicBezTo>
                    <a:pt x="331" y="35"/>
                    <a:pt x="344" y="35"/>
                    <a:pt x="352" y="39"/>
                  </a:cubicBezTo>
                  <a:cubicBezTo>
                    <a:pt x="355" y="41"/>
                    <a:pt x="357" y="44"/>
                    <a:pt x="357" y="46"/>
                  </a:cubicBezTo>
                  <a:cubicBezTo>
                    <a:pt x="354" y="56"/>
                    <a:pt x="347" y="65"/>
                    <a:pt x="336" y="7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2">
              <a:extLst>
                <a:ext uri="{FF2B5EF4-FFF2-40B4-BE49-F238E27FC236}">
                  <a16:creationId xmlns:a16="http://schemas.microsoft.com/office/drawing/2014/main" id="{281760AE-40AB-4641-9B18-68623B255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233" y="2751140"/>
              <a:ext cx="1176268" cy="1032235"/>
            </a:xfrm>
            <a:custGeom>
              <a:avLst/>
              <a:gdLst>
                <a:gd name="T0" fmla="*/ 153 w 808"/>
                <a:gd name="T1" fmla="*/ 709 h 709"/>
                <a:gd name="T2" fmla="*/ 130 w 808"/>
                <a:gd name="T3" fmla="*/ 699 h 709"/>
                <a:gd name="T4" fmla="*/ 0 w 808"/>
                <a:gd name="T5" fmla="*/ 403 h 709"/>
                <a:gd name="T6" fmla="*/ 404 w 808"/>
                <a:gd name="T7" fmla="*/ 0 h 709"/>
                <a:gd name="T8" fmla="*/ 808 w 808"/>
                <a:gd name="T9" fmla="*/ 403 h 709"/>
                <a:gd name="T10" fmla="*/ 682 w 808"/>
                <a:gd name="T11" fmla="*/ 696 h 709"/>
                <a:gd name="T12" fmla="*/ 634 w 808"/>
                <a:gd name="T13" fmla="*/ 695 h 709"/>
                <a:gd name="T14" fmla="*/ 635 w 808"/>
                <a:gd name="T15" fmla="*/ 646 h 709"/>
                <a:gd name="T16" fmla="*/ 739 w 808"/>
                <a:gd name="T17" fmla="*/ 403 h 709"/>
                <a:gd name="T18" fmla="*/ 404 w 808"/>
                <a:gd name="T19" fmla="*/ 68 h 709"/>
                <a:gd name="T20" fmla="*/ 69 w 808"/>
                <a:gd name="T21" fmla="*/ 403 h 709"/>
                <a:gd name="T22" fmla="*/ 176 w 808"/>
                <a:gd name="T23" fmla="*/ 649 h 709"/>
                <a:gd name="T24" fmla="*/ 178 w 808"/>
                <a:gd name="T25" fmla="*/ 698 h 709"/>
                <a:gd name="T26" fmla="*/ 153 w 808"/>
                <a:gd name="T27" fmla="*/ 70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8" h="709">
                  <a:moveTo>
                    <a:pt x="153" y="709"/>
                  </a:moveTo>
                  <a:cubicBezTo>
                    <a:pt x="145" y="709"/>
                    <a:pt x="136" y="705"/>
                    <a:pt x="130" y="699"/>
                  </a:cubicBezTo>
                  <a:cubicBezTo>
                    <a:pt x="48" y="623"/>
                    <a:pt x="0" y="515"/>
                    <a:pt x="0" y="403"/>
                  </a:cubicBezTo>
                  <a:cubicBezTo>
                    <a:pt x="0" y="181"/>
                    <a:pt x="182" y="0"/>
                    <a:pt x="404" y="0"/>
                  </a:cubicBezTo>
                  <a:cubicBezTo>
                    <a:pt x="627" y="0"/>
                    <a:pt x="808" y="181"/>
                    <a:pt x="808" y="403"/>
                  </a:cubicBezTo>
                  <a:cubicBezTo>
                    <a:pt x="808" y="515"/>
                    <a:pt x="763" y="619"/>
                    <a:pt x="682" y="696"/>
                  </a:cubicBezTo>
                  <a:cubicBezTo>
                    <a:pt x="668" y="709"/>
                    <a:pt x="647" y="709"/>
                    <a:pt x="634" y="695"/>
                  </a:cubicBezTo>
                  <a:cubicBezTo>
                    <a:pt x="621" y="681"/>
                    <a:pt x="621" y="660"/>
                    <a:pt x="635" y="646"/>
                  </a:cubicBezTo>
                  <a:cubicBezTo>
                    <a:pt x="702" y="583"/>
                    <a:pt x="739" y="496"/>
                    <a:pt x="739" y="403"/>
                  </a:cubicBezTo>
                  <a:cubicBezTo>
                    <a:pt x="739" y="219"/>
                    <a:pt x="589" y="68"/>
                    <a:pt x="404" y="68"/>
                  </a:cubicBezTo>
                  <a:cubicBezTo>
                    <a:pt x="220" y="68"/>
                    <a:pt x="69" y="219"/>
                    <a:pt x="69" y="403"/>
                  </a:cubicBezTo>
                  <a:cubicBezTo>
                    <a:pt x="69" y="496"/>
                    <a:pt x="108" y="586"/>
                    <a:pt x="176" y="649"/>
                  </a:cubicBezTo>
                  <a:cubicBezTo>
                    <a:pt x="190" y="662"/>
                    <a:pt x="191" y="684"/>
                    <a:pt x="178" y="698"/>
                  </a:cubicBezTo>
                  <a:cubicBezTo>
                    <a:pt x="171" y="705"/>
                    <a:pt x="162" y="709"/>
                    <a:pt x="153" y="7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3">
              <a:extLst>
                <a:ext uri="{FF2B5EF4-FFF2-40B4-BE49-F238E27FC236}">
                  <a16:creationId xmlns:a16="http://schemas.microsoft.com/office/drawing/2014/main" id="{F2B04CA4-2857-4528-B038-DA7AD8A97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071" y="3797532"/>
              <a:ext cx="571822" cy="99100"/>
            </a:xfrm>
            <a:custGeom>
              <a:avLst/>
              <a:gdLst>
                <a:gd name="T0" fmla="*/ 393 w 393"/>
                <a:gd name="T1" fmla="*/ 34 h 68"/>
                <a:gd name="T2" fmla="*/ 359 w 393"/>
                <a:gd name="T3" fmla="*/ 68 h 68"/>
                <a:gd name="T4" fmla="*/ 34 w 393"/>
                <a:gd name="T5" fmla="*/ 68 h 68"/>
                <a:gd name="T6" fmla="*/ 0 w 393"/>
                <a:gd name="T7" fmla="*/ 34 h 68"/>
                <a:gd name="T8" fmla="*/ 34 w 393"/>
                <a:gd name="T9" fmla="*/ 0 h 68"/>
                <a:gd name="T10" fmla="*/ 359 w 393"/>
                <a:gd name="T11" fmla="*/ 0 h 68"/>
                <a:gd name="T12" fmla="*/ 393 w 393"/>
                <a:gd name="T13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68">
                  <a:moveTo>
                    <a:pt x="393" y="34"/>
                  </a:moveTo>
                  <a:cubicBezTo>
                    <a:pt x="393" y="52"/>
                    <a:pt x="378" y="68"/>
                    <a:pt x="359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15" y="68"/>
                    <a:pt x="0" y="52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78" y="0"/>
                    <a:pt x="393" y="15"/>
                    <a:pt x="393" y="3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4">
              <a:extLst>
                <a:ext uri="{FF2B5EF4-FFF2-40B4-BE49-F238E27FC236}">
                  <a16:creationId xmlns:a16="http://schemas.microsoft.com/office/drawing/2014/main" id="{AE429004-1754-4671-81CA-0FB0F6779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071" y="3924330"/>
              <a:ext cx="571822" cy="99100"/>
            </a:xfrm>
            <a:custGeom>
              <a:avLst/>
              <a:gdLst>
                <a:gd name="T0" fmla="*/ 393 w 393"/>
                <a:gd name="T1" fmla="*/ 34 h 68"/>
                <a:gd name="T2" fmla="*/ 359 w 393"/>
                <a:gd name="T3" fmla="*/ 68 h 68"/>
                <a:gd name="T4" fmla="*/ 34 w 393"/>
                <a:gd name="T5" fmla="*/ 68 h 68"/>
                <a:gd name="T6" fmla="*/ 0 w 393"/>
                <a:gd name="T7" fmla="*/ 34 h 68"/>
                <a:gd name="T8" fmla="*/ 34 w 393"/>
                <a:gd name="T9" fmla="*/ 0 h 68"/>
                <a:gd name="T10" fmla="*/ 359 w 393"/>
                <a:gd name="T11" fmla="*/ 0 h 68"/>
                <a:gd name="T12" fmla="*/ 393 w 393"/>
                <a:gd name="T13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68">
                  <a:moveTo>
                    <a:pt x="393" y="34"/>
                  </a:moveTo>
                  <a:cubicBezTo>
                    <a:pt x="393" y="53"/>
                    <a:pt x="378" y="68"/>
                    <a:pt x="359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15" y="68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78" y="0"/>
                    <a:pt x="393" y="15"/>
                    <a:pt x="393" y="3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5">
              <a:extLst>
                <a:ext uri="{FF2B5EF4-FFF2-40B4-BE49-F238E27FC236}">
                  <a16:creationId xmlns:a16="http://schemas.microsoft.com/office/drawing/2014/main" id="{069A4279-7FCA-4352-93BF-B1B4D9916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071" y="4051129"/>
              <a:ext cx="571822" cy="98484"/>
            </a:xfrm>
            <a:custGeom>
              <a:avLst/>
              <a:gdLst>
                <a:gd name="T0" fmla="*/ 393 w 393"/>
                <a:gd name="T1" fmla="*/ 34 h 68"/>
                <a:gd name="T2" fmla="*/ 359 w 393"/>
                <a:gd name="T3" fmla="*/ 68 h 68"/>
                <a:gd name="T4" fmla="*/ 34 w 393"/>
                <a:gd name="T5" fmla="*/ 68 h 68"/>
                <a:gd name="T6" fmla="*/ 0 w 393"/>
                <a:gd name="T7" fmla="*/ 34 h 68"/>
                <a:gd name="T8" fmla="*/ 34 w 393"/>
                <a:gd name="T9" fmla="*/ 0 h 68"/>
                <a:gd name="T10" fmla="*/ 359 w 393"/>
                <a:gd name="T11" fmla="*/ 0 h 68"/>
                <a:gd name="T12" fmla="*/ 393 w 393"/>
                <a:gd name="T13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68">
                  <a:moveTo>
                    <a:pt x="393" y="34"/>
                  </a:moveTo>
                  <a:cubicBezTo>
                    <a:pt x="393" y="53"/>
                    <a:pt x="378" y="68"/>
                    <a:pt x="359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15" y="68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78" y="0"/>
                    <a:pt x="393" y="15"/>
                    <a:pt x="393" y="3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6">
              <a:extLst>
                <a:ext uri="{FF2B5EF4-FFF2-40B4-BE49-F238E27FC236}">
                  <a16:creationId xmlns:a16="http://schemas.microsoft.com/office/drawing/2014/main" id="{30735D8B-EBC3-446A-8A3F-F673FF0EE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557" y="4179158"/>
              <a:ext cx="357620" cy="155728"/>
            </a:xfrm>
            <a:custGeom>
              <a:avLst/>
              <a:gdLst>
                <a:gd name="T0" fmla="*/ 0 w 246"/>
                <a:gd name="T1" fmla="*/ 0 h 107"/>
                <a:gd name="T2" fmla="*/ 0 w 246"/>
                <a:gd name="T3" fmla="*/ 20 h 107"/>
                <a:gd name="T4" fmla="*/ 88 w 246"/>
                <a:gd name="T5" fmla="*/ 107 h 107"/>
                <a:gd name="T6" fmla="*/ 159 w 246"/>
                <a:gd name="T7" fmla="*/ 107 h 107"/>
                <a:gd name="T8" fmla="*/ 246 w 246"/>
                <a:gd name="T9" fmla="*/ 20 h 107"/>
                <a:gd name="T10" fmla="*/ 246 w 246"/>
                <a:gd name="T11" fmla="*/ 0 h 107"/>
                <a:gd name="T12" fmla="*/ 0 w 246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107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8"/>
                    <a:pt x="39" y="107"/>
                    <a:pt x="88" y="107"/>
                  </a:cubicBezTo>
                  <a:cubicBezTo>
                    <a:pt x="159" y="107"/>
                    <a:pt x="159" y="107"/>
                    <a:pt x="159" y="107"/>
                  </a:cubicBezTo>
                  <a:cubicBezTo>
                    <a:pt x="207" y="107"/>
                    <a:pt x="246" y="68"/>
                    <a:pt x="246" y="20"/>
                  </a:cubicBezTo>
                  <a:cubicBezTo>
                    <a:pt x="246" y="0"/>
                    <a:pt x="246" y="0"/>
                    <a:pt x="24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7">
              <a:extLst>
                <a:ext uri="{FF2B5EF4-FFF2-40B4-BE49-F238E27FC236}">
                  <a16:creationId xmlns:a16="http://schemas.microsoft.com/office/drawing/2014/main" id="{4EC68B5E-FDB0-48CD-AEEE-1C26DC69E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9214" y="3356817"/>
              <a:ext cx="284988" cy="87404"/>
            </a:xfrm>
            <a:custGeom>
              <a:avLst/>
              <a:gdLst>
                <a:gd name="T0" fmla="*/ 166 w 196"/>
                <a:gd name="T1" fmla="*/ 60 h 60"/>
                <a:gd name="T2" fmla="*/ 166 w 196"/>
                <a:gd name="T3" fmla="*/ 60 h 60"/>
                <a:gd name="T4" fmla="*/ 30 w 196"/>
                <a:gd name="T5" fmla="*/ 60 h 60"/>
                <a:gd name="T6" fmla="*/ 0 w 196"/>
                <a:gd name="T7" fmla="*/ 30 h 60"/>
                <a:gd name="T8" fmla="*/ 30 w 196"/>
                <a:gd name="T9" fmla="*/ 0 h 60"/>
                <a:gd name="T10" fmla="*/ 30 w 196"/>
                <a:gd name="T11" fmla="*/ 0 h 60"/>
                <a:gd name="T12" fmla="*/ 166 w 196"/>
                <a:gd name="T13" fmla="*/ 0 h 60"/>
                <a:gd name="T14" fmla="*/ 196 w 196"/>
                <a:gd name="T15" fmla="*/ 30 h 60"/>
                <a:gd name="T16" fmla="*/ 166 w 196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60">
                  <a:moveTo>
                    <a:pt x="166" y="60"/>
                  </a:moveTo>
                  <a:cubicBezTo>
                    <a:pt x="166" y="60"/>
                    <a:pt x="166" y="60"/>
                    <a:pt x="166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14" y="60"/>
                    <a:pt x="0" y="46"/>
                    <a:pt x="0" y="30"/>
                  </a:cubicBezTo>
                  <a:cubicBezTo>
                    <a:pt x="0" y="13"/>
                    <a:pt x="14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83" y="0"/>
                    <a:pt x="196" y="13"/>
                    <a:pt x="196" y="30"/>
                  </a:cubicBezTo>
                  <a:cubicBezTo>
                    <a:pt x="196" y="46"/>
                    <a:pt x="183" y="60"/>
                    <a:pt x="166" y="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8">
              <a:extLst>
                <a:ext uri="{FF2B5EF4-FFF2-40B4-BE49-F238E27FC236}">
                  <a16:creationId xmlns:a16="http://schemas.microsoft.com/office/drawing/2014/main" id="{5CA0C299-A88E-4BDE-B573-7901D6964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914" y="3356817"/>
              <a:ext cx="291143" cy="87404"/>
            </a:xfrm>
            <a:custGeom>
              <a:avLst/>
              <a:gdLst>
                <a:gd name="T0" fmla="*/ 170 w 200"/>
                <a:gd name="T1" fmla="*/ 60 h 60"/>
                <a:gd name="T2" fmla="*/ 170 w 200"/>
                <a:gd name="T3" fmla="*/ 60 h 60"/>
                <a:gd name="T4" fmla="*/ 30 w 200"/>
                <a:gd name="T5" fmla="*/ 60 h 60"/>
                <a:gd name="T6" fmla="*/ 0 w 200"/>
                <a:gd name="T7" fmla="*/ 30 h 60"/>
                <a:gd name="T8" fmla="*/ 30 w 200"/>
                <a:gd name="T9" fmla="*/ 0 h 60"/>
                <a:gd name="T10" fmla="*/ 30 w 200"/>
                <a:gd name="T11" fmla="*/ 0 h 60"/>
                <a:gd name="T12" fmla="*/ 170 w 200"/>
                <a:gd name="T13" fmla="*/ 0 h 60"/>
                <a:gd name="T14" fmla="*/ 200 w 200"/>
                <a:gd name="T15" fmla="*/ 30 h 60"/>
                <a:gd name="T16" fmla="*/ 170 w 200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60">
                  <a:moveTo>
                    <a:pt x="170" y="60"/>
                  </a:moveTo>
                  <a:cubicBezTo>
                    <a:pt x="170" y="60"/>
                    <a:pt x="170" y="60"/>
                    <a:pt x="17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14" y="60"/>
                    <a:pt x="0" y="46"/>
                    <a:pt x="0" y="30"/>
                  </a:cubicBezTo>
                  <a:cubicBezTo>
                    <a:pt x="0" y="13"/>
                    <a:pt x="14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87" y="0"/>
                    <a:pt x="200" y="13"/>
                    <a:pt x="200" y="30"/>
                  </a:cubicBezTo>
                  <a:cubicBezTo>
                    <a:pt x="200" y="47"/>
                    <a:pt x="186" y="60"/>
                    <a:pt x="170" y="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9">
              <a:extLst>
                <a:ext uri="{FF2B5EF4-FFF2-40B4-BE49-F238E27FC236}">
                  <a16:creationId xmlns:a16="http://schemas.microsoft.com/office/drawing/2014/main" id="{EEE70128-5C7D-444E-A9EC-A0AD3F8C8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972" y="2387365"/>
              <a:ext cx="87404" cy="275140"/>
            </a:xfrm>
            <a:custGeom>
              <a:avLst/>
              <a:gdLst>
                <a:gd name="T0" fmla="*/ 30 w 60"/>
                <a:gd name="T1" fmla="*/ 189 h 189"/>
                <a:gd name="T2" fmla="*/ 30 w 60"/>
                <a:gd name="T3" fmla="*/ 189 h 189"/>
                <a:gd name="T4" fmla="*/ 0 w 60"/>
                <a:gd name="T5" fmla="*/ 159 h 189"/>
                <a:gd name="T6" fmla="*/ 0 w 60"/>
                <a:gd name="T7" fmla="*/ 30 h 189"/>
                <a:gd name="T8" fmla="*/ 30 w 60"/>
                <a:gd name="T9" fmla="*/ 0 h 189"/>
                <a:gd name="T10" fmla="*/ 30 w 60"/>
                <a:gd name="T11" fmla="*/ 0 h 189"/>
                <a:gd name="T12" fmla="*/ 60 w 60"/>
                <a:gd name="T13" fmla="*/ 30 h 189"/>
                <a:gd name="T14" fmla="*/ 60 w 60"/>
                <a:gd name="T15" fmla="*/ 159 h 189"/>
                <a:gd name="T16" fmla="*/ 30 w 60"/>
                <a:gd name="T1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189">
                  <a:moveTo>
                    <a:pt x="30" y="189"/>
                  </a:moveTo>
                  <a:cubicBezTo>
                    <a:pt x="30" y="189"/>
                    <a:pt x="30" y="189"/>
                    <a:pt x="30" y="189"/>
                  </a:cubicBezTo>
                  <a:cubicBezTo>
                    <a:pt x="14" y="189"/>
                    <a:pt x="0" y="175"/>
                    <a:pt x="0" y="15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4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47" y="0"/>
                    <a:pt x="60" y="14"/>
                    <a:pt x="60" y="30"/>
                  </a:cubicBezTo>
                  <a:cubicBezTo>
                    <a:pt x="60" y="159"/>
                    <a:pt x="60" y="159"/>
                    <a:pt x="60" y="159"/>
                  </a:cubicBezTo>
                  <a:cubicBezTo>
                    <a:pt x="60" y="175"/>
                    <a:pt x="47" y="189"/>
                    <a:pt x="30" y="18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0">
              <a:extLst>
                <a:ext uri="{FF2B5EF4-FFF2-40B4-BE49-F238E27FC236}">
                  <a16:creationId xmlns:a16="http://schemas.microsoft.com/office/drawing/2014/main" id="{DA8BFD52-A149-4104-ADC8-A82C08B6C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9632" y="2676662"/>
              <a:ext cx="218511" cy="214203"/>
            </a:xfrm>
            <a:custGeom>
              <a:avLst/>
              <a:gdLst>
                <a:gd name="T0" fmla="*/ 33 w 150"/>
                <a:gd name="T1" fmla="*/ 147 h 147"/>
                <a:gd name="T2" fmla="*/ 11 w 150"/>
                <a:gd name="T3" fmla="*/ 139 h 147"/>
                <a:gd name="T4" fmla="*/ 11 w 150"/>
                <a:gd name="T5" fmla="*/ 96 h 147"/>
                <a:gd name="T6" fmla="*/ 96 w 150"/>
                <a:gd name="T7" fmla="*/ 11 h 147"/>
                <a:gd name="T8" fmla="*/ 139 w 150"/>
                <a:gd name="T9" fmla="*/ 11 h 147"/>
                <a:gd name="T10" fmla="*/ 139 w 150"/>
                <a:gd name="T11" fmla="*/ 54 h 147"/>
                <a:gd name="T12" fmla="*/ 54 w 150"/>
                <a:gd name="T13" fmla="*/ 139 h 147"/>
                <a:gd name="T14" fmla="*/ 33 w 150"/>
                <a:gd name="T15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147">
                  <a:moveTo>
                    <a:pt x="33" y="147"/>
                  </a:moveTo>
                  <a:cubicBezTo>
                    <a:pt x="25" y="147"/>
                    <a:pt x="17" y="145"/>
                    <a:pt x="11" y="139"/>
                  </a:cubicBezTo>
                  <a:cubicBezTo>
                    <a:pt x="0" y="127"/>
                    <a:pt x="0" y="108"/>
                    <a:pt x="11" y="9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108" y="0"/>
                    <a:pt x="127" y="0"/>
                    <a:pt x="139" y="11"/>
                  </a:cubicBezTo>
                  <a:cubicBezTo>
                    <a:pt x="150" y="23"/>
                    <a:pt x="150" y="42"/>
                    <a:pt x="139" y="54"/>
                  </a:cubicBezTo>
                  <a:cubicBezTo>
                    <a:pt x="54" y="139"/>
                    <a:pt x="54" y="139"/>
                    <a:pt x="54" y="139"/>
                  </a:cubicBezTo>
                  <a:cubicBezTo>
                    <a:pt x="48" y="145"/>
                    <a:pt x="40" y="147"/>
                    <a:pt x="33" y="1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1">
              <a:extLst>
                <a:ext uri="{FF2B5EF4-FFF2-40B4-BE49-F238E27FC236}">
                  <a16:creationId xmlns:a16="http://schemas.microsoft.com/office/drawing/2014/main" id="{55B0DC79-E72A-4FA2-BF3C-09141B395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664" y="2732059"/>
              <a:ext cx="219742" cy="215434"/>
            </a:xfrm>
            <a:custGeom>
              <a:avLst/>
              <a:gdLst>
                <a:gd name="T0" fmla="*/ 118 w 151"/>
                <a:gd name="T1" fmla="*/ 148 h 148"/>
                <a:gd name="T2" fmla="*/ 97 w 151"/>
                <a:gd name="T3" fmla="*/ 139 h 148"/>
                <a:gd name="T4" fmla="*/ 12 w 151"/>
                <a:gd name="T5" fmla="*/ 54 h 148"/>
                <a:gd name="T6" fmla="*/ 12 w 151"/>
                <a:gd name="T7" fmla="*/ 12 h 148"/>
                <a:gd name="T8" fmla="*/ 54 w 151"/>
                <a:gd name="T9" fmla="*/ 12 h 148"/>
                <a:gd name="T10" fmla="*/ 139 w 151"/>
                <a:gd name="T11" fmla="*/ 97 h 148"/>
                <a:gd name="T12" fmla="*/ 139 w 151"/>
                <a:gd name="T13" fmla="*/ 139 h 148"/>
                <a:gd name="T14" fmla="*/ 118 w 151"/>
                <a:gd name="T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148">
                  <a:moveTo>
                    <a:pt x="118" y="148"/>
                  </a:moveTo>
                  <a:cubicBezTo>
                    <a:pt x="110" y="148"/>
                    <a:pt x="102" y="145"/>
                    <a:pt x="97" y="139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0" y="43"/>
                    <a:pt x="0" y="24"/>
                    <a:pt x="12" y="12"/>
                  </a:cubicBezTo>
                  <a:cubicBezTo>
                    <a:pt x="24" y="0"/>
                    <a:pt x="43" y="0"/>
                    <a:pt x="54" y="12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51" y="108"/>
                    <a:pt x="151" y="127"/>
                    <a:pt x="139" y="139"/>
                  </a:cubicBezTo>
                  <a:cubicBezTo>
                    <a:pt x="133" y="145"/>
                    <a:pt x="126" y="148"/>
                    <a:pt x="118" y="14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BD93FB2F-E5D2-4C2D-8946-8CB67916CC77}"/>
              </a:ext>
            </a:extLst>
          </p:cNvPr>
          <p:cNvSpPr/>
          <p:nvPr/>
        </p:nvSpPr>
        <p:spPr>
          <a:xfrm>
            <a:off x="3436300" y="1786989"/>
            <a:ext cx="73098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err="1"/>
              <a:t>Alegerea</a:t>
            </a:r>
            <a:r>
              <a:rPr lang="en-GB" sz="2000" dirty="0"/>
              <a:t> </a:t>
            </a:r>
            <a:r>
              <a:rPr lang="en-GB" sz="2000" dirty="0" err="1"/>
              <a:t>participanților</a:t>
            </a:r>
            <a:r>
              <a:rPr lang="en-GB" sz="2000" dirty="0"/>
              <a:t> la </a:t>
            </a:r>
            <a:r>
              <a:rPr lang="ro-RO" sz="2000" dirty="0"/>
              <a:t>g</a:t>
            </a:r>
            <a:r>
              <a:rPr lang="en-GB" sz="2000" dirty="0" err="1"/>
              <a:t>rupurile</a:t>
            </a:r>
            <a:r>
              <a:rPr lang="en-GB" sz="2000" dirty="0"/>
              <a:t> de </a:t>
            </a:r>
            <a:r>
              <a:rPr lang="en-GB" sz="2000" dirty="0" err="1"/>
              <a:t>lucru</a:t>
            </a:r>
            <a:r>
              <a:rPr lang="en-GB" sz="2000" dirty="0"/>
              <a:t> </a:t>
            </a:r>
            <a:r>
              <a:rPr lang="en-GB" sz="2000" dirty="0" err="1"/>
              <a:t>trebuie</a:t>
            </a:r>
            <a:r>
              <a:rPr lang="en-GB" sz="2000" dirty="0"/>
              <a:t> </a:t>
            </a:r>
            <a:r>
              <a:rPr lang="en-GB" sz="2000" dirty="0" err="1"/>
              <a:t>să</a:t>
            </a:r>
            <a:r>
              <a:rPr lang="en-GB" sz="2000" dirty="0"/>
              <a:t> fie </a:t>
            </a:r>
            <a:r>
              <a:rPr lang="en-GB" sz="2000" dirty="0" err="1"/>
              <a:t>asigurată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a </a:t>
            </a:r>
            <a:r>
              <a:rPr lang="en-GB" sz="2000" dirty="0" err="1"/>
              <a:t>evita</a:t>
            </a:r>
            <a:r>
              <a:rPr lang="en-GB" sz="2000" dirty="0"/>
              <a:t> </a:t>
            </a:r>
            <a:r>
              <a:rPr lang="en-GB" sz="2000" dirty="0" err="1"/>
              <a:t>fluctua</a:t>
            </a:r>
            <a:r>
              <a:rPr lang="ro-RO" sz="2000" dirty="0"/>
              <a:t>ț</a:t>
            </a:r>
            <a:r>
              <a:rPr lang="en-GB" sz="2000" dirty="0" err="1"/>
              <a:t>ia.</a:t>
            </a:r>
            <a:endParaRPr lang="en-GB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434BBE-57ED-4E14-8C79-E26F7878CEF5}"/>
              </a:ext>
            </a:extLst>
          </p:cNvPr>
          <p:cNvSpPr/>
          <p:nvPr/>
        </p:nvSpPr>
        <p:spPr>
          <a:xfrm>
            <a:off x="3395863" y="2637915"/>
            <a:ext cx="7528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err="1"/>
              <a:t>Membrii</a:t>
            </a:r>
            <a:r>
              <a:rPr lang="en-GB" sz="2000" dirty="0"/>
              <a:t> </a:t>
            </a:r>
            <a:r>
              <a:rPr lang="en-GB" sz="2000" dirty="0" err="1"/>
              <a:t>grupu</a:t>
            </a:r>
            <a:r>
              <a:rPr lang="ro-RO" sz="2000" dirty="0"/>
              <a:t>rilor</a:t>
            </a:r>
            <a:r>
              <a:rPr lang="en-GB" sz="2000" dirty="0"/>
              <a:t> de </a:t>
            </a:r>
            <a:r>
              <a:rPr lang="en-GB" sz="2000" dirty="0" err="1"/>
              <a:t>lucru</a:t>
            </a:r>
            <a:r>
              <a:rPr lang="en-GB" sz="2000" dirty="0"/>
              <a:t> </a:t>
            </a:r>
            <a:r>
              <a:rPr lang="en-GB" sz="2000" dirty="0" err="1"/>
              <a:t>trebuie</a:t>
            </a:r>
            <a:r>
              <a:rPr lang="en-GB" sz="2000" dirty="0"/>
              <a:t> </a:t>
            </a:r>
            <a:r>
              <a:rPr lang="en-GB" sz="2000" dirty="0" err="1"/>
              <a:t>să</a:t>
            </a:r>
            <a:r>
              <a:rPr lang="en-GB" sz="2000" dirty="0"/>
              <a:t> fie </a:t>
            </a:r>
            <a:r>
              <a:rPr lang="en-GB" sz="2000" dirty="0" err="1"/>
              <a:t>eliberați</a:t>
            </a:r>
            <a:r>
              <a:rPr lang="en-GB" sz="2000" dirty="0"/>
              <a:t> de </a:t>
            </a:r>
            <a:r>
              <a:rPr lang="en-GB" sz="2000" dirty="0" err="1"/>
              <a:t>alte</a:t>
            </a:r>
            <a:r>
              <a:rPr lang="en-GB" sz="2000" dirty="0"/>
              <a:t> </a:t>
            </a:r>
            <a:r>
              <a:rPr lang="en-GB" sz="2000" dirty="0" err="1"/>
              <a:t>sarcini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</a:t>
            </a:r>
            <a:r>
              <a:rPr lang="ro-RO" sz="2000" dirty="0"/>
              <a:t>a aloca </a:t>
            </a:r>
            <a:r>
              <a:rPr lang="en-GB" sz="2000" dirty="0" err="1"/>
              <a:t>suficient</a:t>
            </a:r>
            <a:r>
              <a:rPr lang="en-GB" sz="2000" dirty="0"/>
              <a:t> </a:t>
            </a:r>
            <a:r>
              <a:rPr lang="en-GB" sz="2000" dirty="0" err="1"/>
              <a:t>timp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ro-RO" sz="2000" dirty="0"/>
              <a:t> activitatea de M&amp;E</a:t>
            </a:r>
          </a:p>
          <a:p>
            <a:pPr algn="just"/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74C624-6590-46F9-9682-0F2495BFEA5E}"/>
              </a:ext>
            </a:extLst>
          </p:cNvPr>
          <p:cNvSpPr/>
          <p:nvPr/>
        </p:nvSpPr>
        <p:spPr>
          <a:xfrm>
            <a:off x="3395862" y="3522308"/>
            <a:ext cx="44241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/>
              <a:t>IT </a:t>
            </a:r>
            <a:r>
              <a:rPr lang="en-GB" sz="2000" dirty="0" err="1"/>
              <a:t>joacă</a:t>
            </a:r>
            <a:r>
              <a:rPr lang="en-GB" sz="2000" dirty="0"/>
              <a:t> un </a:t>
            </a:r>
            <a:r>
              <a:rPr lang="en-GB" sz="2000" dirty="0" err="1"/>
              <a:t>rol</a:t>
            </a:r>
            <a:r>
              <a:rPr lang="en-GB" sz="2000" dirty="0"/>
              <a:t> central </a:t>
            </a:r>
            <a:r>
              <a:rPr lang="en-GB" sz="2000" dirty="0" err="1"/>
              <a:t>pentru</a:t>
            </a:r>
            <a:r>
              <a:rPr lang="ro-RO" sz="2000" dirty="0"/>
              <a:t> </a:t>
            </a:r>
            <a:r>
              <a:rPr lang="en-GB" sz="2000" dirty="0"/>
              <a:t>M&amp;E</a:t>
            </a:r>
            <a:r>
              <a:rPr lang="ro-RO" sz="2000" dirty="0"/>
              <a:t>.</a:t>
            </a:r>
            <a:endParaRPr lang="en-GB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4BDB70-D9CD-4BE2-B562-55CE4702D12F}"/>
              </a:ext>
            </a:extLst>
          </p:cNvPr>
          <p:cNvSpPr/>
          <p:nvPr/>
        </p:nvSpPr>
        <p:spPr>
          <a:xfrm>
            <a:off x="3356742" y="4102063"/>
            <a:ext cx="7937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o-RO" sz="2000" dirty="0"/>
          </a:p>
          <a:p>
            <a:pPr algn="just"/>
            <a:r>
              <a:rPr lang="en-GB" sz="2000" dirty="0" err="1"/>
              <a:t>Vizitele</a:t>
            </a:r>
            <a:r>
              <a:rPr lang="en-GB" sz="2000" dirty="0"/>
              <a:t>, </a:t>
            </a:r>
            <a:r>
              <a:rPr lang="en-GB" sz="2000" dirty="0" err="1"/>
              <a:t>evaluările</a:t>
            </a:r>
            <a:r>
              <a:rPr lang="en-GB" sz="2000" dirty="0"/>
              <a:t>, </a:t>
            </a:r>
            <a:r>
              <a:rPr lang="en-GB" sz="2000" dirty="0" err="1"/>
              <a:t>observațiile</a:t>
            </a:r>
            <a:r>
              <a:rPr lang="en-GB" sz="2000" dirty="0"/>
              <a:t> pe </a:t>
            </a:r>
            <a:r>
              <a:rPr lang="en-GB" sz="2000" dirty="0" err="1"/>
              <a:t>teren</a:t>
            </a:r>
            <a:r>
              <a:rPr lang="en-GB" sz="2000" dirty="0"/>
              <a:t> sunt </a:t>
            </a:r>
            <a:r>
              <a:rPr lang="en-GB" sz="2000" dirty="0" err="1"/>
              <a:t>instrumente</a:t>
            </a:r>
            <a:r>
              <a:rPr lang="en-GB" sz="2000" dirty="0"/>
              <a:t> </a:t>
            </a:r>
            <a:r>
              <a:rPr lang="en-GB" sz="2000" dirty="0" err="1"/>
              <a:t>critice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</a:t>
            </a:r>
            <a:r>
              <a:rPr lang="en-GB" sz="2000" dirty="0" err="1"/>
              <a:t>colectarea</a:t>
            </a:r>
            <a:r>
              <a:rPr lang="en-GB" sz="2000" dirty="0"/>
              <a:t> </a:t>
            </a:r>
            <a:r>
              <a:rPr lang="en-GB" sz="2000" dirty="0" err="1"/>
              <a:t>informațiilor</a:t>
            </a:r>
            <a:r>
              <a:rPr lang="ro-RO" sz="2000" dirty="0"/>
              <a:t> la firul ierbii</a:t>
            </a:r>
            <a:r>
              <a:rPr lang="en-GB" sz="2000" dirty="0"/>
              <a:t>.</a:t>
            </a:r>
            <a:endParaRPr lang="ro-RO" sz="2000" dirty="0"/>
          </a:p>
          <a:p>
            <a:pPr algn="just"/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BF70A6-3E1A-403A-B1C3-FBA5D329F70C}"/>
              </a:ext>
            </a:extLst>
          </p:cNvPr>
          <p:cNvSpPr/>
          <p:nvPr/>
        </p:nvSpPr>
        <p:spPr>
          <a:xfrm>
            <a:off x="3316730" y="5083534"/>
            <a:ext cx="7835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dirty="0"/>
              <a:t>Este nevoie de oportunități pentru </a:t>
            </a:r>
            <a:r>
              <a:rPr lang="en-GB" sz="2000" dirty="0" err="1"/>
              <a:t>personalul</a:t>
            </a:r>
            <a:r>
              <a:rPr lang="en-GB" sz="2000" dirty="0"/>
              <a:t> din </a:t>
            </a:r>
            <a:r>
              <a:rPr lang="en-GB" sz="2000" dirty="0" err="1"/>
              <a:t>inspectorat</a:t>
            </a:r>
            <a:r>
              <a:rPr lang="ro-RO" sz="2000" dirty="0"/>
              <a:t>e -</a:t>
            </a:r>
            <a:r>
              <a:rPr lang="en-GB" sz="2000" dirty="0"/>
              <a:t> </a:t>
            </a:r>
            <a:r>
              <a:rPr lang="ro-RO" sz="2000" dirty="0"/>
              <a:t>formare (ex. instruirea martie-aprilie 2019) și schimb de </a:t>
            </a:r>
            <a:r>
              <a:rPr lang="en-GB" sz="2000" dirty="0" err="1"/>
              <a:t>experiențe</a:t>
            </a:r>
            <a:r>
              <a:rPr lang="en-GB" sz="2000" dirty="0"/>
              <a:t> </a:t>
            </a:r>
            <a:r>
              <a:rPr lang="ro-RO" sz="2000" dirty="0"/>
              <a:t>cu</a:t>
            </a:r>
            <a:r>
              <a:rPr lang="en-GB" sz="2000" dirty="0"/>
              <a:t> </a:t>
            </a:r>
            <a:r>
              <a:rPr lang="ro-RO" sz="2000" dirty="0"/>
              <a:t>experții </a:t>
            </a:r>
            <a:r>
              <a:rPr lang="en-GB" sz="2000" dirty="0"/>
              <a:t>de la </a:t>
            </a:r>
            <a:r>
              <a:rPr lang="en-GB" sz="2000" dirty="0" err="1"/>
              <a:t>nivel</a:t>
            </a:r>
            <a:r>
              <a:rPr lang="en-GB" sz="2000" dirty="0"/>
              <a:t> central.</a:t>
            </a:r>
          </a:p>
        </p:txBody>
      </p:sp>
    </p:spTree>
    <p:extLst>
      <p:ext uri="{BB962C8B-B14F-4D97-AF65-F5344CB8AC3E}">
        <p14:creationId xmlns:p14="http://schemas.microsoft.com/office/powerpoint/2010/main" val="379157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6D48031B-7A44-4F6F-831E-F867FB6EF211}"/>
              </a:ext>
            </a:extLst>
          </p:cNvPr>
          <p:cNvSpPr txBox="1"/>
          <p:nvPr/>
        </p:nvSpPr>
        <p:spPr>
          <a:xfrm>
            <a:off x="4832273" y="371055"/>
            <a:ext cx="2430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Recomandări</a:t>
            </a:r>
            <a:endParaRPr lang="en-GB" sz="3200" b="1" dirty="0">
              <a:solidFill>
                <a:srgbClr val="0070C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098A6B-53EA-4D25-BCA6-E5984A85666E}"/>
              </a:ext>
            </a:extLst>
          </p:cNvPr>
          <p:cNvSpPr/>
          <p:nvPr/>
        </p:nvSpPr>
        <p:spPr>
          <a:xfrm>
            <a:off x="2406161" y="1729142"/>
            <a:ext cx="82149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err="1"/>
              <a:t>Funcția</a:t>
            </a:r>
            <a:r>
              <a:rPr lang="en-GB" sz="2000" dirty="0"/>
              <a:t> de </a:t>
            </a:r>
            <a:r>
              <a:rPr lang="en-GB" sz="2000" dirty="0" err="1"/>
              <a:t>monitorizare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evaluare</a:t>
            </a:r>
            <a:r>
              <a:rPr lang="en-GB" sz="2000" dirty="0"/>
              <a:t> </a:t>
            </a:r>
            <a:r>
              <a:rPr lang="en-GB" sz="2000" dirty="0" err="1"/>
              <a:t>în</a:t>
            </a:r>
            <a:r>
              <a:rPr lang="en-GB" sz="2000" dirty="0"/>
              <a:t> </a:t>
            </a:r>
            <a:r>
              <a:rPr lang="en-GB" sz="2000" dirty="0" err="1"/>
              <a:t>cadrul</a:t>
            </a:r>
            <a:r>
              <a:rPr lang="en-GB" sz="2000" dirty="0"/>
              <a:t> MEN </a:t>
            </a:r>
            <a:r>
              <a:rPr lang="en-GB" sz="2000" dirty="0" err="1"/>
              <a:t>necesită</a:t>
            </a:r>
            <a:r>
              <a:rPr lang="en-GB" sz="2000" dirty="0"/>
              <a:t> o </a:t>
            </a:r>
            <a:r>
              <a:rPr lang="en-GB" sz="2000" dirty="0" err="1"/>
              <a:t>echipă</a:t>
            </a:r>
            <a:r>
              <a:rPr lang="en-GB" sz="2000" dirty="0"/>
              <a:t> </a:t>
            </a:r>
            <a:r>
              <a:rPr lang="en-GB" sz="2000" dirty="0" err="1"/>
              <a:t>dedicată</a:t>
            </a:r>
            <a:r>
              <a:rPr lang="en-GB" sz="2000" dirty="0"/>
              <a:t> </a:t>
            </a:r>
            <a:r>
              <a:rPr lang="en-GB" sz="2000" dirty="0" err="1"/>
              <a:t>în</a:t>
            </a:r>
            <a:r>
              <a:rPr lang="en-GB" sz="2000" dirty="0"/>
              <a:t> </a:t>
            </a:r>
            <a:r>
              <a:rPr lang="en-GB" sz="2000" dirty="0" err="1"/>
              <a:t>cadrul</a:t>
            </a:r>
            <a:r>
              <a:rPr lang="en-GB" sz="2000" dirty="0"/>
              <a:t> DGMSPP; </a:t>
            </a:r>
            <a:r>
              <a:rPr lang="en-GB" sz="2000" dirty="0" err="1"/>
              <a:t>aceast</a:t>
            </a:r>
            <a:r>
              <a:rPr lang="ro-RO" sz="2000" dirty="0"/>
              <a:t>a </a:t>
            </a:r>
            <a:r>
              <a:rPr lang="ro-RO" sz="2000" dirty="0" err="1"/>
              <a:t>a</a:t>
            </a:r>
            <a:r>
              <a:rPr lang="en-GB" sz="2000" dirty="0"/>
              <a:t>r </a:t>
            </a:r>
            <a:r>
              <a:rPr lang="en-GB" sz="2000" dirty="0" err="1"/>
              <a:t>trebui</a:t>
            </a:r>
            <a:r>
              <a:rPr lang="en-GB" sz="2000" dirty="0"/>
              <a:t> </a:t>
            </a:r>
            <a:r>
              <a:rPr lang="en-GB" sz="2000" dirty="0" err="1"/>
              <a:t>să</a:t>
            </a:r>
            <a:r>
              <a:rPr lang="en-GB" sz="2000" dirty="0"/>
              <a:t> fie </a:t>
            </a:r>
            <a:r>
              <a:rPr lang="en-GB" sz="2000" dirty="0" err="1"/>
              <a:t>responsabilă</a:t>
            </a:r>
            <a:r>
              <a:rPr lang="en-GB" sz="2000" dirty="0"/>
              <a:t> </a:t>
            </a:r>
            <a:r>
              <a:rPr lang="en-GB" sz="2000" dirty="0" err="1"/>
              <a:t>exclusiv</a:t>
            </a:r>
            <a:r>
              <a:rPr lang="en-GB" sz="2000" dirty="0"/>
              <a:t> de </a:t>
            </a:r>
            <a:r>
              <a:rPr lang="en-GB" sz="2000" dirty="0" err="1"/>
              <a:t>planificarea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coordonarea</a:t>
            </a:r>
            <a:r>
              <a:rPr lang="en-GB" sz="2000" dirty="0"/>
              <a:t> </a:t>
            </a:r>
            <a:r>
              <a:rPr lang="en-GB" sz="2000" dirty="0" err="1"/>
              <a:t>tuturor</a:t>
            </a:r>
            <a:r>
              <a:rPr lang="en-GB" sz="2000" dirty="0"/>
              <a:t> </a:t>
            </a:r>
            <a:r>
              <a:rPr lang="en-GB" sz="2000" dirty="0" err="1"/>
              <a:t>activităților</a:t>
            </a:r>
            <a:r>
              <a:rPr lang="en-GB" sz="2000" dirty="0"/>
              <a:t> de </a:t>
            </a:r>
            <a:r>
              <a:rPr lang="en-GB" sz="2000" dirty="0" err="1"/>
              <a:t>monitorizare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evaluare</a:t>
            </a:r>
            <a:r>
              <a:rPr lang="en-GB" sz="2000" dirty="0"/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B60A02-CCDD-4488-9649-8F0821BD630F}"/>
              </a:ext>
            </a:extLst>
          </p:cNvPr>
          <p:cNvSpPr/>
          <p:nvPr/>
        </p:nvSpPr>
        <p:spPr>
          <a:xfrm>
            <a:off x="2406161" y="3136612"/>
            <a:ext cx="82149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err="1"/>
              <a:t>Monitorizarea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evaluarea</a:t>
            </a:r>
            <a:r>
              <a:rPr lang="en-GB" sz="2000" dirty="0"/>
              <a:t> </a:t>
            </a:r>
            <a:r>
              <a:rPr lang="en-GB" sz="2000" dirty="0" err="1"/>
              <a:t>necesită</a:t>
            </a:r>
            <a:r>
              <a:rPr lang="en-GB" sz="2000" dirty="0"/>
              <a:t> </a:t>
            </a:r>
            <a:r>
              <a:rPr lang="en-GB" sz="2000" dirty="0" err="1"/>
              <a:t>resurse</a:t>
            </a:r>
            <a:r>
              <a:rPr lang="en-GB" sz="2000" dirty="0"/>
              <a:t> </a:t>
            </a:r>
            <a:r>
              <a:rPr lang="en-GB" sz="2000" dirty="0" err="1"/>
              <a:t>financiare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</a:t>
            </a:r>
            <a:r>
              <a:rPr lang="en-GB" sz="2000" dirty="0" err="1"/>
              <a:t>personalul</a:t>
            </a:r>
            <a:r>
              <a:rPr lang="en-GB" sz="2000" dirty="0"/>
              <a:t> intern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</a:t>
            </a:r>
            <a:r>
              <a:rPr lang="en-GB" sz="2000" dirty="0" err="1"/>
              <a:t>angajarea</a:t>
            </a:r>
            <a:r>
              <a:rPr lang="en-GB" sz="2000" dirty="0"/>
              <a:t> </a:t>
            </a:r>
            <a:r>
              <a:rPr lang="en-GB" sz="2000" dirty="0" err="1"/>
              <a:t>personalului</a:t>
            </a:r>
            <a:r>
              <a:rPr lang="en-GB" sz="2000" dirty="0"/>
              <a:t> </a:t>
            </a:r>
            <a:r>
              <a:rPr lang="en-GB" sz="2000" dirty="0" err="1"/>
              <a:t>temporar</a:t>
            </a:r>
            <a:r>
              <a:rPr lang="en-GB" sz="2000" dirty="0"/>
              <a:t> extern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B651CC-6987-43AC-8146-672EE51C5281}"/>
              </a:ext>
            </a:extLst>
          </p:cNvPr>
          <p:cNvSpPr/>
          <p:nvPr/>
        </p:nvSpPr>
        <p:spPr>
          <a:xfrm>
            <a:off x="2406161" y="4297860"/>
            <a:ext cx="73591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err="1"/>
              <a:t>Respectarea</a:t>
            </a:r>
            <a:r>
              <a:rPr lang="en-GB" sz="2000" dirty="0"/>
              <a:t> </a:t>
            </a:r>
            <a:r>
              <a:rPr lang="en-GB" sz="2000" dirty="0" err="1"/>
              <a:t>calendarului</a:t>
            </a:r>
            <a:r>
              <a:rPr lang="en-GB" sz="2000" dirty="0"/>
              <a:t> </a:t>
            </a:r>
            <a:r>
              <a:rPr lang="ro-RO" sz="2000" dirty="0"/>
              <a:t>m</a:t>
            </a:r>
            <a:r>
              <a:rPr lang="en-GB" sz="2000" dirty="0" err="1"/>
              <a:t>etodologiei</a:t>
            </a:r>
            <a:r>
              <a:rPr lang="en-GB" sz="2000" dirty="0"/>
              <a:t> </a:t>
            </a:r>
            <a:r>
              <a:rPr lang="en-GB" sz="2000" dirty="0" err="1"/>
              <a:t>este</a:t>
            </a:r>
            <a:r>
              <a:rPr lang="en-GB" sz="2000" dirty="0"/>
              <a:t> </a:t>
            </a:r>
            <a:r>
              <a:rPr lang="en-GB" sz="2000" dirty="0" err="1"/>
              <a:t>importantă</a:t>
            </a:r>
            <a:r>
              <a:rPr lang="en-GB" sz="2000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E406DC-65C4-425C-AFC5-B99196418B5F}"/>
              </a:ext>
            </a:extLst>
          </p:cNvPr>
          <p:cNvSpPr/>
          <p:nvPr/>
        </p:nvSpPr>
        <p:spPr>
          <a:xfrm>
            <a:off x="2357671" y="5158797"/>
            <a:ext cx="82149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err="1"/>
              <a:t>Pregătirea</a:t>
            </a:r>
            <a:r>
              <a:rPr lang="en-GB" sz="2000" dirty="0"/>
              <a:t> </a:t>
            </a:r>
            <a:r>
              <a:rPr lang="en-GB" sz="2000" dirty="0" err="1"/>
              <a:t>continuă</a:t>
            </a:r>
            <a:r>
              <a:rPr lang="en-GB" sz="2000" dirty="0"/>
              <a:t>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avansată</a:t>
            </a:r>
            <a:r>
              <a:rPr lang="en-GB" sz="2000" dirty="0"/>
              <a:t> </a:t>
            </a:r>
            <a:r>
              <a:rPr lang="en-GB" sz="2000" dirty="0" err="1"/>
              <a:t>în</a:t>
            </a:r>
            <a:r>
              <a:rPr lang="en-GB" sz="2000" dirty="0"/>
              <a:t> </a:t>
            </a:r>
            <a:r>
              <a:rPr lang="en-GB" sz="2000" dirty="0" err="1"/>
              <a:t>managementul</a:t>
            </a:r>
            <a:r>
              <a:rPr lang="en-GB" sz="2000" dirty="0"/>
              <a:t> </a:t>
            </a:r>
            <a:r>
              <a:rPr lang="en-GB" sz="2000" dirty="0" err="1"/>
              <a:t>proiectelor</a:t>
            </a:r>
            <a:r>
              <a:rPr lang="en-GB" sz="2000" dirty="0"/>
              <a:t> </a:t>
            </a:r>
            <a:r>
              <a:rPr lang="en-GB" sz="2000" dirty="0" err="1"/>
              <a:t>este</a:t>
            </a:r>
            <a:r>
              <a:rPr lang="en-GB" sz="2000" dirty="0"/>
              <a:t> </a:t>
            </a:r>
            <a:r>
              <a:rPr lang="en-GB" sz="2000" dirty="0" err="1"/>
              <a:t>esențială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</a:t>
            </a:r>
            <a:r>
              <a:rPr lang="en-GB" sz="2000" dirty="0" err="1"/>
              <a:t>membrii</a:t>
            </a:r>
            <a:r>
              <a:rPr lang="en-GB" sz="2000" dirty="0"/>
              <a:t> </a:t>
            </a:r>
            <a:r>
              <a:rPr lang="en-GB" sz="2000" dirty="0" err="1"/>
              <a:t>grupurilor</a:t>
            </a:r>
            <a:r>
              <a:rPr lang="en-GB" sz="2000" dirty="0"/>
              <a:t> de </a:t>
            </a:r>
            <a:r>
              <a:rPr lang="en-GB" sz="2000" dirty="0" err="1"/>
              <a:t>lucru</a:t>
            </a:r>
            <a:r>
              <a:rPr lang="en-GB" sz="2000" dirty="0"/>
              <a:t>, </a:t>
            </a:r>
            <a:r>
              <a:rPr lang="en-GB" sz="2000" dirty="0" err="1"/>
              <a:t>personalul</a:t>
            </a:r>
            <a:r>
              <a:rPr lang="en-GB" sz="2000" dirty="0"/>
              <a:t> MEN </a:t>
            </a:r>
            <a:r>
              <a:rPr lang="en-GB" sz="2000" dirty="0" err="1"/>
              <a:t>și</a:t>
            </a:r>
            <a:r>
              <a:rPr lang="en-GB" sz="2000" dirty="0"/>
              <a:t> </a:t>
            </a:r>
            <a:r>
              <a:rPr lang="en-GB" sz="2000" dirty="0" err="1"/>
              <a:t>personalul</a:t>
            </a:r>
            <a:r>
              <a:rPr lang="en-GB" sz="2000" dirty="0"/>
              <a:t> </a:t>
            </a:r>
            <a:r>
              <a:rPr lang="en-GB" sz="2000" dirty="0" err="1"/>
              <a:t>cheie</a:t>
            </a:r>
            <a:r>
              <a:rPr lang="en-GB" sz="2000" dirty="0"/>
              <a:t> al </a:t>
            </a:r>
            <a:r>
              <a:rPr lang="en-GB" sz="2000" dirty="0" err="1"/>
              <a:t>inspectoratelor</a:t>
            </a:r>
            <a:r>
              <a:rPr lang="en-GB" sz="2000" dirty="0"/>
              <a:t>, </a:t>
            </a:r>
            <a:r>
              <a:rPr lang="en-GB" sz="2000" dirty="0" err="1"/>
              <a:t>mai</a:t>
            </a:r>
            <a:r>
              <a:rPr lang="en-GB" sz="2000" dirty="0"/>
              <a:t> ales </a:t>
            </a:r>
            <a:r>
              <a:rPr lang="en-GB" sz="2000" dirty="0" err="1"/>
              <a:t>ținând</a:t>
            </a:r>
            <a:r>
              <a:rPr lang="en-GB" sz="2000" dirty="0"/>
              <a:t> </a:t>
            </a:r>
            <a:r>
              <a:rPr lang="en-GB" sz="2000" dirty="0" err="1"/>
              <a:t>cont</a:t>
            </a:r>
            <a:r>
              <a:rPr lang="en-GB" sz="2000" dirty="0"/>
              <a:t> de </a:t>
            </a:r>
            <a:r>
              <a:rPr lang="en-GB" sz="2000" dirty="0" err="1"/>
              <a:t>fluctuația</a:t>
            </a:r>
            <a:r>
              <a:rPr lang="en-GB" sz="2000" dirty="0"/>
              <a:t> </a:t>
            </a:r>
            <a:r>
              <a:rPr lang="en-GB" sz="2000" dirty="0" err="1"/>
              <a:t>personalului</a:t>
            </a:r>
            <a:r>
              <a:rPr lang="en-GB" sz="2000" dirty="0"/>
              <a:t>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10E3942-21F8-4547-BF1B-3735253DF37C}"/>
              </a:ext>
            </a:extLst>
          </p:cNvPr>
          <p:cNvGrpSpPr/>
          <p:nvPr/>
        </p:nvGrpSpPr>
        <p:grpSpPr>
          <a:xfrm>
            <a:off x="1172902" y="1762023"/>
            <a:ext cx="619666" cy="618663"/>
            <a:chOff x="4522771" y="2417276"/>
            <a:chExt cx="619666" cy="618663"/>
          </a:xfrm>
        </p:grpSpPr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3F38E071-325D-4168-925A-28BFF0BA5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71" y="2417276"/>
              <a:ext cx="619666" cy="618663"/>
            </a:xfrm>
            <a:custGeom>
              <a:avLst/>
              <a:gdLst>
                <a:gd name="T0" fmla="*/ 215 w 261"/>
                <a:gd name="T1" fmla="*/ 215 h 261"/>
                <a:gd name="T2" fmla="*/ 215 w 261"/>
                <a:gd name="T3" fmla="*/ 47 h 261"/>
                <a:gd name="T4" fmla="*/ 47 w 261"/>
                <a:gd name="T5" fmla="*/ 47 h 261"/>
                <a:gd name="T6" fmla="*/ 47 w 261"/>
                <a:gd name="T7" fmla="*/ 215 h 261"/>
                <a:gd name="T8" fmla="*/ 215 w 261"/>
                <a:gd name="T9" fmla="*/ 215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261">
                  <a:moveTo>
                    <a:pt x="215" y="215"/>
                  </a:moveTo>
                  <a:cubicBezTo>
                    <a:pt x="261" y="168"/>
                    <a:pt x="261" y="93"/>
                    <a:pt x="215" y="47"/>
                  </a:cubicBezTo>
                  <a:cubicBezTo>
                    <a:pt x="169" y="0"/>
                    <a:pt x="93" y="0"/>
                    <a:pt x="47" y="47"/>
                  </a:cubicBezTo>
                  <a:cubicBezTo>
                    <a:pt x="0" y="93"/>
                    <a:pt x="0" y="168"/>
                    <a:pt x="47" y="215"/>
                  </a:cubicBezTo>
                  <a:cubicBezTo>
                    <a:pt x="93" y="261"/>
                    <a:pt x="169" y="261"/>
                    <a:pt x="215" y="215"/>
                  </a:cubicBezTo>
                  <a:close/>
                </a:path>
              </a:pathLst>
            </a:custGeom>
            <a:solidFill>
              <a:srgbClr val="7BB8E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</a:endParaRPr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B4A868A7-30C2-4EED-9192-37DD80C9A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588" y="2616813"/>
              <a:ext cx="88237" cy="87234"/>
            </a:xfrm>
            <a:custGeom>
              <a:avLst/>
              <a:gdLst>
                <a:gd name="T0" fmla="*/ 34 w 37"/>
                <a:gd name="T1" fmla="*/ 37 h 37"/>
                <a:gd name="T2" fmla="*/ 31 w 37"/>
                <a:gd name="T3" fmla="*/ 35 h 37"/>
                <a:gd name="T4" fmla="*/ 2 w 37"/>
                <a:gd name="T5" fmla="*/ 6 h 37"/>
                <a:gd name="T6" fmla="*/ 0 w 37"/>
                <a:gd name="T7" fmla="*/ 3 h 37"/>
                <a:gd name="T8" fmla="*/ 2 w 37"/>
                <a:gd name="T9" fmla="*/ 0 h 37"/>
                <a:gd name="T10" fmla="*/ 37 w 37"/>
                <a:gd name="T11" fmla="*/ 35 h 37"/>
                <a:gd name="T12" fmla="*/ 34 w 37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7">
                  <a:moveTo>
                    <a:pt x="34" y="37"/>
                  </a:moveTo>
                  <a:cubicBezTo>
                    <a:pt x="33" y="37"/>
                    <a:pt x="31" y="36"/>
                    <a:pt x="31" y="35"/>
                  </a:cubicBezTo>
                  <a:cubicBezTo>
                    <a:pt x="31" y="19"/>
                    <a:pt x="18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21" y="0"/>
                    <a:pt x="37" y="16"/>
                    <a:pt x="37" y="35"/>
                  </a:cubicBezTo>
                  <a:cubicBezTo>
                    <a:pt x="37" y="36"/>
                    <a:pt x="35" y="37"/>
                    <a:pt x="34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B5314722-2DE7-44E7-8FDD-EC835D8A5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638" y="2747163"/>
              <a:ext cx="28076" cy="111300"/>
            </a:xfrm>
            <a:custGeom>
              <a:avLst/>
              <a:gdLst>
                <a:gd name="T0" fmla="*/ 9 w 28"/>
                <a:gd name="T1" fmla="*/ 111 h 111"/>
                <a:gd name="T2" fmla="*/ 0 w 28"/>
                <a:gd name="T3" fmla="*/ 111 h 111"/>
                <a:gd name="T4" fmla="*/ 19 w 28"/>
                <a:gd name="T5" fmla="*/ 0 h 111"/>
                <a:gd name="T6" fmla="*/ 28 w 28"/>
                <a:gd name="T7" fmla="*/ 2 h 111"/>
                <a:gd name="T8" fmla="*/ 9 w 28"/>
                <a:gd name="T9" fmla="*/ 111 h 111"/>
                <a:gd name="T10" fmla="*/ 9 w 28"/>
                <a:gd name="T11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11">
                  <a:moveTo>
                    <a:pt x="9" y="111"/>
                  </a:moveTo>
                  <a:lnTo>
                    <a:pt x="0" y="111"/>
                  </a:lnTo>
                  <a:lnTo>
                    <a:pt x="19" y="0"/>
                  </a:lnTo>
                  <a:lnTo>
                    <a:pt x="28" y="2"/>
                  </a:lnTo>
                  <a:lnTo>
                    <a:pt x="9" y="111"/>
                  </a:lnTo>
                  <a:lnTo>
                    <a:pt x="9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754066D1-DAE1-4484-83DE-0E3A87251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493" y="2747163"/>
              <a:ext cx="28076" cy="111300"/>
            </a:xfrm>
            <a:custGeom>
              <a:avLst/>
              <a:gdLst>
                <a:gd name="T0" fmla="*/ 18 w 28"/>
                <a:gd name="T1" fmla="*/ 111 h 111"/>
                <a:gd name="T2" fmla="*/ 0 w 28"/>
                <a:gd name="T3" fmla="*/ 2 h 111"/>
                <a:gd name="T4" fmla="*/ 9 w 28"/>
                <a:gd name="T5" fmla="*/ 0 h 111"/>
                <a:gd name="T6" fmla="*/ 28 w 28"/>
                <a:gd name="T7" fmla="*/ 111 h 111"/>
                <a:gd name="T8" fmla="*/ 18 w 28"/>
                <a:gd name="T9" fmla="*/ 111 h 111"/>
                <a:gd name="T10" fmla="*/ 18 w 28"/>
                <a:gd name="T11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11">
                  <a:moveTo>
                    <a:pt x="18" y="111"/>
                  </a:moveTo>
                  <a:lnTo>
                    <a:pt x="0" y="2"/>
                  </a:lnTo>
                  <a:lnTo>
                    <a:pt x="9" y="0"/>
                  </a:lnTo>
                  <a:lnTo>
                    <a:pt x="28" y="111"/>
                  </a:lnTo>
                  <a:lnTo>
                    <a:pt x="18" y="111"/>
                  </a:lnTo>
                  <a:lnTo>
                    <a:pt x="1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5428EDB1-B185-4BAB-9E9A-97A4A38FD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8512" y="2747163"/>
              <a:ext cx="71192" cy="16043"/>
            </a:xfrm>
            <a:custGeom>
              <a:avLst/>
              <a:gdLst>
                <a:gd name="T0" fmla="*/ 30 w 30"/>
                <a:gd name="T1" fmla="*/ 7 h 7"/>
                <a:gd name="T2" fmla="*/ 27 w 30"/>
                <a:gd name="T3" fmla="*/ 4 h 7"/>
                <a:gd name="T4" fmla="*/ 26 w 30"/>
                <a:gd name="T5" fmla="*/ 2 h 7"/>
                <a:gd name="T6" fmla="*/ 25 w 30"/>
                <a:gd name="T7" fmla="*/ 4 h 7"/>
                <a:gd name="T8" fmla="*/ 22 w 30"/>
                <a:gd name="T9" fmla="*/ 7 h 7"/>
                <a:gd name="T10" fmla="*/ 20 w 30"/>
                <a:gd name="T11" fmla="*/ 4 h 7"/>
                <a:gd name="T12" fmla="*/ 19 w 30"/>
                <a:gd name="T13" fmla="*/ 2 h 7"/>
                <a:gd name="T14" fmla="*/ 18 w 30"/>
                <a:gd name="T15" fmla="*/ 4 h 7"/>
                <a:gd name="T16" fmla="*/ 15 w 30"/>
                <a:gd name="T17" fmla="*/ 7 h 7"/>
                <a:gd name="T18" fmla="*/ 12 w 30"/>
                <a:gd name="T19" fmla="*/ 4 h 7"/>
                <a:gd name="T20" fmla="*/ 11 w 30"/>
                <a:gd name="T21" fmla="*/ 2 h 7"/>
                <a:gd name="T22" fmla="*/ 10 w 30"/>
                <a:gd name="T23" fmla="*/ 4 h 7"/>
                <a:gd name="T24" fmla="*/ 7 w 30"/>
                <a:gd name="T25" fmla="*/ 7 h 7"/>
                <a:gd name="T26" fmla="*/ 5 w 30"/>
                <a:gd name="T27" fmla="*/ 4 h 7"/>
                <a:gd name="T28" fmla="*/ 4 w 30"/>
                <a:gd name="T29" fmla="*/ 2 h 7"/>
                <a:gd name="T30" fmla="*/ 3 w 30"/>
                <a:gd name="T31" fmla="*/ 4 h 7"/>
                <a:gd name="T32" fmla="*/ 0 w 30"/>
                <a:gd name="T33" fmla="*/ 7 h 7"/>
                <a:gd name="T34" fmla="*/ 0 w 30"/>
                <a:gd name="T35" fmla="*/ 4 h 7"/>
                <a:gd name="T36" fmla="*/ 1 w 30"/>
                <a:gd name="T37" fmla="*/ 3 h 7"/>
                <a:gd name="T38" fmla="*/ 4 w 30"/>
                <a:gd name="T39" fmla="*/ 0 h 7"/>
                <a:gd name="T40" fmla="*/ 6 w 30"/>
                <a:gd name="T41" fmla="*/ 3 h 7"/>
                <a:gd name="T42" fmla="*/ 7 w 30"/>
                <a:gd name="T43" fmla="*/ 4 h 7"/>
                <a:gd name="T44" fmla="*/ 8 w 30"/>
                <a:gd name="T45" fmla="*/ 3 h 7"/>
                <a:gd name="T46" fmla="*/ 11 w 30"/>
                <a:gd name="T47" fmla="*/ 0 h 7"/>
                <a:gd name="T48" fmla="*/ 14 w 30"/>
                <a:gd name="T49" fmla="*/ 3 h 7"/>
                <a:gd name="T50" fmla="*/ 15 w 30"/>
                <a:gd name="T51" fmla="*/ 4 h 7"/>
                <a:gd name="T52" fmla="*/ 16 w 30"/>
                <a:gd name="T53" fmla="*/ 3 h 7"/>
                <a:gd name="T54" fmla="*/ 19 w 30"/>
                <a:gd name="T55" fmla="*/ 0 h 7"/>
                <a:gd name="T56" fmla="*/ 21 w 30"/>
                <a:gd name="T57" fmla="*/ 3 h 7"/>
                <a:gd name="T58" fmla="*/ 22 w 30"/>
                <a:gd name="T59" fmla="*/ 4 h 7"/>
                <a:gd name="T60" fmla="*/ 23 w 30"/>
                <a:gd name="T61" fmla="*/ 3 h 7"/>
                <a:gd name="T62" fmla="*/ 26 w 30"/>
                <a:gd name="T63" fmla="*/ 0 h 7"/>
                <a:gd name="T64" fmla="*/ 29 w 30"/>
                <a:gd name="T65" fmla="*/ 3 h 7"/>
                <a:gd name="T66" fmla="*/ 30 w 30"/>
                <a:gd name="T67" fmla="*/ 4 h 7"/>
                <a:gd name="T68" fmla="*/ 30 w 30"/>
                <a:gd name="T6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7">
                  <a:moveTo>
                    <a:pt x="30" y="7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7" y="3"/>
                    <a:pt x="26" y="2"/>
                    <a:pt x="26" y="2"/>
                  </a:cubicBezTo>
                  <a:cubicBezTo>
                    <a:pt x="26" y="2"/>
                    <a:pt x="25" y="3"/>
                    <a:pt x="25" y="4"/>
                  </a:cubicBezTo>
                  <a:cubicBezTo>
                    <a:pt x="25" y="5"/>
                    <a:pt x="24" y="7"/>
                    <a:pt x="22" y="7"/>
                  </a:cubicBezTo>
                  <a:cubicBezTo>
                    <a:pt x="21" y="7"/>
                    <a:pt x="20" y="5"/>
                    <a:pt x="20" y="4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8" y="2"/>
                    <a:pt x="18" y="3"/>
                    <a:pt x="18" y="4"/>
                  </a:cubicBezTo>
                  <a:cubicBezTo>
                    <a:pt x="17" y="5"/>
                    <a:pt x="16" y="7"/>
                    <a:pt x="15" y="7"/>
                  </a:cubicBezTo>
                  <a:cubicBezTo>
                    <a:pt x="13" y="7"/>
                    <a:pt x="13" y="5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10" y="5"/>
                    <a:pt x="9" y="7"/>
                    <a:pt x="7" y="7"/>
                  </a:cubicBezTo>
                  <a:cubicBezTo>
                    <a:pt x="6" y="7"/>
                    <a:pt x="5" y="5"/>
                    <a:pt x="5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2" y="5"/>
                    <a:pt x="2" y="7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1" y="2"/>
                    <a:pt x="2" y="0"/>
                    <a:pt x="4" y="0"/>
                  </a:cubicBezTo>
                  <a:cubicBezTo>
                    <a:pt x="5" y="0"/>
                    <a:pt x="6" y="2"/>
                    <a:pt x="6" y="3"/>
                  </a:cubicBezTo>
                  <a:cubicBezTo>
                    <a:pt x="7" y="3"/>
                    <a:pt x="7" y="4"/>
                    <a:pt x="7" y="4"/>
                  </a:cubicBezTo>
                  <a:cubicBezTo>
                    <a:pt x="8" y="4"/>
                    <a:pt x="8" y="3"/>
                    <a:pt x="8" y="3"/>
                  </a:cubicBezTo>
                  <a:cubicBezTo>
                    <a:pt x="9" y="2"/>
                    <a:pt x="10" y="0"/>
                    <a:pt x="11" y="0"/>
                  </a:cubicBezTo>
                  <a:cubicBezTo>
                    <a:pt x="13" y="0"/>
                    <a:pt x="13" y="2"/>
                    <a:pt x="14" y="3"/>
                  </a:cubicBezTo>
                  <a:cubicBezTo>
                    <a:pt x="14" y="3"/>
                    <a:pt x="15" y="4"/>
                    <a:pt x="15" y="4"/>
                  </a:cubicBezTo>
                  <a:cubicBezTo>
                    <a:pt x="15" y="4"/>
                    <a:pt x="16" y="3"/>
                    <a:pt x="16" y="3"/>
                  </a:cubicBezTo>
                  <a:cubicBezTo>
                    <a:pt x="16" y="2"/>
                    <a:pt x="17" y="0"/>
                    <a:pt x="19" y="0"/>
                  </a:cubicBezTo>
                  <a:cubicBezTo>
                    <a:pt x="20" y="0"/>
                    <a:pt x="21" y="2"/>
                    <a:pt x="21" y="3"/>
                  </a:cubicBezTo>
                  <a:cubicBezTo>
                    <a:pt x="22" y="3"/>
                    <a:pt x="22" y="4"/>
                    <a:pt x="22" y="4"/>
                  </a:cubicBezTo>
                  <a:cubicBezTo>
                    <a:pt x="23" y="4"/>
                    <a:pt x="23" y="3"/>
                    <a:pt x="23" y="3"/>
                  </a:cubicBezTo>
                  <a:cubicBezTo>
                    <a:pt x="24" y="2"/>
                    <a:pt x="24" y="0"/>
                    <a:pt x="26" y="0"/>
                  </a:cubicBezTo>
                  <a:cubicBezTo>
                    <a:pt x="28" y="0"/>
                    <a:pt x="28" y="2"/>
                    <a:pt x="29" y="3"/>
                  </a:cubicBezTo>
                  <a:cubicBezTo>
                    <a:pt x="29" y="3"/>
                    <a:pt x="30" y="4"/>
                    <a:pt x="30" y="4"/>
                  </a:cubicBezTo>
                  <a:cubicBezTo>
                    <a:pt x="30" y="7"/>
                    <a:pt x="30" y="7"/>
                    <a:pt x="3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6F5AE62D-62D1-4E3E-B254-EECB3E424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588" y="2485460"/>
              <a:ext cx="12032" cy="76205"/>
            </a:xfrm>
            <a:custGeom>
              <a:avLst/>
              <a:gdLst>
                <a:gd name="T0" fmla="*/ 2 w 5"/>
                <a:gd name="T1" fmla="*/ 32 h 32"/>
                <a:gd name="T2" fmla="*/ 0 w 5"/>
                <a:gd name="T3" fmla="*/ 30 h 32"/>
                <a:gd name="T4" fmla="*/ 0 w 5"/>
                <a:gd name="T5" fmla="*/ 3 h 32"/>
                <a:gd name="T6" fmla="*/ 2 w 5"/>
                <a:gd name="T7" fmla="*/ 0 h 32"/>
                <a:gd name="T8" fmla="*/ 5 w 5"/>
                <a:gd name="T9" fmla="*/ 3 h 32"/>
                <a:gd name="T10" fmla="*/ 5 w 5"/>
                <a:gd name="T11" fmla="*/ 30 h 32"/>
                <a:gd name="T12" fmla="*/ 2 w 5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32">
                  <a:moveTo>
                    <a:pt x="2" y="32"/>
                  </a:moveTo>
                  <a:cubicBezTo>
                    <a:pt x="1" y="32"/>
                    <a:pt x="0" y="31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3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1"/>
                    <a:pt x="4" y="32"/>
                    <a:pt x="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05C7371E-BE9A-418C-A7F3-C9F3496A0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9784" y="2514538"/>
              <a:ext cx="45122" cy="68183"/>
            </a:xfrm>
            <a:custGeom>
              <a:avLst/>
              <a:gdLst>
                <a:gd name="T0" fmla="*/ 2 w 19"/>
                <a:gd name="T1" fmla="*/ 29 h 29"/>
                <a:gd name="T2" fmla="*/ 1 w 19"/>
                <a:gd name="T3" fmla="*/ 28 h 29"/>
                <a:gd name="T4" fmla="*/ 0 w 19"/>
                <a:gd name="T5" fmla="*/ 25 h 29"/>
                <a:gd name="T6" fmla="*/ 14 w 19"/>
                <a:gd name="T7" fmla="*/ 1 h 29"/>
                <a:gd name="T8" fmla="*/ 17 w 19"/>
                <a:gd name="T9" fmla="*/ 0 h 29"/>
                <a:gd name="T10" fmla="*/ 18 w 19"/>
                <a:gd name="T11" fmla="*/ 4 h 29"/>
                <a:gd name="T12" fmla="*/ 5 w 19"/>
                <a:gd name="T13" fmla="*/ 27 h 29"/>
                <a:gd name="T14" fmla="*/ 2 w 19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9">
                  <a:moveTo>
                    <a:pt x="2" y="29"/>
                  </a:moveTo>
                  <a:cubicBezTo>
                    <a:pt x="2" y="29"/>
                    <a:pt x="2" y="29"/>
                    <a:pt x="1" y="28"/>
                  </a:cubicBezTo>
                  <a:cubicBezTo>
                    <a:pt x="0" y="28"/>
                    <a:pt x="0" y="26"/>
                    <a:pt x="0" y="25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9" y="1"/>
                    <a:pt x="19" y="3"/>
                    <a:pt x="18" y="4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4" y="28"/>
                    <a:pt x="3" y="29"/>
                    <a:pt x="2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72C50F60-461A-478B-8149-5E0053C59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924" y="2590743"/>
              <a:ext cx="71192" cy="45122"/>
            </a:xfrm>
            <a:custGeom>
              <a:avLst/>
              <a:gdLst>
                <a:gd name="T0" fmla="*/ 3 w 30"/>
                <a:gd name="T1" fmla="*/ 19 h 19"/>
                <a:gd name="T2" fmla="*/ 1 w 30"/>
                <a:gd name="T3" fmla="*/ 18 h 19"/>
                <a:gd name="T4" fmla="*/ 2 w 30"/>
                <a:gd name="T5" fmla="*/ 15 h 19"/>
                <a:gd name="T6" fmla="*/ 25 w 30"/>
                <a:gd name="T7" fmla="*/ 1 h 19"/>
                <a:gd name="T8" fmla="*/ 29 w 30"/>
                <a:gd name="T9" fmla="*/ 2 h 19"/>
                <a:gd name="T10" fmla="*/ 28 w 30"/>
                <a:gd name="T11" fmla="*/ 5 h 19"/>
                <a:gd name="T12" fmla="*/ 4 w 30"/>
                <a:gd name="T13" fmla="*/ 19 h 19"/>
                <a:gd name="T14" fmla="*/ 3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3" y="19"/>
                  </a:moveTo>
                  <a:cubicBezTo>
                    <a:pt x="2" y="19"/>
                    <a:pt x="1" y="19"/>
                    <a:pt x="1" y="18"/>
                  </a:cubicBezTo>
                  <a:cubicBezTo>
                    <a:pt x="0" y="17"/>
                    <a:pt x="1" y="15"/>
                    <a:pt x="2" y="15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7" y="0"/>
                    <a:pt x="28" y="1"/>
                    <a:pt x="29" y="2"/>
                  </a:cubicBezTo>
                  <a:cubicBezTo>
                    <a:pt x="30" y="3"/>
                    <a:pt x="29" y="5"/>
                    <a:pt x="28" y="5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13DA42E9-D66D-4292-9026-465C77D93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984" y="2697028"/>
              <a:ext cx="78210" cy="12032"/>
            </a:xfrm>
            <a:custGeom>
              <a:avLst/>
              <a:gdLst>
                <a:gd name="T0" fmla="*/ 30 w 33"/>
                <a:gd name="T1" fmla="*/ 5 h 5"/>
                <a:gd name="T2" fmla="*/ 2 w 33"/>
                <a:gd name="T3" fmla="*/ 5 h 5"/>
                <a:gd name="T4" fmla="*/ 0 w 33"/>
                <a:gd name="T5" fmla="*/ 3 h 5"/>
                <a:gd name="T6" fmla="*/ 2 w 33"/>
                <a:gd name="T7" fmla="*/ 0 h 5"/>
                <a:gd name="T8" fmla="*/ 30 w 33"/>
                <a:gd name="T9" fmla="*/ 0 h 5"/>
                <a:gd name="T10" fmla="*/ 33 w 33"/>
                <a:gd name="T11" fmla="*/ 3 h 5"/>
                <a:gd name="T12" fmla="*/ 30 w 33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5">
                  <a:moveTo>
                    <a:pt x="30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2" y="0"/>
                    <a:pt x="33" y="1"/>
                    <a:pt x="33" y="3"/>
                  </a:cubicBezTo>
                  <a:cubicBezTo>
                    <a:pt x="33" y="4"/>
                    <a:pt x="32" y="5"/>
                    <a:pt x="3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1DFA1C2C-665A-41CE-9C05-0E2342995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924" y="2770226"/>
              <a:ext cx="71192" cy="45122"/>
            </a:xfrm>
            <a:custGeom>
              <a:avLst/>
              <a:gdLst>
                <a:gd name="T0" fmla="*/ 27 w 30"/>
                <a:gd name="T1" fmla="*/ 19 h 19"/>
                <a:gd name="T2" fmla="*/ 25 w 30"/>
                <a:gd name="T3" fmla="*/ 19 h 19"/>
                <a:gd name="T4" fmla="*/ 2 w 30"/>
                <a:gd name="T5" fmla="*/ 5 h 19"/>
                <a:gd name="T6" fmla="*/ 1 w 30"/>
                <a:gd name="T7" fmla="*/ 2 h 19"/>
                <a:gd name="T8" fmla="*/ 4 w 30"/>
                <a:gd name="T9" fmla="*/ 1 h 19"/>
                <a:gd name="T10" fmla="*/ 28 w 30"/>
                <a:gd name="T11" fmla="*/ 14 h 19"/>
                <a:gd name="T12" fmla="*/ 29 w 30"/>
                <a:gd name="T13" fmla="*/ 18 h 19"/>
                <a:gd name="T14" fmla="*/ 27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27" y="19"/>
                  </a:moveTo>
                  <a:cubicBezTo>
                    <a:pt x="26" y="19"/>
                    <a:pt x="26" y="19"/>
                    <a:pt x="25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9" y="15"/>
                    <a:pt x="30" y="16"/>
                    <a:pt x="29" y="18"/>
                  </a:cubicBezTo>
                  <a:cubicBezTo>
                    <a:pt x="28" y="18"/>
                    <a:pt x="28" y="19"/>
                    <a:pt x="2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18B5C229-5598-4845-B906-E24953FCE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302" y="2514538"/>
              <a:ext cx="45122" cy="68183"/>
            </a:xfrm>
            <a:custGeom>
              <a:avLst/>
              <a:gdLst>
                <a:gd name="T0" fmla="*/ 16 w 19"/>
                <a:gd name="T1" fmla="*/ 29 h 29"/>
                <a:gd name="T2" fmla="*/ 14 w 19"/>
                <a:gd name="T3" fmla="*/ 27 h 29"/>
                <a:gd name="T4" fmla="*/ 1 w 19"/>
                <a:gd name="T5" fmla="*/ 4 h 29"/>
                <a:gd name="T6" fmla="*/ 2 w 19"/>
                <a:gd name="T7" fmla="*/ 0 h 29"/>
                <a:gd name="T8" fmla="*/ 5 w 19"/>
                <a:gd name="T9" fmla="*/ 1 h 29"/>
                <a:gd name="T10" fmla="*/ 19 w 19"/>
                <a:gd name="T11" fmla="*/ 25 h 29"/>
                <a:gd name="T12" fmla="*/ 18 w 19"/>
                <a:gd name="T13" fmla="*/ 28 h 29"/>
                <a:gd name="T14" fmla="*/ 16 w 19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9">
                  <a:moveTo>
                    <a:pt x="16" y="29"/>
                  </a:moveTo>
                  <a:cubicBezTo>
                    <a:pt x="16" y="29"/>
                    <a:pt x="15" y="28"/>
                    <a:pt x="14" y="2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6"/>
                    <a:pt x="19" y="28"/>
                    <a:pt x="18" y="28"/>
                  </a:cubicBezTo>
                  <a:cubicBezTo>
                    <a:pt x="17" y="29"/>
                    <a:pt x="17" y="29"/>
                    <a:pt x="1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0EE79382-3321-4F1F-BC1B-FCDDE7450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089" y="2590743"/>
              <a:ext cx="71192" cy="45122"/>
            </a:xfrm>
            <a:custGeom>
              <a:avLst/>
              <a:gdLst>
                <a:gd name="T0" fmla="*/ 27 w 30"/>
                <a:gd name="T1" fmla="*/ 19 h 19"/>
                <a:gd name="T2" fmla="*/ 25 w 30"/>
                <a:gd name="T3" fmla="*/ 19 h 19"/>
                <a:gd name="T4" fmla="*/ 2 w 30"/>
                <a:gd name="T5" fmla="*/ 5 h 19"/>
                <a:gd name="T6" fmla="*/ 1 w 30"/>
                <a:gd name="T7" fmla="*/ 2 h 19"/>
                <a:gd name="T8" fmla="*/ 5 w 30"/>
                <a:gd name="T9" fmla="*/ 1 h 19"/>
                <a:gd name="T10" fmla="*/ 28 w 30"/>
                <a:gd name="T11" fmla="*/ 15 h 19"/>
                <a:gd name="T12" fmla="*/ 29 w 30"/>
                <a:gd name="T13" fmla="*/ 18 h 19"/>
                <a:gd name="T14" fmla="*/ 27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27" y="19"/>
                  </a:moveTo>
                  <a:cubicBezTo>
                    <a:pt x="26" y="19"/>
                    <a:pt x="26" y="19"/>
                    <a:pt x="25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2" y="1"/>
                    <a:pt x="3" y="0"/>
                    <a:pt x="5" y="1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7"/>
                    <a:pt x="29" y="18"/>
                  </a:cubicBezTo>
                  <a:cubicBezTo>
                    <a:pt x="29" y="19"/>
                    <a:pt x="28" y="19"/>
                    <a:pt x="2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98A5E330-D69C-41DC-AD58-16ECCCF77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019" y="2697028"/>
              <a:ext cx="76205" cy="12032"/>
            </a:xfrm>
            <a:custGeom>
              <a:avLst/>
              <a:gdLst>
                <a:gd name="T0" fmla="*/ 29 w 32"/>
                <a:gd name="T1" fmla="*/ 5 h 5"/>
                <a:gd name="T2" fmla="*/ 2 w 32"/>
                <a:gd name="T3" fmla="*/ 5 h 5"/>
                <a:gd name="T4" fmla="*/ 0 w 32"/>
                <a:gd name="T5" fmla="*/ 3 h 5"/>
                <a:gd name="T6" fmla="*/ 2 w 32"/>
                <a:gd name="T7" fmla="*/ 0 h 5"/>
                <a:gd name="T8" fmla="*/ 29 w 32"/>
                <a:gd name="T9" fmla="*/ 0 h 5"/>
                <a:gd name="T10" fmla="*/ 32 w 32"/>
                <a:gd name="T11" fmla="*/ 3 h 5"/>
                <a:gd name="T12" fmla="*/ 29 w 32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2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1" y="0"/>
                    <a:pt x="32" y="1"/>
                    <a:pt x="32" y="3"/>
                  </a:cubicBezTo>
                  <a:cubicBezTo>
                    <a:pt x="32" y="4"/>
                    <a:pt x="31" y="5"/>
                    <a:pt x="29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095E60AB-C612-4CFD-97B7-90F1F897B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089" y="2770226"/>
              <a:ext cx="71192" cy="45122"/>
            </a:xfrm>
            <a:custGeom>
              <a:avLst/>
              <a:gdLst>
                <a:gd name="T0" fmla="*/ 3 w 30"/>
                <a:gd name="T1" fmla="*/ 19 h 19"/>
                <a:gd name="T2" fmla="*/ 1 w 30"/>
                <a:gd name="T3" fmla="*/ 18 h 19"/>
                <a:gd name="T4" fmla="*/ 2 w 30"/>
                <a:gd name="T5" fmla="*/ 14 h 19"/>
                <a:gd name="T6" fmla="*/ 26 w 30"/>
                <a:gd name="T7" fmla="*/ 1 h 19"/>
                <a:gd name="T8" fmla="*/ 29 w 30"/>
                <a:gd name="T9" fmla="*/ 2 h 19"/>
                <a:gd name="T10" fmla="*/ 28 w 30"/>
                <a:gd name="T11" fmla="*/ 5 h 19"/>
                <a:gd name="T12" fmla="*/ 5 w 30"/>
                <a:gd name="T13" fmla="*/ 19 h 19"/>
                <a:gd name="T14" fmla="*/ 3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3" y="19"/>
                  </a:moveTo>
                  <a:cubicBezTo>
                    <a:pt x="2" y="19"/>
                    <a:pt x="2" y="19"/>
                    <a:pt x="1" y="18"/>
                  </a:cubicBezTo>
                  <a:cubicBezTo>
                    <a:pt x="0" y="16"/>
                    <a:pt x="1" y="15"/>
                    <a:pt x="2" y="1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28" y="0"/>
                    <a:pt x="29" y="2"/>
                  </a:cubicBezTo>
                  <a:cubicBezTo>
                    <a:pt x="30" y="3"/>
                    <a:pt x="29" y="4"/>
                    <a:pt x="28" y="5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17A6D974-C275-4162-BE0B-B08C48E1CC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5288" y="2580716"/>
              <a:ext cx="234630" cy="279752"/>
            </a:xfrm>
            <a:custGeom>
              <a:avLst/>
              <a:gdLst>
                <a:gd name="T0" fmla="*/ 72 w 99"/>
                <a:gd name="T1" fmla="*/ 118 h 118"/>
                <a:gd name="T2" fmla="*/ 72 w 99"/>
                <a:gd name="T3" fmla="*/ 118 h 118"/>
                <a:gd name="T4" fmla="*/ 26 w 99"/>
                <a:gd name="T5" fmla="*/ 118 h 118"/>
                <a:gd name="T6" fmla="*/ 22 w 99"/>
                <a:gd name="T7" fmla="*/ 114 h 118"/>
                <a:gd name="T8" fmla="*/ 22 w 99"/>
                <a:gd name="T9" fmla="*/ 113 h 118"/>
                <a:gd name="T10" fmla="*/ 19 w 99"/>
                <a:gd name="T11" fmla="*/ 96 h 118"/>
                <a:gd name="T12" fmla="*/ 0 w 99"/>
                <a:gd name="T13" fmla="*/ 50 h 118"/>
                <a:gd name="T14" fmla="*/ 49 w 99"/>
                <a:gd name="T15" fmla="*/ 0 h 118"/>
                <a:gd name="T16" fmla="*/ 99 w 99"/>
                <a:gd name="T17" fmla="*/ 50 h 118"/>
                <a:gd name="T18" fmla="*/ 80 w 99"/>
                <a:gd name="T19" fmla="*/ 96 h 118"/>
                <a:gd name="T20" fmla="*/ 77 w 99"/>
                <a:gd name="T21" fmla="*/ 113 h 118"/>
                <a:gd name="T22" fmla="*/ 77 w 99"/>
                <a:gd name="T23" fmla="*/ 114 h 118"/>
                <a:gd name="T24" fmla="*/ 72 w 99"/>
                <a:gd name="T25" fmla="*/ 118 h 118"/>
                <a:gd name="T26" fmla="*/ 26 w 99"/>
                <a:gd name="T27" fmla="*/ 109 h 118"/>
                <a:gd name="T28" fmla="*/ 22 w 99"/>
                <a:gd name="T29" fmla="*/ 113 h 118"/>
                <a:gd name="T30" fmla="*/ 26 w 99"/>
                <a:gd name="T31" fmla="*/ 109 h 118"/>
                <a:gd name="T32" fmla="*/ 73 w 99"/>
                <a:gd name="T33" fmla="*/ 109 h 118"/>
                <a:gd name="T34" fmla="*/ 75 w 99"/>
                <a:gd name="T35" fmla="*/ 110 h 118"/>
                <a:gd name="T36" fmla="*/ 73 w 99"/>
                <a:gd name="T37" fmla="*/ 109 h 118"/>
                <a:gd name="T38" fmla="*/ 31 w 99"/>
                <a:gd name="T39" fmla="*/ 109 h 118"/>
                <a:gd name="T40" fmla="*/ 68 w 99"/>
                <a:gd name="T41" fmla="*/ 109 h 118"/>
                <a:gd name="T42" fmla="*/ 68 w 99"/>
                <a:gd name="T43" fmla="*/ 106 h 118"/>
                <a:gd name="T44" fmla="*/ 73 w 99"/>
                <a:gd name="T45" fmla="*/ 91 h 118"/>
                <a:gd name="T46" fmla="*/ 90 w 99"/>
                <a:gd name="T47" fmla="*/ 50 h 118"/>
                <a:gd name="T48" fmla="*/ 49 w 99"/>
                <a:gd name="T49" fmla="*/ 9 h 118"/>
                <a:gd name="T50" fmla="*/ 9 w 99"/>
                <a:gd name="T51" fmla="*/ 50 h 118"/>
                <a:gd name="T52" fmla="*/ 26 w 99"/>
                <a:gd name="T53" fmla="*/ 91 h 118"/>
                <a:gd name="T54" fmla="*/ 31 w 99"/>
                <a:gd name="T55" fmla="*/ 106 h 118"/>
                <a:gd name="T56" fmla="*/ 31 w 99"/>
                <a:gd name="T57" fmla="*/ 10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18">
                  <a:moveTo>
                    <a:pt x="72" y="118"/>
                  </a:moveTo>
                  <a:cubicBezTo>
                    <a:pt x="72" y="118"/>
                    <a:pt x="72" y="118"/>
                    <a:pt x="72" y="118"/>
                  </a:cubicBezTo>
                  <a:cubicBezTo>
                    <a:pt x="26" y="118"/>
                    <a:pt x="26" y="118"/>
                    <a:pt x="26" y="118"/>
                  </a:cubicBezTo>
                  <a:cubicBezTo>
                    <a:pt x="24" y="118"/>
                    <a:pt x="22" y="116"/>
                    <a:pt x="22" y="114"/>
                  </a:cubicBezTo>
                  <a:cubicBezTo>
                    <a:pt x="22" y="114"/>
                    <a:pt x="22" y="113"/>
                    <a:pt x="22" y="113"/>
                  </a:cubicBezTo>
                  <a:cubicBezTo>
                    <a:pt x="22" y="110"/>
                    <a:pt x="22" y="101"/>
                    <a:pt x="19" y="96"/>
                  </a:cubicBezTo>
                  <a:cubicBezTo>
                    <a:pt x="1" y="73"/>
                    <a:pt x="0" y="50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50"/>
                    <a:pt x="98" y="73"/>
                    <a:pt x="80" y="96"/>
                  </a:cubicBezTo>
                  <a:cubicBezTo>
                    <a:pt x="77" y="101"/>
                    <a:pt x="77" y="110"/>
                    <a:pt x="77" y="113"/>
                  </a:cubicBezTo>
                  <a:cubicBezTo>
                    <a:pt x="77" y="113"/>
                    <a:pt x="77" y="113"/>
                    <a:pt x="77" y="114"/>
                  </a:cubicBezTo>
                  <a:cubicBezTo>
                    <a:pt x="77" y="116"/>
                    <a:pt x="75" y="118"/>
                    <a:pt x="72" y="118"/>
                  </a:cubicBezTo>
                  <a:close/>
                  <a:moveTo>
                    <a:pt x="26" y="109"/>
                  </a:moveTo>
                  <a:cubicBezTo>
                    <a:pt x="24" y="109"/>
                    <a:pt x="22" y="111"/>
                    <a:pt x="22" y="113"/>
                  </a:cubicBezTo>
                  <a:cubicBezTo>
                    <a:pt x="22" y="111"/>
                    <a:pt x="24" y="109"/>
                    <a:pt x="26" y="109"/>
                  </a:cubicBezTo>
                  <a:close/>
                  <a:moveTo>
                    <a:pt x="73" y="109"/>
                  </a:moveTo>
                  <a:cubicBezTo>
                    <a:pt x="74" y="110"/>
                    <a:pt x="74" y="110"/>
                    <a:pt x="75" y="110"/>
                  </a:cubicBezTo>
                  <a:cubicBezTo>
                    <a:pt x="74" y="110"/>
                    <a:pt x="74" y="110"/>
                    <a:pt x="73" y="109"/>
                  </a:cubicBezTo>
                  <a:close/>
                  <a:moveTo>
                    <a:pt x="31" y="109"/>
                  </a:moveTo>
                  <a:cubicBezTo>
                    <a:pt x="68" y="109"/>
                    <a:pt x="68" y="109"/>
                    <a:pt x="68" y="109"/>
                  </a:cubicBezTo>
                  <a:cubicBezTo>
                    <a:pt x="68" y="107"/>
                    <a:pt x="68" y="106"/>
                    <a:pt x="68" y="106"/>
                  </a:cubicBezTo>
                  <a:cubicBezTo>
                    <a:pt x="69" y="100"/>
                    <a:pt x="71" y="95"/>
                    <a:pt x="73" y="91"/>
                  </a:cubicBezTo>
                  <a:cubicBezTo>
                    <a:pt x="90" y="70"/>
                    <a:pt x="90" y="50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ubicBezTo>
                    <a:pt x="27" y="9"/>
                    <a:pt x="9" y="27"/>
                    <a:pt x="9" y="50"/>
                  </a:cubicBezTo>
                  <a:cubicBezTo>
                    <a:pt x="9" y="50"/>
                    <a:pt x="9" y="70"/>
                    <a:pt x="26" y="91"/>
                  </a:cubicBezTo>
                  <a:cubicBezTo>
                    <a:pt x="28" y="95"/>
                    <a:pt x="30" y="100"/>
                    <a:pt x="31" y="106"/>
                  </a:cubicBezTo>
                  <a:cubicBezTo>
                    <a:pt x="31" y="106"/>
                    <a:pt x="31" y="107"/>
                    <a:pt x="3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87BAECDD-77C8-4DB2-A6AD-DD5C2E65F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442" y="2863476"/>
              <a:ext cx="120324" cy="19052"/>
            </a:xfrm>
            <a:custGeom>
              <a:avLst/>
              <a:gdLst>
                <a:gd name="T0" fmla="*/ 47 w 51"/>
                <a:gd name="T1" fmla="*/ 8 h 8"/>
                <a:gd name="T2" fmla="*/ 4 w 51"/>
                <a:gd name="T3" fmla="*/ 8 h 8"/>
                <a:gd name="T4" fmla="*/ 0 w 51"/>
                <a:gd name="T5" fmla="*/ 4 h 8"/>
                <a:gd name="T6" fmla="*/ 4 w 51"/>
                <a:gd name="T7" fmla="*/ 0 h 8"/>
                <a:gd name="T8" fmla="*/ 47 w 51"/>
                <a:gd name="T9" fmla="*/ 0 h 8"/>
                <a:gd name="T10" fmla="*/ 51 w 51"/>
                <a:gd name="T11" fmla="*/ 4 h 8"/>
                <a:gd name="T12" fmla="*/ 47 w 51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8">
                  <a:moveTo>
                    <a:pt x="47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9" y="0"/>
                    <a:pt x="51" y="2"/>
                    <a:pt x="51" y="4"/>
                  </a:cubicBezTo>
                  <a:cubicBezTo>
                    <a:pt x="51" y="6"/>
                    <a:pt x="49" y="8"/>
                    <a:pt x="4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AB730CDF-A711-49AF-BF82-01AE53D0A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461" y="2884533"/>
              <a:ext cx="106286" cy="19052"/>
            </a:xfrm>
            <a:custGeom>
              <a:avLst/>
              <a:gdLst>
                <a:gd name="T0" fmla="*/ 41 w 45"/>
                <a:gd name="T1" fmla="*/ 8 h 8"/>
                <a:gd name="T2" fmla="*/ 4 w 45"/>
                <a:gd name="T3" fmla="*/ 8 h 8"/>
                <a:gd name="T4" fmla="*/ 0 w 45"/>
                <a:gd name="T5" fmla="*/ 4 h 8"/>
                <a:gd name="T6" fmla="*/ 4 w 45"/>
                <a:gd name="T7" fmla="*/ 0 h 8"/>
                <a:gd name="T8" fmla="*/ 41 w 45"/>
                <a:gd name="T9" fmla="*/ 0 h 8"/>
                <a:gd name="T10" fmla="*/ 45 w 45"/>
                <a:gd name="T11" fmla="*/ 4 h 8"/>
                <a:gd name="T12" fmla="*/ 41 w 4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8">
                  <a:moveTo>
                    <a:pt x="4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3" y="0"/>
                    <a:pt x="45" y="2"/>
                    <a:pt x="45" y="4"/>
                  </a:cubicBezTo>
                  <a:cubicBezTo>
                    <a:pt x="45" y="7"/>
                    <a:pt x="43" y="8"/>
                    <a:pt x="41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18571320-114A-4DDE-AD71-ACB9E91E9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493" y="2905589"/>
              <a:ext cx="82221" cy="19052"/>
            </a:xfrm>
            <a:custGeom>
              <a:avLst/>
              <a:gdLst>
                <a:gd name="T0" fmla="*/ 30 w 35"/>
                <a:gd name="T1" fmla="*/ 8 h 8"/>
                <a:gd name="T2" fmla="*/ 5 w 35"/>
                <a:gd name="T3" fmla="*/ 8 h 8"/>
                <a:gd name="T4" fmla="*/ 0 w 35"/>
                <a:gd name="T5" fmla="*/ 4 h 8"/>
                <a:gd name="T6" fmla="*/ 5 w 35"/>
                <a:gd name="T7" fmla="*/ 0 h 8"/>
                <a:gd name="T8" fmla="*/ 30 w 35"/>
                <a:gd name="T9" fmla="*/ 0 h 8"/>
                <a:gd name="T10" fmla="*/ 35 w 35"/>
                <a:gd name="T11" fmla="*/ 4 h 8"/>
                <a:gd name="T12" fmla="*/ 30 w 3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8">
                  <a:moveTo>
                    <a:pt x="30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5" y="2"/>
                    <a:pt x="35" y="4"/>
                  </a:cubicBezTo>
                  <a:cubicBezTo>
                    <a:pt x="35" y="7"/>
                    <a:pt x="33" y="8"/>
                    <a:pt x="3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B8F59CD-69E2-4824-8CE1-0109941BFEA1}"/>
              </a:ext>
            </a:extLst>
          </p:cNvPr>
          <p:cNvGrpSpPr/>
          <p:nvPr/>
        </p:nvGrpSpPr>
        <p:grpSpPr>
          <a:xfrm>
            <a:off x="1158853" y="3013365"/>
            <a:ext cx="619666" cy="618663"/>
            <a:chOff x="4522771" y="2417276"/>
            <a:chExt cx="619666" cy="618663"/>
          </a:xfrm>
        </p:grpSpPr>
        <p:sp>
          <p:nvSpPr>
            <p:cNvPr id="64" name="Freeform 38">
              <a:extLst>
                <a:ext uri="{FF2B5EF4-FFF2-40B4-BE49-F238E27FC236}">
                  <a16:creationId xmlns:a16="http://schemas.microsoft.com/office/drawing/2014/main" id="{E643A7CD-32B5-4E1A-BA91-8867789A2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71" y="2417276"/>
              <a:ext cx="619666" cy="618663"/>
            </a:xfrm>
            <a:custGeom>
              <a:avLst/>
              <a:gdLst>
                <a:gd name="T0" fmla="*/ 215 w 261"/>
                <a:gd name="T1" fmla="*/ 215 h 261"/>
                <a:gd name="T2" fmla="*/ 215 w 261"/>
                <a:gd name="T3" fmla="*/ 47 h 261"/>
                <a:gd name="T4" fmla="*/ 47 w 261"/>
                <a:gd name="T5" fmla="*/ 47 h 261"/>
                <a:gd name="T6" fmla="*/ 47 w 261"/>
                <a:gd name="T7" fmla="*/ 215 h 261"/>
                <a:gd name="T8" fmla="*/ 215 w 261"/>
                <a:gd name="T9" fmla="*/ 215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261">
                  <a:moveTo>
                    <a:pt x="215" y="215"/>
                  </a:moveTo>
                  <a:cubicBezTo>
                    <a:pt x="261" y="168"/>
                    <a:pt x="261" y="93"/>
                    <a:pt x="215" y="47"/>
                  </a:cubicBezTo>
                  <a:cubicBezTo>
                    <a:pt x="169" y="0"/>
                    <a:pt x="93" y="0"/>
                    <a:pt x="47" y="47"/>
                  </a:cubicBezTo>
                  <a:cubicBezTo>
                    <a:pt x="0" y="93"/>
                    <a:pt x="0" y="168"/>
                    <a:pt x="47" y="215"/>
                  </a:cubicBezTo>
                  <a:cubicBezTo>
                    <a:pt x="93" y="261"/>
                    <a:pt x="169" y="261"/>
                    <a:pt x="215" y="215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</a:endParaRPr>
            </a:p>
          </p:txBody>
        </p:sp>
        <p:sp>
          <p:nvSpPr>
            <p:cNvPr id="65" name="Freeform 39">
              <a:extLst>
                <a:ext uri="{FF2B5EF4-FFF2-40B4-BE49-F238E27FC236}">
                  <a16:creationId xmlns:a16="http://schemas.microsoft.com/office/drawing/2014/main" id="{435D0440-93C2-4CD5-ABDE-138698368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588" y="2616813"/>
              <a:ext cx="88237" cy="87234"/>
            </a:xfrm>
            <a:custGeom>
              <a:avLst/>
              <a:gdLst>
                <a:gd name="T0" fmla="*/ 34 w 37"/>
                <a:gd name="T1" fmla="*/ 37 h 37"/>
                <a:gd name="T2" fmla="*/ 31 w 37"/>
                <a:gd name="T3" fmla="*/ 35 h 37"/>
                <a:gd name="T4" fmla="*/ 2 w 37"/>
                <a:gd name="T5" fmla="*/ 6 h 37"/>
                <a:gd name="T6" fmla="*/ 0 w 37"/>
                <a:gd name="T7" fmla="*/ 3 h 37"/>
                <a:gd name="T8" fmla="*/ 2 w 37"/>
                <a:gd name="T9" fmla="*/ 0 h 37"/>
                <a:gd name="T10" fmla="*/ 37 w 37"/>
                <a:gd name="T11" fmla="*/ 35 h 37"/>
                <a:gd name="T12" fmla="*/ 34 w 37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7">
                  <a:moveTo>
                    <a:pt x="34" y="37"/>
                  </a:moveTo>
                  <a:cubicBezTo>
                    <a:pt x="33" y="37"/>
                    <a:pt x="31" y="36"/>
                    <a:pt x="31" y="35"/>
                  </a:cubicBezTo>
                  <a:cubicBezTo>
                    <a:pt x="31" y="19"/>
                    <a:pt x="18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21" y="0"/>
                    <a:pt x="37" y="16"/>
                    <a:pt x="37" y="35"/>
                  </a:cubicBezTo>
                  <a:cubicBezTo>
                    <a:pt x="37" y="36"/>
                    <a:pt x="35" y="37"/>
                    <a:pt x="34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66" name="Freeform 40">
              <a:extLst>
                <a:ext uri="{FF2B5EF4-FFF2-40B4-BE49-F238E27FC236}">
                  <a16:creationId xmlns:a16="http://schemas.microsoft.com/office/drawing/2014/main" id="{9084EB63-7B7A-4E1E-A540-3137BC2AC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638" y="2747163"/>
              <a:ext cx="28076" cy="111300"/>
            </a:xfrm>
            <a:custGeom>
              <a:avLst/>
              <a:gdLst>
                <a:gd name="T0" fmla="*/ 9 w 28"/>
                <a:gd name="T1" fmla="*/ 111 h 111"/>
                <a:gd name="T2" fmla="*/ 0 w 28"/>
                <a:gd name="T3" fmla="*/ 111 h 111"/>
                <a:gd name="T4" fmla="*/ 19 w 28"/>
                <a:gd name="T5" fmla="*/ 0 h 111"/>
                <a:gd name="T6" fmla="*/ 28 w 28"/>
                <a:gd name="T7" fmla="*/ 2 h 111"/>
                <a:gd name="T8" fmla="*/ 9 w 28"/>
                <a:gd name="T9" fmla="*/ 111 h 111"/>
                <a:gd name="T10" fmla="*/ 9 w 28"/>
                <a:gd name="T11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11">
                  <a:moveTo>
                    <a:pt x="9" y="111"/>
                  </a:moveTo>
                  <a:lnTo>
                    <a:pt x="0" y="111"/>
                  </a:lnTo>
                  <a:lnTo>
                    <a:pt x="19" y="0"/>
                  </a:lnTo>
                  <a:lnTo>
                    <a:pt x="28" y="2"/>
                  </a:lnTo>
                  <a:lnTo>
                    <a:pt x="9" y="111"/>
                  </a:lnTo>
                  <a:lnTo>
                    <a:pt x="9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67" name="Freeform 41">
              <a:extLst>
                <a:ext uri="{FF2B5EF4-FFF2-40B4-BE49-F238E27FC236}">
                  <a16:creationId xmlns:a16="http://schemas.microsoft.com/office/drawing/2014/main" id="{A7365A9C-6760-4647-899C-17C7FCB3A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493" y="2747163"/>
              <a:ext cx="28076" cy="111300"/>
            </a:xfrm>
            <a:custGeom>
              <a:avLst/>
              <a:gdLst>
                <a:gd name="T0" fmla="*/ 18 w 28"/>
                <a:gd name="T1" fmla="*/ 111 h 111"/>
                <a:gd name="T2" fmla="*/ 0 w 28"/>
                <a:gd name="T3" fmla="*/ 2 h 111"/>
                <a:gd name="T4" fmla="*/ 9 w 28"/>
                <a:gd name="T5" fmla="*/ 0 h 111"/>
                <a:gd name="T6" fmla="*/ 28 w 28"/>
                <a:gd name="T7" fmla="*/ 111 h 111"/>
                <a:gd name="T8" fmla="*/ 18 w 28"/>
                <a:gd name="T9" fmla="*/ 111 h 111"/>
                <a:gd name="T10" fmla="*/ 18 w 28"/>
                <a:gd name="T11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11">
                  <a:moveTo>
                    <a:pt x="18" y="111"/>
                  </a:moveTo>
                  <a:lnTo>
                    <a:pt x="0" y="2"/>
                  </a:lnTo>
                  <a:lnTo>
                    <a:pt x="9" y="0"/>
                  </a:lnTo>
                  <a:lnTo>
                    <a:pt x="28" y="111"/>
                  </a:lnTo>
                  <a:lnTo>
                    <a:pt x="18" y="111"/>
                  </a:lnTo>
                  <a:lnTo>
                    <a:pt x="1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68" name="Freeform 42">
              <a:extLst>
                <a:ext uri="{FF2B5EF4-FFF2-40B4-BE49-F238E27FC236}">
                  <a16:creationId xmlns:a16="http://schemas.microsoft.com/office/drawing/2014/main" id="{0E309110-A450-494E-9DA0-FE90DB5BB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8512" y="2747163"/>
              <a:ext cx="71192" cy="16043"/>
            </a:xfrm>
            <a:custGeom>
              <a:avLst/>
              <a:gdLst>
                <a:gd name="T0" fmla="*/ 30 w 30"/>
                <a:gd name="T1" fmla="*/ 7 h 7"/>
                <a:gd name="T2" fmla="*/ 27 w 30"/>
                <a:gd name="T3" fmla="*/ 4 h 7"/>
                <a:gd name="T4" fmla="*/ 26 w 30"/>
                <a:gd name="T5" fmla="*/ 2 h 7"/>
                <a:gd name="T6" fmla="*/ 25 w 30"/>
                <a:gd name="T7" fmla="*/ 4 h 7"/>
                <a:gd name="T8" fmla="*/ 22 w 30"/>
                <a:gd name="T9" fmla="*/ 7 h 7"/>
                <a:gd name="T10" fmla="*/ 20 w 30"/>
                <a:gd name="T11" fmla="*/ 4 h 7"/>
                <a:gd name="T12" fmla="*/ 19 w 30"/>
                <a:gd name="T13" fmla="*/ 2 h 7"/>
                <a:gd name="T14" fmla="*/ 18 w 30"/>
                <a:gd name="T15" fmla="*/ 4 h 7"/>
                <a:gd name="T16" fmla="*/ 15 w 30"/>
                <a:gd name="T17" fmla="*/ 7 h 7"/>
                <a:gd name="T18" fmla="*/ 12 w 30"/>
                <a:gd name="T19" fmla="*/ 4 h 7"/>
                <a:gd name="T20" fmla="*/ 11 w 30"/>
                <a:gd name="T21" fmla="*/ 2 h 7"/>
                <a:gd name="T22" fmla="*/ 10 w 30"/>
                <a:gd name="T23" fmla="*/ 4 h 7"/>
                <a:gd name="T24" fmla="*/ 7 w 30"/>
                <a:gd name="T25" fmla="*/ 7 h 7"/>
                <a:gd name="T26" fmla="*/ 5 w 30"/>
                <a:gd name="T27" fmla="*/ 4 h 7"/>
                <a:gd name="T28" fmla="*/ 4 w 30"/>
                <a:gd name="T29" fmla="*/ 2 h 7"/>
                <a:gd name="T30" fmla="*/ 3 w 30"/>
                <a:gd name="T31" fmla="*/ 4 h 7"/>
                <a:gd name="T32" fmla="*/ 0 w 30"/>
                <a:gd name="T33" fmla="*/ 7 h 7"/>
                <a:gd name="T34" fmla="*/ 0 w 30"/>
                <a:gd name="T35" fmla="*/ 4 h 7"/>
                <a:gd name="T36" fmla="*/ 1 w 30"/>
                <a:gd name="T37" fmla="*/ 3 h 7"/>
                <a:gd name="T38" fmla="*/ 4 w 30"/>
                <a:gd name="T39" fmla="*/ 0 h 7"/>
                <a:gd name="T40" fmla="*/ 6 w 30"/>
                <a:gd name="T41" fmla="*/ 3 h 7"/>
                <a:gd name="T42" fmla="*/ 7 w 30"/>
                <a:gd name="T43" fmla="*/ 4 h 7"/>
                <a:gd name="T44" fmla="*/ 8 w 30"/>
                <a:gd name="T45" fmla="*/ 3 h 7"/>
                <a:gd name="T46" fmla="*/ 11 w 30"/>
                <a:gd name="T47" fmla="*/ 0 h 7"/>
                <a:gd name="T48" fmla="*/ 14 w 30"/>
                <a:gd name="T49" fmla="*/ 3 h 7"/>
                <a:gd name="T50" fmla="*/ 15 w 30"/>
                <a:gd name="T51" fmla="*/ 4 h 7"/>
                <a:gd name="T52" fmla="*/ 16 w 30"/>
                <a:gd name="T53" fmla="*/ 3 h 7"/>
                <a:gd name="T54" fmla="*/ 19 w 30"/>
                <a:gd name="T55" fmla="*/ 0 h 7"/>
                <a:gd name="T56" fmla="*/ 21 w 30"/>
                <a:gd name="T57" fmla="*/ 3 h 7"/>
                <a:gd name="T58" fmla="*/ 22 w 30"/>
                <a:gd name="T59" fmla="*/ 4 h 7"/>
                <a:gd name="T60" fmla="*/ 23 w 30"/>
                <a:gd name="T61" fmla="*/ 3 h 7"/>
                <a:gd name="T62" fmla="*/ 26 w 30"/>
                <a:gd name="T63" fmla="*/ 0 h 7"/>
                <a:gd name="T64" fmla="*/ 29 w 30"/>
                <a:gd name="T65" fmla="*/ 3 h 7"/>
                <a:gd name="T66" fmla="*/ 30 w 30"/>
                <a:gd name="T67" fmla="*/ 4 h 7"/>
                <a:gd name="T68" fmla="*/ 30 w 30"/>
                <a:gd name="T6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7">
                  <a:moveTo>
                    <a:pt x="30" y="7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7" y="3"/>
                    <a:pt x="26" y="2"/>
                    <a:pt x="26" y="2"/>
                  </a:cubicBezTo>
                  <a:cubicBezTo>
                    <a:pt x="26" y="2"/>
                    <a:pt x="25" y="3"/>
                    <a:pt x="25" y="4"/>
                  </a:cubicBezTo>
                  <a:cubicBezTo>
                    <a:pt x="25" y="5"/>
                    <a:pt x="24" y="7"/>
                    <a:pt x="22" y="7"/>
                  </a:cubicBezTo>
                  <a:cubicBezTo>
                    <a:pt x="21" y="7"/>
                    <a:pt x="20" y="5"/>
                    <a:pt x="20" y="4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8" y="2"/>
                    <a:pt x="18" y="3"/>
                    <a:pt x="18" y="4"/>
                  </a:cubicBezTo>
                  <a:cubicBezTo>
                    <a:pt x="17" y="5"/>
                    <a:pt x="16" y="7"/>
                    <a:pt x="15" y="7"/>
                  </a:cubicBezTo>
                  <a:cubicBezTo>
                    <a:pt x="13" y="7"/>
                    <a:pt x="13" y="5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10" y="5"/>
                    <a:pt x="9" y="7"/>
                    <a:pt x="7" y="7"/>
                  </a:cubicBezTo>
                  <a:cubicBezTo>
                    <a:pt x="6" y="7"/>
                    <a:pt x="5" y="5"/>
                    <a:pt x="5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2" y="5"/>
                    <a:pt x="2" y="7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1" y="2"/>
                    <a:pt x="2" y="0"/>
                    <a:pt x="4" y="0"/>
                  </a:cubicBezTo>
                  <a:cubicBezTo>
                    <a:pt x="5" y="0"/>
                    <a:pt x="6" y="2"/>
                    <a:pt x="6" y="3"/>
                  </a:cubicBezTo>
                  <a:cubicBezTo>
                    <a:pt x="7" y="3"/>
                    <a:pt x="7" y="4"/>
                    <a:pt x="7" y="4"/>
                  </a:cubicBezTo>
                  <a:cubicBezTo>
                    <a:pt x="8" y="4"/>
                    <a:pt x="8" y="3"/>
                    <a:pt x="8" y="3"/>
                  </a:cubicBezTo>
                  <a:cubicBezTo>
                    <a:pt x="9" y="2"/>
                    <a:pt x="10" y="0"/>
                    <a:pt x="11" y="0"/>
                  </a:cubicBezTo>
                  <a:cubicBezTo>
                    <a:pt x="13" y="0"/>
                    <a:pt x="13" y="2"/>
                    <a:pt x="14" y="3"/>
                  </a:cubicBezTo>
                  <a:cubicBezTo>
                    <a:pt x="14" y="3"/>
                    <a:pt x="15" y="4"/>
                    <a:pt x="15" y="4"/>
                  </a:cubicBezTo>
                  <a:cubicBezTo>
                    <a:pt x="15" y="4"/>
                    <a:pt x="16" y="3"/>
                    <a:pt x="16" y="3"/>
                  </a:cubicBezTo>
                  <a:cubicBezTo>
                    <a:pt x="16" y="2"/>
                    <a:pt x="17" y="0"/>
                    <a:pt x="19" y="0"/>
                  </a:cubicBezTo>
                  <a:cubicBezTo>
                    <a:pt x="20" y="0"/>
                    <a:pt x="21" y="2"/>
                    <a:pt x="21" y="3"/>
                  </a:cubicBezTo>
                  <a:cubicBezTo>
                    <a:pt x="22" y="3"/>
                    <a:pt x="22" y="4"/>
                    <a:pt x="22" y="4"/>
                  </a:cubicBezTo>
                  <a:cubicBezTo>
                    <a:pt x="23" y="4"/>
                    <a:pt x="23" y="3"/>
                    <a:pt x="23" y="3"/>
                  </a:cubicBezTo>
                  <a:cubicBezTo>
                    <a:pt x="24" y="2"/>
                    <a:pt x="24" y="0"/>
                    <a:pt x="26" y="0"/>
                  </a:cubicBezTo>
                  <a:cubicBezTo>
                    <a:pt x="28" y="0"/>
                    <a:pt x="28" y="2"/>
                    <a:pt x="29" y="3"/>
                  </a:cubicBezTo>
                  <a:cubicBezTo>
                    <a:pt x="29" y="3"/>
                    <a:pt x="30" y="4"/>
                    <a:pt x="30" y="4"/>
                  </a:cubicBezTo>
                  <a:cubicBezTo>
                    <a:pt x="30" y="7"/>
                    <a:pt x="30" y="7"/>
                    <a:pt x="3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69" name="Freeform 43">
              <a:extLst>
                <a:ext uri="{FF2B5EF4-FFF2-40B4-BE49-F238E27FC236}">
                  <a16:creationId xmlns:a16="http://schemas.microsoft.com/office/drawing/2014/main" id="{E6F0E09A-4A64-48BD-8044-07DBEAD8F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588" y="2485460"/>
              <a:ext cx="12032" cy="76205"/>
            </a:xfrm>
            <a:custGeom>
              <a:avLst/>
              <a:gdLst>
                <a:gd name="T0" fmla="*/ 2 w 5"/>
                <a:gd name="T1" fmla="*/ 32 h 32"/>
                <a:gd name="T2" fmla="*/ 0 w 5"/>
                <a:gd name="T3" fmla="*/ 30 h 32"/>
                <a:gd name="T4" fmla="*/ 0 w 5"/>
                <a:gd name="T5" fmla="*/ 3 h 32"/>
                <a:gd name="T6" fmla="*/ 2 w 5"/>
                <a:gd name="T7" fmla="*/ 0 h 32"/>
                <a:gd name="T8" fmla="*/ 5 w 5"/>
                <a:gd name="T9" fmla="*/ 3 h 32"/>
                <a:gd name="T10" fmla="*/ 5 w 5"/>
                <a:gd name="T11" fmla="*/ 30 h 32"/>
                <a:gd name="T12" fmla="*/ 2 w 5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32">
                  <a:moveTo>
                    <a:pt x="2" y="32"/>
                  </a:moveTo>
                  <a:cubicBezTo>
                    <a:pt x="1" y="32"/>
                    <a:pt x="0" y="31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3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1"/>
                    <a:pt x="4" y="32"/>
                    <a:pt x="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0" name="Freeform 44">
              <a:extLst>
                <a:ext uri="{FF2B5EF4-FFF2-40B4-BE49-F238E27FC236}">
                  <a16:creationId xmlns:a16="http://schemas.microsoft.com/office/drawing/2014/main" id="{B8399F86-8EF2-4688-A3A0-6DC6EBC1C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9784" y="2514538"/>
              <a:ext cx="45122" cy="68183"/>
            </a:xfrm>
            <a:custGeom>
              <a:avLst/>
              <a:gdLst>
                <a:gd name="T0" fmla="*/ 2 w 19"/>
                <a:gd name="T1" fmla="*/ 29 h 29"/>
                <a:gd name="T2" fmla="*/ 1 w 19"/>
                <a:gd name="T3" fmla="*/ 28 h 29"/>
                <a:gd name="T4" fmla="*/ 0 w 19"/>
                <a:gd name="T5" fmla="*/ 25 h 29"/>
                <a:gd name="T6" fmla="*/ 14 w 19"/>
                <a:gd name="T7" fmla="*/ 1 h 29"/>
                <a:gd name="T8" fmla="*/ 17 w 19"/>
                <a:gd name="T9" fmla="*/ 0 h 29"/>
                <a:gd name="T10" fmla="*/ 18 w 19"/>
                <a:gd name="T11" fmla="*/ 4 h 29"/>
                <a:gd name="T12" fmla="*/ 5 w 19"/>
                <a:gd name="T13" fmla="*/ 27 h 29"/>
                <a:gd name="T14" fmla="*/ 2 w 19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9">
                  <a:moveTo>
                    <a:pt x="2" y="29"/>
                  </a:moveTo>
                  <a:cubicBezTo>
                    <a:pt x="2" y="29"/>
                    <a:pt x="2" y="29"/>
                    <a:pt x="1" y="28"/>
                  </a:cubicBezTo>
                  <a:cubicBezTo>
                    <a:pt x="0" y="28"/>
                    <a:pt x="0" y="26"/>
                    <a:pt x="0" y="25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9" y="1"/>
                    <a:pt x="19" y="3"/>
                    <a:pt x="18" y="4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4" y="28"/>
                    <a:pt x="3" y="29"/>
                    <a:pt x="2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1" name="Freeform 45">
              <a:extLst>
                <a:ext uri="{FF2B5EF4-FFF2-40B4-BE49-F238E27FC236}">
                  <a16:creationId xmlns:a16="http://schemas.microsoft.com/office/drawing/2014/main" id="{9B1AC472-8E3A-4216-9675-2E15720BE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924" y="2590743"/>
              <a:ext cx="71192" cy="45122"/>
            </a:xfrm>
            <a:custGeom>
              <a:avLst/>
              <a:gdLst>
                <a:gd name="T0" fmla="*/ 3 w 30"/>
                <a:gd name="T1" fmla="*/ 19 h 19"/>
                <a:gd name="T2" fmla="*/ 1 w 30"/>
                <a:gd name="T3" fmla="*/ 18 h 19"/>
                <a:gd name="T4" fmla="*/ 2 w 30"/>
                <a:gd name="T5" fmla="*/ 15 h 19"/>
                <a:gd name="T6" fmla="*/ 25 w 30"/>
                <a:gd name="T7" fmla="*/ 1 h 19"/>
                <a:gd name="T8" fmla="*/ 29 w 30"/>
                <a:gd name="T9" fmla="*/ 2 h 19"/>
                <a:gd name="T10" fmla="*/ 28 w 30"/>
                <a:gd name="T11" fmla="*/ 5 h 19"/>
                <a:gd name="T12" fmla="*/ 4 w 30"/>
                <a:gd name="T13" fmla="*/ 19 h 19"/>
                <a:gd name="T14" fmla="*/ 3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3" y="19"/>
                  </a:moveTo>
                  <a:cubicBezTo>
                    <a:pt x="2" y="19"/>
                    <a:pt x="1" y="19"/>
                    <a:pt x="1" y="18"/>
                  </a:cubicBezTo>
                  <a:cubicBezTo>
                    <a:pt x="0" y="17"/>
                    <a:pt x="1" y="15"/>
                    <a:pt x="2" y="15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7" y="0"/>
                    <a:pt x="28" y="1"/>
                    <a:pt x="29" y="2"/>
                  </a:cubicBezTo>
                  <a:cubicBezTo>
                    <a:pt x="30" y="3"/>
                    <a:pt x="29" y="5"/>
                    <a:pt x="28" y="5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2" name="Freeform 46">
              <a:extLst>
                <a:ext uri="{FF2B5EF4-FFF2-40B4-BE49-F238E27FC236}">
                  <a16:creationId xmlns:a16="http://schemas.microsoft.com/office/drawing/2014/main" id="{7F2624E9-932F-4913-9149-1F0E19C95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984" y="2697028"/>
              <a:ext cx="78210" cy="12032"/>
            </a:xfrm>
            <a:custGeom>
              <a:avLst/>
              <a:gdLst>
                <a:gd name="T0" fmla="*/ 30 w 33"/>
                <a:gd name="T1" fmla="*/ 5 h 5"/>
                <a:gd name="T2" fmla="*/ 2 w 33"/>
                <a:gd name="T3" fmla="*/ 5 h 5"/>
                <a:gd name="T4" fmla="*/ 0 w 33"/>
                <a:gd name="T5" fmla="*/ 3 h 5"/>
                <a:gd name="T6" fmla="*/ 2 w 33"/>
                <a:gd name="T7" fmla="*/ 0 h 5"/>
                <a:gd name="T8" fmla="*/ 30 w 33"/>
                <a:gd name="T9" fmla="*/ 0 h 5"/>
                <a:gd name="T10" fmla="*/ 33 w 33"/>
                <a:gd name="T11" fmla="*/ 3 h 5"/>
                <a:gd name="T12" fmla="*/ 30 w 33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5">
                  <a:moveTo>
                    <a:pt x="30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2" y="0"/>
                    <a:pt x="33" y="1"/>
                    <a:pt x="33" y="3"/>
                  </a:cubicBezTo>
                  <a:cubicBezTo>
                    <a:pt x="33" y="4"/>
                    <a:pt x="32" y="5"/>
                    <a:pt x="3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3" name="Freeform 47">
              <a:extLst>
                <a:ext uri="{FF2B5EF4-FFF2-40B4-BE49-F238E27FC236}">
                  <a16:creationId xmlns:a16="http://schemas.microsoft.com/office/drawing/2014/main" id="{9DF79BE2-2C24-417A-802D-F683A449C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924" y="2770226"/>
              <a:ext cx="71192" cy="45122"/>
            </a:xfrm>
            <a:custGeom>
              <a:avLst/>
              <a:gdLst>
                <a:gd name="T0" fmla="*/ 27 w 30"/>
                <a:gd name="T1" fmla="*/ 19 h 19"/>
                <a:gd name="T2" fmla="*/ 25 w 30"/>
                <a:gd name="T3" fmla="*/ 19 h 19"/>
                <a:gd name="T4" fmla="*/ 2 w 30"/>
                <a:gd name="T5" fmla="*/ 5 h 19"/>
                <a:gd name="T6" fmla="*/ 1 w 30"/>
                <a:gd name="T7" fmla="*/ 2 h 19"/>
                <a:gd name="T8" fmla="*/ 4 w 30"/>
                <a:gd name="T9" fmla="*/ 1 h 19"/>
                <a:gd name="T10" fmla="*/ 28 w 30"/>
                <a:gd name="T11" fmla="*/ 14 h 19"/>
                <a:gd name="T12" fmla="*/ 29 w 30"/>
                <a:gd name="T13" fmla="*/ 18 h 19"/>
                <a:gd name="T14" fmla="*/ 27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27" y="19"/>
                  </a:moveTo>
                  <a:cubicBezTo>
                    <a:pt x="26" y="19"/>
                    <a:pt x="26" y="19"/>
                    <a:pt x="25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9" y="15"/>
                    <a:pt x="30" y="16"/>
                    <a:pt x="29" y="18"/>
                  </a:cubicBezTo>
                  <a:cubicBezTo>
                    <a:pt x="28" y="18"/>
                    <a:pt x="28" y="19"/>
                    <a:pt x="2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4" name="Freeform 48">
              <a:extLst>
                <a:ext uri="{FF2B5EF4-FFF2-40B4-BE49-F238E27FC236}">
                  <a16:creationId xmlns:a16="http://schemas.microsoft.com/office/drawing/2014/main" id="{580234DE-320B-4A32-AF21-92D2DB395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302" y="2514538"/>
              <a:ext cx="45122" cy="68183"/>
            </a:xfrm>
            <a:custGeom>
              <a:avLst/>
              <a:gdLst>
                <a:gd name="T0" fmla="*/ 16 w 19"/>
                <a:gd name="T1" fmla="*/ 29 h 29"/>
                <a:gd name="T2" fmla="*/ 14 w 19"/>
                <a:gd name="T3" fmla="*/ 27 h 29"/>
                <a:gd name="T4" fmla="*/ 1 w 19"/>
                <a:gd name="T5" fmla="*/ 4 h 29"/>
                <a:gd name="T6" fmla="*/ 2 w 19"/>
                <a:gd name="T7" fmla="*/ 0 h 29"/>
                <a:gd name="T8" fmla="*/ 5 w 19"/>
                <a:gd name="T9" fmla="*/ 1 h 29"/>
                <a:gd name="T10" fmla="*/ 19 w 19"/>
                <a:gd name="T11" fmla="*/ 25 h 29"/>
                <a:gd name="T12" fmla="*/ 18 w 19"/>
                <a:gd name="T13" fmla="*/ 28 h 29"/>
                <a:gd name="T14" fmla="*/ 16 w 19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9">
                  <a:moveTo>
                    <a:pt x="16" y="29"/>
                  </a:moveTo>
                  <a:cubicBezTo>
                    <a:pt x="16" y="29"/>
                    <a:pt x="15" y="28"/>
                    <a:pt x="14" y="2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6"/>
                    <a:pt x="19" y="28"/>
                    <a:pt x="18" y="28"/>
                  </a:cubicBezTo>
                  <a:cubicBezTo>
                    <a:pt x="17" y="29"/>
                    <a:pt x="17" y="29"/>
                    <a:pt x="1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5" name="Freeform 49">
              <a:extLst>
                <a:ext uri="{FF2B5EF4-FFF2-40B4-BE49-F238E27FC236}">
                  <a16:creationId xmlns:a16="http://schemas.microsoft.com/office/drawing/2014/main" id="{10BB743C-3193-47E8-A39E-43D4A1816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089" y="2590743"/>
              <a:ext cx="71192" cy="45122"/>
            </a:xfrm>
            <a:custGeom>
              <a:avLst/>
              <a:gdLst>
                <a:gd name="T0" fmla="*/ 27 w 30"/>
                <a:gd name="T1" fmla="*/ 19 h 19"/>
                <a:gd name="T2" fmla="*/ 25 w 30"/>
                <a:gd name="T3" fmla="*/ 19 h 19"/>
                <a:gd name="T4" fmla="*/ 2 w 30"/>
                <a:gd name="T5" fmla="*/ 5 h 19"/>
                <a:gd name="T6" fmla="*/ 1 w 30"/>
                <a:gd name="T7" fmla="*/ 2 h 19"/>
                <a:gd name="T8" fmla="*/ 5 w 30"/>
                <a:gd name="T9" fmla="*/ 1 h 19"/>
                <a:gd name="T10" fmla="*/ 28 w 30"/>
                <a:gd name="T11" fmla="*/ 15 h 19"/>
                <a:gd name="T12" fmla="*/ 29 w 30"/>
                <a:gd name="T13" fmla="*/ 18 h 19"/>
                <a:gd name="T14" fmla="*/ 27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27" y="19"/>
                  </a:moveTo>
                  <a:cubicBezTo>
                    <a:pt x="26" y="19"/>
                    <a:pt x="26" y="19"/>
                    <a:pt x="25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2" y="1"/>
                    <a:pt x="3" y="0"/>
                    <a:pt x="5" y="1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7"/>
                    <a:pt x="29" y="18"/>
                  </a:cubicBezTo>
                  <a:cubicBezTo>
                    <a:pt x="29" y="19"/>
                    <a:pt x="28" y="19"/>
                    <a:pt x="2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6" name="Freeform 50">
              <a:extLst>
                <a:ext uri="{FF2B5EF4-FFF2-40B4-BE49-F238E27FC236}">
                  <a16:creationId xmlns:a16="http://schemas.microsoft.com/office/drawing/2014/main" id="{A57DBDC9-B5AB-4B81-921D-4A6A8AAB7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019" y="2697028"/>
              <a:ext cx="76205" cy="12032"/>
            </a:xfrm>
            <a:custGeom>
              <a:avLst/>
              <a:gdLst>
                <a:gd name="T0" fmla="*/ 29 w 32"/>
                <a:gd name="T1" fmla="*/ 5 h 5"/>
                <a:gd name="T2" fmla="*/ 2 w 32"/>
                <a:gd name="T3" fmla="*/ 5 h 5"/>
                <a:gd name="T4" fmla="*/ 0 w 32"/>
                <a:gd name="T5" fmla="*/ 3 h 5"/>
                <a:gd name="T6" fmla="*/ 2 w 32"/>
                <a:gd name="T7" fmla="*/ 0 h 5"/>
                <a:gd name="T8" fmla="*/ 29 w 32"/>
                <a:gd name="T9" fmla="*/ 0 h 5"/>
                <a:gd name="T10" fmla="*/ 32 w 32"/>
                <a:gd name="T11" fmla="*/ 3 h 5"/>
                <a:gd name="T12" fmla="*/ 29 w 32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2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1" y="0"/>
                    <a:pt x="32" y="1"/>
                    <a:pt x="32" y="3"/>
                  </a:cubicBezTo>
                  <a:cubicBezTo>
                    <a:pt x="32" y="4"/>
                    <a:pt x="31" y="5"/>
                    <a:pt x="29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7" name="Freeform 51">
              <a:extLst>
                <a:ext uri="{FF2B5EF4-FFF2-40B4-BE49-F238E27FC236}">
                  <a16:creationId xmlns:a16="http://schemas.microsoft.com/office/drawing/2014/main" id="{CD623416-22C0-4827-A0A7-BE8C9501F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089" y="2770226"/>
              <a:ext cx="71192" cy="45122"/>
            </a:xfrm>
            <a:custGeom>
              <a:avLst/>
              <a:gdLst>
                <a:gd name="T0" fmla="*/ 3 w 30"/>
                <a:gd name="T1" fmla="*/ 19 h 19"/>
                <a:gd name="T2" fmla="*/ 1 w 30"/>
                <a:gd name="T3" fmla="*/ 18 h 19"/>
                <a:gd name="T4" fmla="*/ 2 w 30"/>
                <a:gd name="T5" fmla="*/ 14 h 19"/>
                <a:gd name="T6" fmla="*/ 26 w 30"/>
                <a:gd name="T7" fmla="*/ 1 h 19"/>
                <a:gd name="T8" fmla="*/ 29 w 30"/>
                <a:gd name="T9" fmla="*/ 2 h 19"/>
                <a:gd name="T10" fmla="*/ 28 w 30"/>
                <a:gd name="T11" fmla="*/ 5 h 19"/>
                <a:gd name="T12" fmla="*/ 5 w 30"/>
                <a:gd name="T13" fmla="*/ 19 h 19"/>
                <a:gd name="T14" fmla="*/ 3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3" y="19"/>
                  </a:moveTo>
                  <a:cubicBezTo>
                    <a:pt x="2" y="19"/>
                    <a:pt x="2" y="19"/>
                    <a:pt x="1" y="18"/>
                  </a:cubicBezTo>
                  <a:cubicBezTo>
                    <a:pt x="0" y="16"/>
                    <a:pt x="1" y="15"/>
                    <a:pt x="2" y="1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28" y="0"/>
                    <a:pt x="29" y="2"/>
                  </a:cubicBezTo>
                  <a:cubicBezTo>
                    <a:pt x="30" y="3"/>
                    <a:pt x="29" y="4"/>
                    <a:pt x="28" y="5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8" name="Freeform 52">
              <a:extLst>
                <a:ext uri="{FF2B5EF4-FFF2-40B4-BE49-F238E27FC236}">
                  <a16:creationId xmlns:a16="http://schemas.microsoft.com/office/drawing/2014/main" id="{D2EF2185-A467-4657-B7F0-169C313020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5288" y="2580716"/>
              <a:ext cx="234630" cy="279752"/>
            </a:xfrm>
            <a:custGeom>
              <a:avLst/>
              <a:gdLst>
                <a:gd name="T0" fmla="*/ 72 w 99"/>
                <a:gd name="T1" fmla="*/ 118 h 118"/>
                <a:gd name="T2" fmla="*/ 72 w 99"/>
                <a:gd name="T3" fmla="*/ 118 h 118"/>
                <a:gd name="T4" fmla="*/ 26 w 99"/>
                <a:gd name="T5" fmla="*/ 118 h 118"/>
                <a:gd name="T6" fmla="*/ 22 w 99"/>
                <a:gd name="T7" fmla="*/ 114 h 118"/>
                <a:gd name="T8" fmla="*/ 22 w 99"/>
                <a:gd name="T9" fmla="*/ 113 h 118"/>
                <a:gd name="T10" fmla="*/ 19 w 99"/>
                <a:gd name="T11" fmla="*/ 96 h 118"/>
                <a:gd name="T12" fmla="*/ 0 w 99"/>
                <a:gd name="T13" fmla="*/ 50 h 118"/>
                <a:gd name="T14" fmla="*/ 49 w 99"/>
                <a:gd name="T15" fmla="*/ 0 h 118"/>
                <a:gd name="T16" fmla="*/ 99 w 99"/>
                <a:gd name="T17" fmla="*/ 50 h 118"/>
                <a:gd name="T18" fmla="*/ 80 w 99"/>
                <a:gd name="T19" fmla="*/ 96 h 118"/>
                <a:gd name="T20" fmla="*/ 77 w 99"/>
                <a:gd name="T21" fmla="*/ 113 h 118"/>
                <a:gd name="T22" fmla="*/ 77 w 99"/>
                <a:gd name="T23" fmla="*/ 114 h 118"/>
                <a:gd name="T24" fmla="*/ 72 w 99"/>
                <a:gd name="T25" fmla="*/ 118 h 118"/>
                <a:gd name="T26" fmla="*/ 26 w 99"/>
                <a:gd name="T27" fmla="*/ 109 h 118"/>
                <a:gd name="T28" fmla="*/ 22 w 99"/>
                <a:gd name="T29" fmla="*/ 113 h 118"/>
                <a:gd name="T30" fmla="*/ 26 w 99"/>
                <a:gd name="T31" fmla="*/ 109 h 118"/>
                <a:gd name="T32" fmla="*/ 73 w 99"/>
                <a:gd name="T33" fmla="*/ 109 h 118"/>
                <a:gd name="T34" fmla="*/ 75 w 99"/>
                <a:gd name="T35" fmla="*/ 110 h 118"/>
                <a:gd name="T36" fmla="*/ 73 w 99"/>
                <a:gd name="T37" fmla="*/ 109 h 118"/>
                <a:gd name="T38" fmla="*/ 31 w 99"/>
                <a:gd name="T39" fmla="*/ 109 h 118"/>
                <a:gd name="T40" fmla="*/ 68 w 99"/>
                <a:gd name="T41" fmla="*/ 109 h 118"/>
                <a:gd name="T42" fmla="*/ 68 w 99"/>
                <a:gd name="T43" fmla="*/ 106 h 118"/>
                <a:gd name="T44" fmla="*/ 73 w 99"/>
                <a:gd name="T45" fmla="*/ 91 h 118"/>
                <a:gd name="T46" fmla="*/ 90 w 99"/>
                <a:gd name="T47" fmla="*/ 50 h 118"/>
                <a:gd name="T48" fmla="*/ 49 w 99"/>
                <a:gd name="T49" fmla="*/ 9 h 118"/>
                <a:gd name="T50" fmla="*/ 9 w 99"/>
                <a:gd name="T51" fmla="*/ 50 h 118"/>
                <a:gd name="T52" fmla="*/ 26 w 99"/>
                <a:gd name="T53" fmla="*/ 91 h 118"/>
                <a:gd name="T54" fmla="*/ 31 w 99"/>
                <a:gd name="T55" fmla="*/ 106 h 118"/>
                <a:gd name="T56" fmla="*/ 31 w 99"/>
                <a:gd name="T57" fmla="*/ 10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18">
                  <a:moveTo>
                    <a:pt x="72" y="118"/>
                  </a:moveTo>
                  <a:cubicBezTo>
                    <a:pt x="72" y="118"/>
                    <a:pt x="72" y="118"/>
                    <a:pt x="72" y="118"/>
                  </a:cubicBezTo>
                  <a:cubicBezTo>
                    <a:pt x="26" y="118"/>
                    <a:pt x="26" y="118"/>
                    <a:pt x="26" y="118"/>
                  </a:cubicBezTo>
                  <a:cubicBezTo>
                    <a:pt x="24" y="118"/>
                    <a:pt x="22" y="116"/>
                    <a:pt x="22" y="114"/>
                  </a:cubicBezTo>
                  <a:cubicBezTo>
                    <a:pt x="22" y="114"/>
                    <a:pt x="22" y="113"/>
                    <a:pt x="22" y="113"/>
                  </a:cubicBezTo>
                  <a:cubicBezTo>
                    <a:pt x="22" y="110"/>
                    <a:pt x="22" y="101"/>
                    <a:pt x="19" y="96"/>
                  </a:cubicBezTo>
                  <a:cubicBezTo>
                    <a:pt x="1" y="73"/>
                    <a:pt x="0" y="50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50"/>
                    <a:pt x="98" y="73"/>
                    <a:pt x="80" y="96"/>
                  </a:cubicBezTo>
                  <a:cubicBezTo>
                    <a:pt x="77" y="101"/>
                    <a:pt x="77" y="110"/>
                    <a:pt x="77" y="113"/>
                  </a:cubicBezTo>
                  <a:cubicBezTo>
                    <a:pt x="77" y="113"/>
                    <a:pt x="77" y="113"/>
                    <a:pt x="77" y="114"/>
                  </a:cubicBezTo>
                  <a:cubicBezTo>
                    <a:pt x="77" y="116"/>
                    <a:pt x="75" y="118"/>
                    <a:pt x="72" y="118"/>
                  </a:cubicBezTo>
                  <a:close/>
                  <a:moveTo>
                    <a:pt x="26" y="109"/>
                  </a:moveTo>
                  <a:cubicBezTo>
                    <a:pt x="24" y="109"/>
                    <a:pt x="22" y="111"/>
                    <a:pt x="22" y="113"/>
                  </a:cubicBezTo>
                  <a:cubicBezTo>
                    <a:pt x="22" y="111"/>
                    <a:pt x="24" y="109"/>
                    <a:pt x="26" y="109"/>
                  </a:cubicBezTo>
                  <a:close/>
                  <a:moveTo>
                    <a:pt x="73" y="109"/>
                  </a:moveTo>
                  <a:cubicBezTo>
                    <a:pt x="74" y="110"/>
                    <a:pt x="74" y="110"/>
                    <a:pt x="75" y="110"/>
                  </a:cubicBezTo>
                  <a:cubicBezTo>
                    <a:pt x="74" y="110"/>
                    <a:pt x="74" y="110"/>
                    <a:pt x="73" y="109"/>
                  </a:cubicBezTo>
                  <a:close/>
                  <a:moveTo>
                    <a:pt x="31" y="109"/>
                  </a:moveTo>
                  <a:cubicBezTo>
                    <a:pt x="68" y="109"/>
                    <a:pt x="68" y="109"/>
                    <a:pt x="68" y="109"/>
                  </a:cubicBezTo>
                  <a:cubicBezTo>
                    <a:pt x="68" y="107"/>
                    <a:pt x="68" y="106"/>
                    <a:pt x="68" y="106"/>
                  </a:cubicBezTo>
                  <a:cubicBezTo>
                    <a:pt x="69" y="100"/>
                    <a:pt x="71" y="95"/>
                    <a:pt x="73" y="91"/>
                  </a:cubicBezTo>
                  <a:cubicBezTo>
                    <a:pt x="90" y="70"/>
                    <a:pt x="90" y="50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ubicBezTo>
                    <a:pt x="27" y="9"/>
                    <a:pt x="9" y="27"/>
                    <a:pt x="9" y="50"/>
                  </a:cubicBezTo>
                  <a:cubicBezTo>
                    <a:pt x="9" y="50"/>
                    <a:pt x="9" y="70"/>
                    <a:pt x="26" y="91"/>
                  </a:cubicBezTo>
                  <a:cubicBezTo>
                    <a:pt x="28" y="95"/>
                    <a:pt x="30" y="100"/>
                    <a:pt x="31" y="106"/>
                  </a:cubicBezTo>
                  <a:cubicBezTo>
                    <a:pt x="31" y="106"/>
                    <a:pt x="31" y="107"/>
                    <a:pt x="3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79" name="Freeform 53">
              <a:extLst>
                <a:ext uri="{FF2B5EF4-FFF2-40B4-BE49-F238E27FC236}">
                  <a16:creationId xmlns:a16="http://schemas.microsoft.com/office/drawing/2014/main" id="{E5FA4CDB-B623-4439-B445-96B1532D8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442" y="2863476"/>
              <a:ext cx="120324" cy="19052"/>
            </a:xfrm>
            <a:custGeom>
              <a:avLst/>
              <a:gdLst>
                <a:gd name="T0" fmla="*/ 47 w 51"/>
                <a:gd name="T1" fmla="*/ 8 h 8"/>
                <a:gd name="T2" fmla="*/ 4 w 51"/>
                <a:gd name="T3" fmla="*/ 8 h 8"/>
                <a:gd name="T4" fmla="*/ 0 w 51"/>
                <a:gd name="T5" fmla="*/ 4 h 8"/>
                <a:gd name="T6" fmla="*/ 4 w 51"/>
                <a:gd name="T7" fmla="*/ 0 h 8"/>
                <a:gd name="T8" fmla="*/ 47 w 51"/>
                <a:gd name="T9" fmla="*/ 0 h 8"/>
                <a:gd name="T10" fmla="*/ 51 w 51"/>
                <a:gd name="T11" fmla="*/ 4 h 8"/>
                <a:gd name="T12" fmla="*/ 47 w 51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8">
                  <a:moveTo>
                    <a:pt x="47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9" y="0"/>
                    <a:pt x="51" y="2"/>
                    <a:pt x="51" y="4"/>
                  </a:cubicBezTo>
                  <a:cubicBezTo>
                    <a:pt x="51" y="6"/>
                    <a:pt x="49" y="8"/>
                    <a:pt x="4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80" name="Freeform 54">
              <a:extLst>
                <a:ext uri="{FF2B5EF4-FFF2-40B4-BE49-F238E27FC236}">
                  <a16:creationId xmlns:a16="http://schemas.microsoft.com/office/drawing/2014/main" id="{C669F2FC-18C7-4255-8EB0-AE243668C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461" y="2884533"/>
              <a:ext cx="106286" cy="19052"/>
            </a:xfrm>
            <a:custGeom>
              <a:avLst/>
              <a:gdLst>
                <a:gd name="T0" fmla="*/ 41 w 45"/>
                <a:gd name="T1" fmla="*/ 8 h 8"/>
                <a:gd name="T2" fmla="*/ 4 w 45"/>
                <a:gd name="T3" fmla="*/ 8 h 8"/>
                <a:gd name="T4" fmla="*/ 0 w 45"/>
                <a:gd name="T5" fmla="*/ 4 h 8"/>
                <a:gd name="T6" fmla="*/ 4 w 45"/>
                <a:gd name="T7" fmla="*/ 0 h 8"/>
                <a:gd name="T8" fmla="*/ 41 w 45"/>
                <a:gd name="T9" fmla="*/ 0 h 8"/>
                <a:gd name="T10" fmla="*/ 45 w 45"/>
                <a:gd name="T11" fmla="*/ 4 h 8"/>
                <a:gd name="T12" fmla="*/ 41 w 4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8">
                  <a:moveTo>
                    <a:pt x="4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3" y="0"/>
                    <a:pt x="45" y="2"/>
                    <a:pt x="45" y="4"/>
                  </a:cubicBezTo>
                  <a:cubicBezTo>
                    <a:pt x="45" y="7"/>
                    <a:pt x="43" y="8"/>
                    <a:pt x="41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81" name="Freeform 55">
              <a:extLst>
                <a:ext uri="{FF2B5EF4-FFF2-40B4-BE49-F238E27FC236}">
                  <a16:creationId xmlns:a16="http://schemas.microsoft.com/office/drawing/2014/main" id="{1C18F878-37C4-42C7-A785-2A509EF7E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493" y="2905589"/>
              <a:ext cx="82221" cy="19052"/>
            </a:xfrm>
            <a:custGeom>
              <a:avLst/>
              <a:gdLst>
                <a:gd name="T0" fmla="*/ 30 w 35"/>
                <a:gd name="T1" fmla="*/ 8 h 8"/>
                <a:gd name="T2" fmla="*/ 5 w 35"/>
                <a:gd name="T3" fmla="*/ 8 h 8"/>
                <a:gd name="T4" fmla="*/ 0 w 35"/>
                <a:gd name="T5" fmla="*/ 4 h 8"/>
                <a:gd name="T6" fmla="*/ 5 w 35"/>
                <a:gd name="T7" fmla="*/ 0 h 8"/>
                <a:gd name="T8" fmla="*/ 30 w 35"/>
                <a:gd name="T9" fmla="*/ 0 h 8"/>
                <a:gd name="T10" fmla="*/ 35 w 35"/>
                <a:gd name="T11" fmla="*/ 4 h 8"/>
                <a:gd name="T12" fmla="*/ 30 w 3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8">
                  <a:moveTo>
                    <a:pt x="30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5" y="2"/>
                    <a:pt x="35" y="4"/>
                  </a:cubicBezTo>
                  <a:cubicBezTo>
                    <a:pt x="35" y="7"/>
                    <a:pt x="33" y="8"/>
                    <a:pt x="3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68C5BF5-1B09-454A-8C56-648393D09F3F}"/>
              </a:ext>
            </a:extLst>
          </p:cNvPr>
          <p:cNvGrpSpPr/>
          <p:nvPr/>
        </p:nvGrpSpPr>
        <p:grpSpPr>
          <a:xfrm>
            <a:off x="1145819" y="4057179"/>
            <a:ext cx="619666" cy="618663"/>
            <a:chOff x="4522771" y="2417276"/>
            <a:chExt cx="619666" cy="618663"/>
          </a:xfrm>
        </p:grpSpPr>
        <p:sp>
          <p:nvSpPr>
            <p:cNvPr id="83" name="Freeform 38">
              <a:extLst>
                <a:ext uri="{FF2B5EF4-FFF2-40B4-BE49-F238E27FC236}">
                  <a16:creationId xmlns:a16="http://schemas.microsoft.com/office/drawing/2014/main" id="{1B1AA626-EACB-4E39-BA07-ED4E7053EE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71" y="2417276"/>
              <a:ext cx="619666" cy="618663"/>
            </a:xfrm>
            <a:custGeom>
              <a:avLst/>
              <a:gdLst>
                <a:gd name="T0" fmla="*/ 215 w 261"/>
                <a:gd name="T1" fmla="*/ 215 h 261"/>
                <a:gd name="T2" fmla="*/ 215 w 261"/>
                <a:gd name="T3" fmla="*/ 47 h 261"/>
                <a:gd name="T4" fmla="*/ 47 w 261"/>
                <a:gd name="T5" fmla="*/ 47 h 261"/>
                <a:gd name="T6" fmla="*/ 47 w 261"/>
                <a:gd name="T7" fmla="*/ 215 h 261"/>
                <a:gd name="T8" fmla="*/ 215 w 261"/>
                <a:gd name="T9" fmla="*/ 215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261">
                  <a:moveTo>
                    <a:pt x="215" y="215"/>
                  </a:moveTo>
                  <a:cubicBezTo>
                    <a:pt x="261" y="168"/>
                    <a:pt x="261" y="93"/>
                    <a:pt x="215" y="47"/>
                  </a:cubicBezTo>
                  <a:cubicBezTo>
                    <a:pt x="169" y="0"/>
                    <a:pt x="93" y="0"/>
                    <a:pt x="47" y="47"/>
                  </a:cubicBezTo>
                  <a:cubicBezTo>
                    <a:pt x="0" y="93"/>
                    <a:pt x="0" y="168"/>
                    <a:pt x="47" y="215"/>
                  </a:cubicBezTo>
                  <a:cubicBezTo>
                    <a:pt x="93" y="261"/>
                    <a:pt x="169" y="261"/>
                    <a:pt x="215" y="2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</a:endParaRPr>
            </a:p>
          </p:txBody>
        </p:sp>
        <p:sp>
          <p:nvSpPr>
            <p:cNvPr id="84" name="Freeform 39">
              <a:extLst>
                <a:ext uri="{FF2B5EF4-FFF2-40B4-BE49-F238E27FC236}">
                  <a16:creationId xmlns:a16="http://schemas.microsoft.com/office/drawing/2014/main" id="{77C78237-419D-41FF-87DD-B2297E77C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588" y="2616813"/>
              <a:ext cx="88237" cy="87234"/>
            </a:xfrm>
            <a:custGeom>
              <a:avLst/>
              <a:gdLst>
                <a:gd name="T0" fmla="*/ 34 w 37"/>
                <a:gd name="T1" fmla="*/ 37 h 37"/>
                <a:gd name="T2" fmla="*/ 31 w 37"/>
                <a:gd name="T3" fmla="*/ 35 h 37"/>
                <a:gd name="T4" fmla="*/ 2 w 37"/>
                <a:gd name="T5" fmla="*/ 6 h 37"/>
                <a:gd name="T6" fmla="*/ 0 w 37"/>
                <a:gd name="T7" fmla="*/ 3 h 37"/>
                <a:gd name="T8" fmla="*/ 2 w 37"/>
                <a:gd name="T9" fmla="*/ 0 h 37"/>
                <a:gd name="T10" fmla="*/ 37 w 37"/>
                <a:gd name="T11" fmla="*/ 35 h 37"/>
                <a:gd name="T12" fmla="*/ 34 w 37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7">
                  <a:moveTo>
                    <a:pt x="34" y="37"/>
                  </a:moveTo>
                  <a:cubicBezTo>
                    <a:pt x="33" y="37"/>
                    <a:pt x="31" y="36"/>
                    <a:pt x="31" y="35"/>
                  </a:cubicBezTo>
                  <a:cubicBezTo>
                    <a:pt x="31" y="19"/>
                    <a:pt x="18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21" y="0"/>
                    <a:pt x="37" y="16"/>
                    <a:pt x="37" y="35"/>
                  </a:cubicBezTo>
                  <a:cubicBezTo>
                    <a:pt x="37" y="36"/>
                    <a:pt x="35" y="37"/>
                    <a:pt x="34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85" name="Freeform 40">
              <a:extLst>
                <a:ext uri="{FF2B5EF4-FFF2-40B4-BE49-F238E27FC236}">
                  <a16:creationId xmlns:a16="http://schemas.microsoft.com/office/drawing/2014/main" id="{D89BA45B-09E5-4937-A945-F993AC0F3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638" y="2747163"/>
              <a:ext cx="28076" cy="111300"/>
            </a:xfrm>
            <a:custGeom>
              <a:avLst/>
              <a:gdLst>
                <a:gd name="T0" fmla="*/ 9 w 28"/>
                <a:gd name="T1" fmla="*/ 111 h 111"/>
                <a:gd name="T2" fmla="*/ 0 w 28"/>
                <a:gd name="T3" fmla="*/ 111 h 111"/>
                <a:gd name="T4" fmla="*/ 19 w 28"/>
                <a:gd name="T5" fmla="*/ 0 h 111"/>
                <a:gd name="T6" fmla="*/ 28 w 28"/>
                <a:gd name="T7" fmla="*/ 2 h 111"/>
                <a:gd name="T8" fmla="*/ 9 w 28"/>
                <a:gd name="T9" fmla="*/ 111 h 111"/>
                <a:gd name="T10" fmla="*/ 9 w 28"/>
                <a:gd name="T11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11">
                  <a:moveTo>
                    <a:pt x="9" y="111"/>
                  </a:moveTo>
                  <a:lnTo>
                    <a:pt x="0" y="111"/>
                  </a:lnTo>
                  <a:lnTo>
                    <a:pt x="19" y="0"/>
                  </a:lnTo>
                  <a:lnTo>
                    <a:pt x="28" y="2"/>
                  </a:lnTo>
                  <a:lnTo>
                    <a:pt x="9" y="111"/>
                  </a:lnTo>
                  <a:lnTo>
                    <a:pt x="9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86" name="Freeform 41">
              <a:extLst>
                <a:ext uri="{FF2B5EF4-FFF2-40B4-BE49-F238E27FC236}">
                  <a16:creationId xmlns:a16="http://schemas.microsoft.com/office/drawing/2014/main" id="{F3F6ACFE-7011-481D-B210-91CFD443B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493" y="2747163"/>
              <a:ext cx="28076" cy="111300"/>
            </a:xfrm>
            <a:custGeom>
              <a:avLst/>
              <a:gdLst>
                <a:gd name="T0" fmla="*/ 18 w 28"/>
                <a:gd name="T1" fmla="*/ 111 h 111"/>
                <a:gd name="T2" fmla="*/ 0 w 28"/>
                <a:gd name="T3" fmla="*/ 2 h 111"/>
                <a:gd name="T4" fmla="*/ 9 w 28"/>
                <a:gd name="T5" fmla="*/ 0 h 111"/>
                <a:gd name="T6" fmla="*/ 28 w 28"/>
                <a:gd name="T7" fmla="*/ 111 h 111"/>
                <a:gd name="T8" fmla="*/ 18 w 28"/>
                <a:gd name="T9" fmla="*/ 111 h 111"/>
                <a:gd name="T10" fmla="*/ 18 w 28"/>
                <a:gd name="T11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11">
                  <a:moveTo>
                    <a:pt x="18" y="111"/>
                  </a:moveTo>
                  <a:lnTo>
                    <a:pt x="0" y="2"/>
                  </a:lnTo>
                  <a:lnTo>
                    <a:pt x="9" y="0"/>
                  </a:lnTo>
                  <a:lnTo>
                    <a:pt x="28" y="111"/>
                  </a:lnTo>
                  <a:lnTo>
                    <a:pt x="18" y="111"/>
                  </a:lnTo>
                  <a:lnTo>
                    <a:pt x="1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87" name="Freeform 42">
              <a:extLst>
                <a:ext uri="{FF2B5EF4-FFF2-40B4-BE49-F238E27FC236}">
                  <a16:creationId xmlns:a16="http://schemas.microsoft.com/office/drawing/2014/main" id="{28132672-9430-4188-AADE-98C0531A1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8512" y="2747163"/>
              <a:ext cx="71192" cy="16043"/>
            </a:xfrm>
            <a:custGeom>
              <a:avLst/>
              <a:gdLst>
                <a:gd name="T0" fmla="*/ 30 w 30"/>
                <a:gd name="T1" fmla="*/ 7 h 7"/>
                <a:gd name="T2" fmla="*/ 27 w 30"/>
                <a:gd name="T3" fmla="*/ 4 h 7"/>
                <a:gd name="T4" fmla="*/ 26 w 30"/>
                <a:gd name="T5" fmla="*/ 2 h 7"/>
                <a:gd name="T6" fmla="*/ 25 w 30"/>
                <a:gd name="T7" fmla="*/ 4 h 7"/>
                <a:gd name="T8" fmla="*/ 22 w 30"/>
                <a:gd name="T9" fmla="*/ 7 h 7"/>
                <a:gd name="T10" fmla="*/ 20 w 30"/>
                <a:gd name="T11" fmla="*/ 4 h 7"/>
                <a:gd name="T12" fmla="*/ 19 w 30"/>
                <a:gd name="T13" fmla="*/ 2 h 7"/>
                <a:gd name="T14" fmla="*/ 18 w 30"/>
                <a:gd name="T15" fmla="*/ 4 h 7"/>
                <a:gd name="T16" fmla="*/ 15 w 30"/>
                <a:gd name="T17" fmla="*/ 7 h 7"/>
                <a:gd name="T18" fmla="*/ 12 w 30"/>
                <a:gd name="T19" fmla="*/ 4 h 7"/>
                <a:gd name="T20" fmla="*/ 11 w 30"/>
                <a:gd name="T21" fmla="*/ 2 h 7"/>
                <a:gd name="T22" fmla="*/ 10 w 30"/>
                <a:gd name="T23" fmla="*/ 4 h 7"/>
                <a:gd name="T24" fmla="*/ 7 w 30"/>
                <a:gd name="T25" fmla="*/ 7 h 7"/>
                <a:gd name="T26" fmla="*/ 5 w 30"/>
                <a:gd name="T27" fmla="*/ 4 h 7"/>
                <a:gd name="T28" fmla="*/ 4 w 30"/>
                <a:gd name="T29" fmla="*/ 2 h 7"/>
                <a:gd name="T30" fmla="*/ 3 w 30"/>
                <a:gd name="T31" fmla="*/ 4 h 7"/>
                <a:gd name="T32" fmla="*/ 0 w 30"/>
                <a:gd name="T33" fmla="*/ 7 h 7"/>
                <a:gd name="T34" fmla="*/ 0 w 30"/>
                <a:gd name="T35" fmla="*/ 4 h 7"/>
                <a:gd name="T36" fmla="*/ 1 w 30"/>
                <a:gd name="T37" fmla="*/ 3 h 7"/>
                <a:gd name="T38" fmla="*/ 4 w 30"/>
                <a:gd name="T39" fmla="*/ 0 h 7"/>
                <a:gd name="T40" fmla="*/ 6 w 30"/>
                <a:gd name="T41" fmla="*/ 3 h 7"/>
                <a:gd name="T42" fmla="*/ 7 w 30"/>
                <a:gd name="T43" fmla="*/ 4 h 7"/>
                <a:gd name="T44" fmla="*/ 8 w 30"/>
                <a:gd name="T45" fmla="*/ 3 h 7"/>
                <a:gd name="T46" fmla="*/ 11 w 30"/>
                <a:gd name="T47" fmla="*/ 0 h 7"/>
                <a:gd name="T48" fmla="*/ 14 w 30"/>
                <a:gd name="T49" fmla="*/ 3 h 7"/>
                <a:gd name="T50" fmla="*/ 15 w 30"/>
                <a:gd name="T51" fmla="*/ 4 h 7"/>
                <a:gd name="T52" fmla="*/ 16 w 30"/>
                <a:gd name="T53" fmla="*/ 3 h 7"/>
                <a:gd name="T54" fmla="*/ 19 w 30"/>
                <a:gd name="T55" fmla="*/ 0 h 7"/>
                <a:gd name="T56" fmla="*/ 21 w 30"/>
                <a:gd name="T57" fmla="*/ 3 h 7"/>
                <a:gd name="T58" fmla="*/ 22 w 30"/>
                <a:gd name="T59" fmla="*/ 4 h 7"/>
                <a:gd name="T60" fmla="*/ 23 w 30"/>
                <a:gd name="T61" fmla="*/ 3 h 7"/>
                <a:gd name="T62" fmla="*/ 26 w 30"/>
                <a:gd name="T63" fmla="*/ 0 h 7"/>
                <a:gd name="T64" fmla="*/ 29 w 30"/>
                <a:gd name="T65" fmla="*/ 3 h 7"/>
                <a:gd name="T66" fmla="*/ 30 w 30"/>
                <a:gd name="T67" fmla="*/ 4 h 7"/>
                <a:gd name="T68" fmla="*/ 30 w 30"/>
                <a:gd name="T6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7">
                  <a:moveTo>
                    <a:pt x="30" y="7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7" y="3"/>
                    <a:pt x="26" y="2"/>
                    <a:pt x="26" y="2"/>
                  </a:cubicBezTo>
                  <a:cubicBezTo>
                    <a:pt x="26" y="2"/>
                    <a:pt x="25" y="3"/>
                    <a:pt x="25" y="4"/>
                  </a:cubicBezTo>
                  <a:cubicBezTo>
                    <a:pt x="25" y="5"/>
                    <a:pt x="24" y="7"/>
                    <a:pt x="22" y="7"/>
                  </a:cubicBezTo>
                  <a:cubicBezTo>
                    <a:pt x="21" y="7"/>
                    <a:pt x="20" y="5"/>
                    <a:pt x="20" y="4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8" y="2"/>
                    <a:pt x="18" y="3"/>
                    <a:pt x="18" y="4"/>
                  </a:cubicBezTo>
                  <a:cubicBezTo>
                    <a:pt x="17" y="5"/>
                    <a:pt x="16" y="7"/>
                    <a:pt x="15" y="7"/>
                  </a:cubicBezTo>
                  <a:cubicBezTo>
                    <a:pt x="13" y="7"/>
                    <a:pt x="13" y="5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10" y="5"/>
                    <a:pt x="9" y="7"/>
                    <a:pt x="7" y="7"/>
                  </a:cubicBezTo>
                  <a:cubicBezTo>
                    <a:pt x="6" y="7"/>
                    <a:pt x="5" y="5"/>
                    <a:pt x="5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2" y="5"/>
                    <a:pt x="2" y="7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1" y="2"/>
                    <a:pt x="2" y="0"/>
                    <a:pt x="4" y="0"/>
                  </a:cubicBezTo>
                  <a:cubicBezTo>
                    <a:pt x="5" y="0"/>
                    <a:pt x="6" y="2"/>
                    <a:pt x="6" y="3"/>
                  </a:cubicBezTo>
                  <a:cubicBezTo>
                    <a:pt x="7" y="3"/>
                    <a:pt x="7" y="4"/>
                    <a:pt x="7" y="4"/>
                  </a:cubicBezTo>
                  <a:cubicBezTo>
                    <a:pt x="8" y="4"/>
                    <a:pt x="8" y="3"/>
                    <a:pt x="8" y="3"/>
                  </a:cubicBezTo>
                  <a:cubicBezTo>
                    <a:pt x="9" y="2"/>
                    <a:pt x="10" y="0"/>
                    <a:pt x="11" y="0"/>
                  </a:cubicBezTo>
                  <a:cubicBezTo>
                    <a:pt x="13" y="0"/>
                    <a:pt x="13" y="2"/>
                    <a:pt x="14" y="3"/>
                  </a:cubicBezTo>
                  <a:cubicBezTo>
                    <a:pt x="14" y="3"/>
                    <a:pt x="15" y="4"/>
                    <a:pt x="15" y="4"/>
                  </a:cubicBezTo>
                  <a:cubicBezTo>
                    <a:pt x="15" y="4"/>
                    <a:pt x="16" y="3"/>
                    <a:pt x="16" y="3"/>
                  </a:cubicBezTo>
                  <a:cubicBezTo>
                    <a:pt x="16" y="2"/>
                    <a:pt x="17" y="0"/>
                    <a:pt x="19" y="0"/>
                  </a:cubicBezTo>
                  <a:cubicBezTo>
                    <a:pt x="20" y="0"/>
                    <a:pt x="21" y="2"/>
                    <a:pt x="21" y="3"/>
                  </a:cubicBezTo>
                  <a:cubicBezTo>
                    <a:pt x="22" y="3"/>
                    <a:pt x="22" y="4"/>
                    <a:pt x="22" y="4"/>
                  </a:cubicBezTo>
                  <a:cubicBezTo>
                    <a:pt x="23" y="4"/>
                    <a:pt x="23" y="3"/>
                    <a:pt x="23" y="3"/>
                  </a:cubicBezTo>
                  <a:cubicBezTo>
                    <a:pt x="24" y="2"/>
                    <a:pt x="24" y="0"/>
                    <a:pt x="26" y="0"/>
                  </a:cubicBezTo>
                  <a:cubicBezTo>
                    <a:pt x="28" y="0"/>
                    <a:pt x="28" y="2"/>
                    <a:pt x="29" y="3"/>
                  </a:cubicBezTo>
                  <a:cubicBezTo>
                    <a:pt x="29" y="3"/>
                    <a:pt x="30" y="4"/>
                    <a:pt x="30" y="4"/>
                  </a:cubicBezTo>
                  <a:cubicBezTo>
                    <a:pt x="30" y="7"/>
                    <a:pt x="30" y="7"/>
                    <a:pt x="3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88" name="Freeform 43">
              <a:extLst>
                <a:ext uri="{FF2B5EF4-FFF2-40B4-BE49-F238E27FC236}">
                  <a16:creationId xmlns:a16="http://schemas.microsoft.com/office/drawing/2014/main" id="{F2114C15-73E0-4128-B2C5-4859D4C24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588" y="2485460"/>
              <a:ext cx="12032" cy="76205"/>
            </a:xfrm>
            <a:custGeom>
              <a:avLst/>
              <a:gdLst>
                <a:gd name="T0" fmla="*/ 2 w 5"/>
                <a:gd name="T1" fmla="*/ 32 h 32"/>
                <a:gd name="T2" fmla="*/ 0 w 5"/>
                <a:gd name="T3" fmla="*/ 30 h 32"/>
                <a:gd name="T4" fmla="*/ 0 w 5"/>
                <a:gd name="T5" fmla="*/ 3 h 32"/>
                <a:gd name="T6" fmla="*/ 2 w 5"/>
                <a:gd name="T7" fmla="*/ 0 h 32"/>
                <a:gd name="T8" fmla="*/ 5 w 5"/>
                <a:gd name="T9" fmla="*/ 3 h 32"/>
                <a:gd name="T10" fmla="*/ 5 w 5"/>
                <a:gd name="T11" fmla="*/ 30 h 32"/>
                <a:gd name="T12" fmla="*/ 2 w 5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32">
                  <a:moveTo>
                    <a:pt x="2" y="32"/>
                  </a:moveTo>
                  <a:cubicBezTo>
                    <a:pt x="1" y="32"/>
                    <a:pt x="0" y="31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3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1"/>
                    <a:pt x="4" y="32"/>
                    <a:pt x="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89" name="Freeform 44">
              <a:extLst>
                <a:ext uri="{FF2B5EF4-FFF2-40B4-BE49-F238E27FC236}">
                  <a16:creationId xmlns:a16="http://schemas.microsoft.com/office/drawing/2014/main" id="{91B7F8B7-15C5-44C6-BF8D-44A171300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9784" y="2514538"/>
              <a:ext cx="45122" cy="68183"/>
            </a:xfrm>
            <a:custGeom>
              <a:avLst/>
              <a:gdLst>
                <a:gd name="T0" fmla="*/ 2 w 19"/>
                <a:gd name="T1" fmla="*/ 29 h 29"/>
                <a:gd name="T2" fmla="*/ 1 w 19"/>
                <a:gd name="T3" fmla="*/ 28 h 29"/>
                <a:gd name="T4" fmla="*/ 0 w 19"/>
                <a:gd name="T5" fmla="*/ 25 h 29"/>
                <a:gd name="T6" fmla="*/ 14 w 19"/>
                <a:gd name="T7" fmla="*/ 1 h 29"/>
                <a:gd name="T8" fmla="*/ 17 w 19"/>
                <a:gd name="T9" fmla="*/ 0 h 29"/>
                <a:gd name="T10" fmla="*/ 18 w 19"/>
                <a:gd name="T11" fmla="*/ 4 h 29"/>
                <a:gd name="T12" fmla="*/ 5 w 19"/>
                <a:gd name="T13" fmla="*/ 27 h 29"/>
                <a:gd name="T14" fmla="*/ 2 w 19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9">
                  <a:moveTo>
                    <a:pt x="2" y="29"/>
                  </a:moveTo>
                  <a:cubicBezTo>
                    <a:pt x="2" y="29"/>
                    <a:pt x="2" y="29"/>
                    <a:pt x="1" y="28"/>
                  </a:cubicBezTo>
                  <a:cubicBezTo>
                    <a:pt x="0" y="28"/>
                    <a:pt x="0" y="26"/>
                    <a:pt x="0" y="25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9" y="1"/>
                    <a:pt x="19" y="3"/>
                    <a:pt x="18" y="4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4" y="28"/>
                    <a:pt x="3" y="29"/>
                    <a:pt x="2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0" name="Freeform 45">
              <a:extLst>
                <a:ext uri="{FF2B5EF4-FFF2-40B4-BE49-F238E27FC236}">
                  <a16:creationId xmlns:a16="http://schemas.microsoft.com/office/drawing/2014/main" id="{6521EA33-E81B-4A95-9E8F-A1F81631E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924" y="2590743"/>
              <a:ext cx="71192" cy="45122"/>
            </a:xfrm>
            <a:custGeom>
              <a:avLst/>
              <a:gdLst>
                <a:gd name="T0" fmla="*/ 3 w 30"/>
                <a:gd name="T1" fmla="*/ 19 h 19"/>
                <a:gd name="T2" fmla="*/ 1 w 30"/>
                <a:gd name="T3" fmla="*/ 18 h 19"/>
                <a:gd name="T4" fmla="*/ 2 w 30"/>
                <a:gd name="T5" fmla="*/ 15 h 19"/>
                <a:gd name="T6" fmla="*/ 25 w 30"/>
                <a:gd name="T7" fmla="*/ 1 h 19"/>
                <a:gd name="T8" fmla="*/ 29 w 30"/>
                <a:gd name="T9" fmla="*/ 2 h 19"/>
                <a:gd name="T10" fmla="*/ 28 w 30"/>
                <a:gd name="T11" fmla="*/ 5 h 19"/>
                <a:gd name="T12" fmla="*/ 4 w 30"/>
                <a:gd name="T13" fmla="*/ 19 h 19"/>
                <a:gd name="T14" fmla="*/ 3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3" y="19"/>
                  </a:moveTo>
                  <a:cubicBezTo>
                    <a:pt x="2" y="19"/>
                    <a:pt x="1" y="19"/>
                    <a:pt x="1" y="18"/>
                  </a:cubicBezTo>
                  <a:cubicBezTo>
                    <a:pt x="0" y="17"/>
                    <a:pt x="1" y="15"/>
                    <a:pt x="2" y="15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7" y="0"/>
                    <a:pt x="28" y="1"/>
                    <a:pt x="29" y="2"/>
                  </a:cubicBezTo>
                  <a:cubicBezTo>
                    <a:pt x="30" y="3"/>
                    <a:pt x="29" y="5"/>
                    <a:pt x="28" y="5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1" name="Freeform 46">
              <a:extLst>
                <a:ext uri="{FF2B5EF4-FFF2-40B4-BE49-F238E27FC236}">
                  <a16:creationId xmlns:a16="http://schemas.microsoft.com/office/drawing/2014/main" id="{84E0A36D-50A2-4CC6-9174-546AECBF3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984" y="2697028"/>
              <a:ext cx="78210" cy="12032"/>
            </a:xfrm>
            <a:custGeom>
              <a:avLst/>
              <a:gdLst>
                <a:gd name="T0" fmla="*/ 30 w 33"/>
                <a:gd name="T1" fmla="*/ 5 h 5"/>
                <a:gd name="T2" fmla="*/ 2 w 33"/>
                <a:gd name="T3" fmla="*/ 5 h 5"/>
                <a:gd name="T4" fmla="*/ 0 w 33"/>
                <a:gd name="T5" fmla="*/ 3 h 5"/>
                <a:gd name="T6" fmla="*/ 2 w 33"/>
                <a:gd name="T7" fmla="*/ 0 h 5"/>
                <a:gd name="T8" fmla="*/ 30 w 33"/>
                <a:gd name="T9" fmla="*/ 0 h 5"/>
                <a:gd name="T10" fmla="*/ 33 w 33"/>
                <a:gd name="T11" fmla="*/ 3 h 5"/>
                <a:gd name="T12" fmla="*/ 30 w 33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5">
                  <a:moveTo>
                    <a:pt x="30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2" y="0"/>
                    <a:pt x="33" y="1"/>
                    <a:pt x="33" y="3"/>
                  </a:cubicBezTo>
                  <a:cubicBezTo>
                    <a:pt x="33" y="4"/>
                    <a:pt x="32" y="5"/>
                    <a:pt x="3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2" name="Freeform 47">
              <a:extLst>
                <a:ext uri="{FF2B5EF4-FFF2-40B4-BE49-F238E27FC236}">
                  <a16:creationId xmlns:a16="http://schemas.microsoft.com/office/drawing/2014/main" id="{2046E950-AD57-4491-904C-35B298C45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924" y="2770226"/>
              <a:ext cx="71192" cy="45122"/>
            </a:xfrm>
            <a:custGeom>
              <a:avLst/>
              <a:gdLst>
                <a:gd name="T0" fmla="*/ 27 w 30"/>
                <a:gd name="T1" fmla="*/ 19 h 19"/>
                <a:gd name="T2" fmla="*/ 25 w 30"/>
                <a:gd name="T3" fmla="*/ 19 h 19"/>
                <a:gd name="T4" fmla="*/ 2 w 30"/>
                <a:gd name="T5" fmla="*/ 5 h 19"/>
                <a:gd name="T6" fmla="*/ 1 w 30"/>
                <a:gd name="T7" fmla="*/ 2 h 19"/>
                <a:gd name="T8" fmla="*/ 4 w 30"/>
                <a:gd name="T9" fmla="*/ 1 h 19"/>
                <a:gd name="T10" fmla="*/ 28 w 30"/>
                <a:gd name="T11" fmla="*/ 14 h 19"/>
                <a:gd name="T12" fmla="*/ 29 w 30"/>
                <a:gd name="T13" fmla="*/ 18 h 19"/>
                <a:gd name="T14" fmla="*/ 27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27" y="19"/>
                  </a:moveTo>
                  <a:cubicBezTo>
                    <a:pt x="26" y="19"/>
                    <a:pt x="26" y="19"/>
                    <a:pt x="25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9" y="15"/>
                    <a:pt x="30" y="16"/>
                    <a:pt x="29" y="18"/>
                  </a:cubicBezTo>
                  <a:cubicBezTo>
                    <a:pt x="28" y="18"/>
                    <a:pt x="28" y="19"/>
                    <a:pt x="2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3" name="Freeform 48">
              <a:extLst>
                <a:ext uri="{FF2B5EF4-FFF2-40B4-BE49-F238E27FC236}">
                  <a16:creationId xmlns:a16="http://schemas.microsoft.com/office/drawing/2014/main" id="{93F41A2A-A7E9-42EB-83FE-7DE93216A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302" y="2514538"/>
              <a:ext cx="45122" cy="68183"/>
            </a:xfrm>
            <a:custGeom>
              <a:avLst/>
              <a:gdLst>
                <a:gd name="T0" fmla="*/ 16 w 19"/>
                <a:gd name="T1" fmla="*/ 29 h 29"/>
                <a:gd name="T2" fmla="*/ 14 w 19"/>
                <a:gd name="T3" fmla="*/ 27 h 29"/>
                <a:gd name="T4" fmla="*/ 1 w 19"/>
                <a:gd name="T5" fmla="*/ 4 h 29"/>
                <a:gd name="T6" fmla="*/ 2 w 19"/>
                <a:gd name="T7" fmla="*/ 0 h 29"/>
                <a:gd name="T8" fmla="*/ 5 w 19"/>
                <a:gd name="T9" fmla="*/ 1 h 29"/>
                <a:gd name="T10" fmla="*/ 19 w 19"/>
                <a:gd name="T11" fmla="*/ 25 h 29"/>
                <a:gd name="T12" fmla="*/ 18 w 19"/>
                <a:gd name="T13" fmla="*/ 28 h 29"/>
                <a:gd name="T14" fmla="*/ 16 w 19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9">
                  <a:moveTo>
                    <a:pt x="16" y="29"/>
                  </a:moveTo>
                  <a:cubicBezTo>
                    <a:pt x="16" y="29"/>
                    <a:pt x="15" y="28"/>
                    <a:pt x="14" y="2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6"/>
                    <a:pt x="19" y="28"/>
                    <a:pt x="18" y="28"/>
                  </a:cubicBezTo>
                  <a:cubicBezTo>
                    <a:pt x="17" y="29"/>
                    <a:pt x="17" y="29"/>
                    <a:pt x="1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4" name="Freeform 49">
              <a:extLst>
                <a:ext uri="{FF2B5EF4-FFF2-40B4-BE49-F238E27FC236}">
                  <a16:creationId xmlns:a16="http://schemas.microsoft.com/office/drawing/2014/main" id="{10659DB7-C843-4523-A5C5-5E2C9B25E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089" y="2590743"/>
              <a:ext cx="71192" cy="45122"/>
            </a:xfrm>
            <a:custGeom>
              <a:avLst/>
              <a:gdLst>
                <a:gd name="T0" fmla="*/ 27 w 30"/>
                <a:gd name="T1" fmla="*/ 19 h 19"/>
                <a:gd name="T2" fmla="*/ 25 w 30"/>
                <a:gd name="T3" fmla="*/ 19 h 19"/>
                <a:gd name="T4" fmla="*/ 2 w 30"/>
                <a:gd name="T5" fmla="*/ 5 h 19"/>
                <a:gd name="T6" fmla="*/ 1 w 30"/>
                <a:gd name="T7" fmla="*/ 2 h 19"/>
                <a:gd name="T8" fmla="*/ 5 w 30"/>
                <a:gd name="T9" fmla="*/ 1 h 19"/>
                <a:gd name="T10" fmla="*/ 28 w 30"/>
                <a:gd name="T11" fmla="*/ 15 h 19"/>
                <a:gd name="T12" fmla="*/ 29 w 30"/>
                <a:gd name="T13" fmla="*/ 18 h 19"/>
                <a:gd name="T14" fmla="*/ 27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27" y="19"/>
                  </a:moveTo>
                  <a:cubicBezTo>
                    <a:pt x="26" y="19"/>
                    <a:pt x="26" y="19"/>
                    <a:pt x="25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2" y="1"/>
                    <a:pt x="3" y="0"/>
                    <a:pt x="5" y="1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7"/>
                    <a:pt x="29" y="18"/>
                  </a:cubicBezTo>
                  <a:cubicBezTo>
                    <a:pt x="29" y="19"/>
                    <a:pt x="28" y="19"/>
                    <a:pt x="2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5" name="Freeform 50">
              <a:extLst>
                <a:ext uri="{FF2B5EF4-FFF2-40B4-BE49-F238E27FC236}">
                  <a16:creationId xmlns:a16="http://schemas.microsoft.com/office/drawing/2014/main" id="{BF514E14-D926-474F-9DA1-A78CD233D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019" y="2697028"/>
              <a:ext cx="76205" cy="12032"/>
            </a:xfrm>
            <a:custGeom>
              <a:avLst/>
              <a:gdLst>
                <a:gd name="T0" fmla="*/ 29 w 32"/>
                <a:gd name="T1" fmla="*/ 5 h 5"/>
                <a:gd name="T2" fmla="*/ 2 w 32"/>
                <a:gd name="T3" fmla="*/ 5 h 5"/>
                <a:gd name="T4" fmla="*/ 0 w 32"/>
                <a:gd name="T5" fmla="*/ 3 h 5"/>
                <a:gd name="T6" fmla="*/ 2 w 32"/>
                <a:gd name="T7" fmla="*/ 0 h 5"/>
                <a:gd name="T8" fmla="*/ 29 w 32"/>
                <a:gd name="T9" fmla="*/ 0 h 5"/>
                <a:gd name="T10" fmla="*/ 32 w 32"/>
                <a:gd name="T11" fmla="*/ 3 h 5"/>
                <a:gd name="T12" fmla="*/ 29 w 32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2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1" y="0"/>
                    <a:pt x="32" y="1"/>
                    <a:pt x="32" y="3"/>
                  </a:cubicBezTo>
                  <a:cubicBezTo>
                    <a:pt x="32" y="4"/>
                    <a:pt x="31" y="5"/>
                    <a:pt x="29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6" name="Freeform 51">
              <a:extLst>
                <a:ext uri="{FF2B5EF4-FFF2-40B4-BE49-F238E27FC236}">
                  <a16:creationId xmlns:a16="http://schemas.microsoft.com/office/drawing/2014/main" id="{5275ADA8-239F-4AEF-87C7-138EFD3E9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089" y="2770226"/>
              <a:ext cx="71192" cy="45122"/>
            </a:xfrm>
            <a:custGeom>
              <a:avLst/>
              <a:gdLst>
                <a:gd name="T0" fmla="*/ 3 w 30"/>
                <a:gd name="T1" fmla="*/ 19 h 19"/>
                <a:gd name="T2" fmla="*/ 1 w 30"/>
                <a:gd name="T3" fmla="*/ 18 h 19"/>
                <a:gd name="T4" fmla="*/ 2 w 30"/>
                <a:gd name="T5" fmla="*/ 14 h 19"/>
                <a:gd name="T6" fmla="*/ 26 w 30"/>
                <a:gd name="T7" fmla="*/ 1 h 19"/>
                <a:gd name="T8" fmla="*/ 29 w 30"/>
                <a:gd name="T9" fmla="*/ 2 h 19"/>
                <a:gd name="T10" fmla="*/ 28 w 30"/>
                <a:gd name="T11" fmla="*/ 5 h 19"/>
                <a:gd name="T12" fmla="*/ 5 w 30"/>
                <a:gd name="T13" fmla="*/ 19 h 19"/>
                <a:gd name="T14" fmla="*/ 3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3" y="19"/>
                  </a:moveTo>
                  <a:cubicBezTo>
                    <a:pt x="2" y="19"/>
                    <a:pt x="2" y="19"/>
                    <a:pt x="1" y="18"/>
                  </a:cubicBezTo>
                  <a:cubicBezTo>
                    <a:pt x="0" y="16"/>
                    <a:pt x="1" y="15"/>
                    <a:pt x="2" y="1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28" y="0"/>
                    <a:pt x="29" y="2"/>
                  </a:cubicBezTo>
                  <a:cubicBezTo>
                    <a:pt x="30" y="3"/>
                    <a:pt x="29" y="4"/>
                    <a:pt x="28" y="5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7" name="Freeform 52">
              <a:extLst>
                <a:ext uri="{FF2B5EF4-FFF2-40B4-BE49-F238E27FC236}">
                  <a16:creationId xmlns:a16="http://schemas.microsoft.com/office/drawing/2014/main" id="{A58700D0-8E72-4452-B4C3-3326AD55B3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5288" y="2580716"/>
              <a:ext cx="234630" cy="279752"/>
            </a:xfrm>
            <a:custGeom>
              <a:avLst/>
              <a:gdLst>
                <a:gd name="T0" fmla="*/ 72 w 99"/>
                <a:gd name="T1" fmla="*/ 118 h 118"/>
                <a:gd name="T2" fmla="*/ 72 w 99"/>
                <a:gd name="T3" fmla="*/ 118 h 118"/>
                <a:gd name="T4" fmla="*/ 26 w 99"/>
                <a:gd name="T5" fmla="*/ 118 h 118"/>
                <a:gd name="T6" fmla="*/ 22 w 99"/>
                <a:gd name="T7" fmla="*/ 114 h 118"/>
                <a:gd name="T8" fmla="*/ 22 w 99"/>
                <a:gd name="T9" fmla="*/ 113 h 118"/>
                <a:gd name="T10" fmla="*/ 19 w 99"/>
                <a:gd name="T11" fmla="*/ 96 h 118"/>
                <a:gd name="T12" fmla="*/ 0 w 99"/>
                <a:gd name="T13" fmla="*/ 50 h 118"/>
                <a:gd name="T14" fmla="*/ 49 w 99"/>
                <a:gd name="T15" fmla="*/ 0 h 118"/>
                <a:gd name="T16" fmla="*/ 99 w 99"/>
                <a:gd name="T17" fmla="*/ 50 h 118"/>
                <a:gd name="T18" fmla="*/ 80 w 99"/>
                <a:gd name="T19" fmla="*/ 96 h 118"/>
                <a:gd name="T20" fmla="*/ 77 w 99"/>
                <a:gd name="T21" fmla="*/ 113 h 118"/>
                <a:gd name="T22" fmla="*/ 77 w 99"/>
                <a:gd name="T23" fmla="*/ 114 h 118"/>
                <a:gd name="T24" fmla="*/ 72 w 99"/>
                <a:gd name="T25" fmla="*/ 118 h 118"/>
                <a:gd name="T26" fmla="*/ 26 w 99"/>
                <a:gd name="T27" fmla="*/ 109 h 118"/>
                <a:gd name="T28" fmla="*/ 22 w 99"/>
                <a:gd name="T29" fmla="*/ 113 h 118"/>
                <a:gd name="T30" fmla="*/ 26 w 99"/>
                <a:gd name="T31" fmla="*/ 109 h 118"/>
                <a:gd name="T32" fmla="*/ 73 w 99"/>
                <a:gd name="T33" fmla="*/ 109 h 118"/>
                <a:gd name="T34" fmla="*/ 75 w 99"/>
                <a:gd name="T35" fmla="*/ 110 h 118"/>
                <a:gd name="T36" fmla="*/ 73 w 99"/>
                <a:gd name="T37" fmla="*/ 109 h 118"/>
                <a:gd name="T38" fmla="*/ 31 w 99"/>
                <a:gd name="T39" fmla="*/ 109 h 118"/>
                <a:gd name="T40" fmla="*/ 68 w 99"/>
                <a:gd name="T41" fmla="*/ 109 h 118"/>
                <a:gd name="T42" fmla="*/ 68 w 99"/>
                <a:gd name="T43" fmla="*/ 106 h 118"/>
                <a:gd name="T44" fmla="*/ 73 w 99"/>
                <a:gd name="T45" fmla="*/ 91 h 118"/>
                <a:gd name="T46" fmla="*/ 90 w 99"/>
                <a:gd name="T47" fmla="*/ 50 h 118"/>
                <a:gd name="T48" fmla="*/ 49 w 99"/>
                <a:gd name="T49" fmla="*/ 9 h 118"/>
                <a:gd name="T50" fmla="*/ 9 w 99"/>
                <a:gd name="T51" fmla="*/ 50 h 118"/>
                <a:gd name="T52" fmla="*/ 26 w 99"/>
                <a:gd name="T53" fmla="*/ 91 h 118"/>
                <a:gd name="T54" fmla="*/ 31 w 99"/>
                <a:gd name="T55" fmla="*/ 106 h 118"/>
                <a:gd name="T56" fmla="*/ 31 w 99"/>
                <a:gd name="T57" fmla="*/ 10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18">
                  <a:moveTo>
                    <a:pt x="72" y="118"/>
                  </a:moveTo>
                  <a:cubicBezTo>
                    <a:pt x="72" y="118"/>
                    <a:pt x="72" y="118"/>
                    <a:pt x="72" y="118"/>
                  </a:cubicBezTo>
                  <a:cubicBezTo>
                    <a:pt x="26" y="118"/>
                    <a:pt x="26" y="118"/>
                    <a:pt x="26" y="118"/>
                  </a:cubicBezTo>
                  <a:cubicBezTo>
                    <a:pt x="24" y="118"/>
                    <a:pt x="22" y="116"/>
                    <a:pt x="22" y="114"/>
                  </a:cubicBezTo>
                  <a:cubicBezTo>
                    <a:pt x="22" y="114"/>
                    <a:pt x="22" y="113"/>
                    <a:pt x="22" y="113"/>
                  </a:cubicBezTo>
                  <a:cubicBezTo>
                    <a:pt x="22" y="110"/>
                    <a:pt x="22" y="101"/>
                    <a:pt x="19" y="96"/>
                  </a:cubicBezTo>
                  <a:cubicBezTo>
                    <a:pt x="1" y="73"/>
                    <a:pt x="0" y="50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50"/>
                    <a:pt x="98" y="73"/>
                    <a:pt x="80" y="96"/>
                  </a:cubicBezTo>
                  <a:cubicBezTo>
                    <a:pt x="77" y="101"/>
                    <a:pt x="77" y="110"/>
                    <a:pt x="77" y="113"/>
                  </a:cubicBezTo>
                  <a:cubicBezTo>
                    <a:pt x="77" y="113"/>
                    <a:pt x="77" y="113"/>
                    <a:pt x="77" y="114"/>
                  </a:cubicBezTo>
                  <a:cubicBezTo>
                    <a:pt x="77" y="116"/>
                    <a:pt x="75" y="118"/>
                    <a:pt x="72" y="118"/>
                  </a:cubicBezTo>
                  <a:close/>
                  <a:moveTo>
                    <a:pt x="26" y="109"/>
                  </a:moveTo>
                  <a:cubicBezTo>
                    <a:pt x="24" y="109"/>
                    <a:pt x="22" y="111"/>
                    <a:pt x="22" y="113"/>
                  </a:cubicBezTo>
                  <a:cubicBezTo>
                    <a:pt x="22" y="111"/>
                    <a:pt x="24" y="109"/>
                    <a:pt x="26" y="109"/>
                  </a:cubicBezTo>
                  <a:close/>
                  <a:moveTo>
                    <a:pt x="73" y="109"/>
                  </a:moveTo>
                  <a:cubicBezTo>
                    <a:pt x="74" y="110"/>
                    <a:pt x="74" y="110"/>
                    <a:pt x="75" y="110"/>
                  </a:cubicBezTo>
                  <a:cubicBezTo>
                    <a:pt x="74" y="110"/>
                    <a:pt x="74" y="110"/>
                    <a:pt x="73" y="109"/>
                  </a:cubicBezTo>
                  <a:close/>
                  <a:moveTo>
                    <a:pt x="31" y="109"/>
                  </a:moveTo>
                  <a:cubicBezTo>
                    <a:pt x="68" y="109"/>
                    <a:pt x="68" y="109"/>
                    <a:pt x="68" y="109"/>
                  </a:cubicBezTo>
                  <a:cubicBezTo>
                    <a:pt x="68" y="107"/>
                    <a:pt x="68" y="106"/>
                    <a:pt x="68" y="106"/>
                  </a:cubicBezTo>
                  <a:cubicBezTo>
                    <a:pt x="69" y="100"/>
                    <a:pt x="71" y="95"/>
                    <a:pt x="73" y="91"/>
                  </a:cubicBezTo>
                  <a:cubicBezTo>
                    <a:pt x="90" y="70"/>
                    <a:pt x="90" y="50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ubicBezTo>
                    <a:pt x="27" y="9"/>
                    <a:pt x="9" y="27"/>
                    <a:pt x="9" y="50"/>
                  </a:cubicBezTo>
                  <a:cubicBezTo>
                    <a:pt x="9" y="50"/>
                    <a:pt x="9" y="70"/>
                    <a:pt x="26" y="91"/>
                  </a:cubicBezTo>
                  <a:cubicBezTo>
                    <a:pt x="28" y="95"/>
                    <a:pt x="30" y="100"/>
                    <a:pt x="31" y="106"/>
                  </a:cubicBezTo>
                  <a:cubicBezTo>
                    <a:pt x="31" y="106"/>
                    <a:pt x="31" y="107"/>
                    <a:pt x="3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8" name="Freeform 53">
              <a:extLst>
                <a:ext uri="{FF2B5EF4-FFF2-40B4-BE49-F238E27FC236}">
                  <a16:creationId xmlns:a16="http://schemas.microsoft.com/office/drawing/2014/main" id="{8A6F6274-EE63-4FB1-BD4D-3428EB7AA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442" y="2863476"/>
              <a:ext cx="120324" cy="19052"/>
            </a:xfrm>
            <a:custGeom>
              <a:avLst/>
              <a:gdLst>
                <a:gd name="T0" fmla="*/ 47 w 51"/>
                <a:gd name="T1" fmla="*/ 8 h 8"/>
                <a:gd name="T2" fmla="*/ 4 w 51"/>
                <a:gd name="T3" fmla="*/ 8 h 8"/>
                <a:gd name="T4" fmla="*/ 0 w 51"/>
                <a:gd name="T5" fmla="*/ 4 h 8"/>
                <a:gd name="T6" fmla="*/ 4 w 51"/>
                <a:gd name="T7" fmla="*/ 0 h 8"/>
                <a:gd name="T8" fmla="*/ 47 w 51"/>
                <a:gd name="T9" fmla="*/ 0 h 8"/>
                <a:gd name="T10" fmla="*/ 51 w 51"/>
                <a:gd name="T11" fmla="*/ 4 h 8"/>
                <a:gd name="T12" fmla="*/ 47 w 51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8">
                  <a:moveTo>
                    <a:pt x="47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9" y="0"/>
                    <a:pt x="51" y="2"/>
                    <a:pt x="51" y="4"/>
                  </a:cubicBezTo>
                  <a:cubicBezTo>
                    <a:pt x="51" y="6"/>
                    <a:pt x="49" y="8"/>
                    <a:pt x="4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99" name="Freeform 54">
              <a:extLst>
                <a:ext uri="{FF2B5EF4-FFF2-40B4-BE49-F238E27FC236}">
                  <a16:creationId xmlns:a16="http://schemas.microsoft.com/office/drawing/2014/main" id="{DB3F2865-240E-4544-89E6-E8FF0577C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461" y="2884533"/>
              <a:ext cx="106286" cy="19052"/>
            </a:xfrm>
            <a:custGeom>
              <a:avLst/>
              <a:gdLst>
                <a:gd name="T0" fmla="*/ 41 w 45"/>
                <a:gd name="T1" fmla="*/ 8 h 8"/>
                <a:gd name="T2" fmla="*/ 4 w 45"/>
                <a:gd name="T3" fmla="*/ 8 h 8"/>
                <a:gd name="T4" fmla="*/ 0 w 45"/>
                <a:gd name="T5" fmla="*/ 4 h 8"/>
                <a:gd name="T6" fmla="*/ 4 w 45"/>
                <a:gd name="T7" fmla="*/ 0 h 8"/>
                <a:gd name="T8" fmla="*/ 41 w 45"/>
                <a:gd name="T9" fmla="*/ 0 h 8"/>
                <a:gd name="T10" fmla="*/ 45 w 45"/>
                <a:gd name="T11" fmla="*/ 4 h 8"/>
                <a:gd name="T12" fmla="*/ 41 w 4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8">
                  <a:moveTo>
                    <a:pt x="4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3" y="0"/>
                    <a:pt x="45" y="2"/>
                    <a:pt x="45" y="4"/>
                  </a:cubicBezTo>
                  <a:cubicBezTo>
                    <a:pt x="45" y="7"/>
                    <a:pt x="43" y="8"/>
                    <a:pt x="41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00" name="Freeform 55">
              <a:extLst>
                <a:ext uri="{FF2B5EF4-FFF2-40B4-BE49-F238E27FC236}">
                  <a16:creationId xmlns:a16="http://schemas.microsoft.com/office/drawing/2014/main" id="{28D56E0F-63A3-406D-9BCD-31A17933A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493" y="2905589"/>
              <a:ext cx="82221" cy="19052"/>
            </a:xfrm>
            <a:custGeom>
              <a:avLst/>
              <a:gdLst>
                <a:gd name="T0" fmla="*/ 30 w 35"/>
                <a:gd name="T1" fmla="*/ 8 h 8"/>
                <a:gd name="T2" fmla="*/ 5 w 35"/>
                <a:gd name="T3" fmla="*/ 8 h 8"/>
                <a:gd name="T4" fmla="*/ 0 w 35"/>
                <a:gd name="T5" fmla="*/ 4 h 8"/>
                <a:gd name="T6" fmla="*/ 5 w 35"/>
                <a:gd name="T7" fmla="*/ 0 h 8"/>
                <a:gd name="T8" fmla="*/ 30 w 35"/>
                <a:gd name="T9" fmla="*/ 0 h 8"/>
                <a:gd name="T10" fmla="*/ 35 w 35"/>
                <a:gd name="T11" fmla="*/ 4 h 8"/>
                <a:gd name="T12" fmla="*/ 30 w 3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8">
                  <a:moveTo>
                    <a:pt x="30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5" y="2"/>
                    <a:pt x="35" y="4"/>
                  </a:cubicBezTo>
                  <a:cubicBezTo>
                    <a:pt x="35" y="7"/>
                    <a:pt x="33" y="8"/>
                    <a:pt x="3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E586D8E-2B63-4A04-876E-7BB6E428A3F0}"/>
              </a:ext>
            </a:extLst>
          </p:cNvPr>
          <p:cNvGrpSpPr/>
          <p:nvPr/>
        </p:nvGrpSpPr>
        <p:grpSpPr>
          <a:xfrm>
            <a:off x="1138810" y="5264963"/>
            <a:ext cx="619666" cy="618663"/>
            <a:chOff x="4522771" y="2417276"/>
            <a:chExt cx="619666" cy="618663"/>
          </a:xfrm>
        </p:grpSpPr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7A022A21-8635-46E5-9056-D016BCFE0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71" y="2417276"/>
              <a:ext cx="619666" cy="618663"/>
            </a:xfrm>
            <a:custGeom>
              <a:avLst/>
              <a:gdLst>
                <a:gd name="T0" fmla="*/ 215 w 261"/>
                <a:gd name="T1" fmla="*/ 215 h 261"/>
                <a:gd name="T2" fmla="*/ 215 w 261"/>
                <a:gd name="T3" fmla="*/ 47 h 261"/>
                <a:gd name="T4" fmla="*/ 47 w 261"/>
                <a:gd name="T5" fmla="*/ 47 h 261"/>
                <a:gd name="T6" fmla="*/ 47 w 261"/>
                <a:gd name="T7" fmla="*/ 215 h 261"/>
                <a:gd name="T8" fmla="*/ 215 w 261"/>
                <a:gd name="T9" fmla="*/ 215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261">
                  <a:moveTo>
                    <a:pt x="215" y="215"/>
                  </a:moveTo>
                  <a:cubicBezTo>
                    <a:pt x="261" y="168"/>
                    <a:pt x="261" y="93"/>
                    <a:pt x="215" y="47"/>
                  </a:cubicBezTo>
                  <a:cubicBezTo>
                    <a:pt x="169" y="0"/>
                    <a:pt x="93" y="0"/>
                    <a:pt x="47" y="47"/>
                  </a:cubicBezTo>
                  <a:cubicBezTo>
                    <a:pt x="0" y="93"/>
                    <a:pt x="0" y="168"/>
                    <a:pt x="47" y="215"/>
                  </a:cubicBezTo>
                  <a:cubicBezTo>
                    <a:pt x="93" y="261"/>
                    <a:pt x="169" y="261"/>
                    <a:pt x="215" y="21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</a:endParaRPr>
            </a:p>
          </p:txBody>
        </p:sp>
        <p:sp>
          <p:nvSpPr>
            <p:cNvPr id="103" name="Freeform 39">
              <a:extLst>
                <a:ext uri="{FF2B5EF4-FFF2-40B4-BE49-F238E27FC236}">
                  <a16:creationId xmlns:a16="http://schemas.microsoft.com/office/drawing/2014/main" id="{78EB44E5-8767-4408-8652-09C068F3C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588" y="2616813"/>
              <a:ext cx="88237" cy="87234"/>
            </a:xfrm>
            <a:custGeom>
              <a:avLst/>
              <a:gdLst>
                <a:gd name="T0" fmla="*/ 34 w 37"/>
                <a:gd name="T1" fmla="*/ 37 h 37"/>
                <a:gd name="T2" fmla="*/ 31 w 37"/>
                <a:gd name="T3" fmla="*/ 35 h 37"/>
                <a:gd name="T4" fmla="*/ 2 w 37"/>
                <a:gd name="T5" fmla="*/ 6 h 37"/>
                <a:gd name="T6" fmla="*/ 0 w 37"/>
                <a:gd name="T7" fmla="*/ 3 h 37"/>
                <a:gd name="T8" fmla="*/ 2 w 37"/>
                <a:gd name="T9" fmla="*/ 0 h 37"/>
                <a:gd name="T10" fmla="*/ 37 w 37"/>
                <a:gd name="T11" fmla="*/ 35 h 37"/>
                <a:gd name="T12" fmla="*/ 34 w 37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7">
                  <a:moveTo>
                    <a:pt x="34" y="37"/>
                  </a:moveTo>
                  <a:cubicBezTo>
                    <a:pt x="33" y="37"/>
                    <a:pt x="31" y="36"/>
                    <a:pt x="31" y="35"/>
                  </a:cubicBezTo>
                  <a:cubicBezTo>
                    <a:pt x="31" y="19"/>
                    <a:pt x="18" y="6"/>
                    <a:pt x="2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21" y="0"/>
                    <a:pt x="37" y="16"/>
                    <a:pt x="37" y="35"/>
                  </a:cubicBezTo>
                  <a:cubicBezTo>
                    <a:pt x="37" y="36"/>
                    <a:pt x="35" y="37"/>
                    <a:pt x="34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04" name="Freeform 40">
              <a:extLst>
                <a:ext uri="{FF2B5EF4-FFF2-40B4-BE49-F238E27FC236}">
                  <a16:creationId xmlns:a16="http://schemas.microsoft.com/office/drawing/2014/main" id="{E7911DC5-D76E-4FD3-913A-F43798F77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638" y="2747163"/>
              <a:ext cx="28076" cy="111300"/>
            </a:xfrm>
            <a:custGeom>
              <a:avLst/>
              <a:gdLst>
                <a:gd name="T0" fmla="*/ 9 w 28"/>
                <a:gd name="T1" fmla="*/ 111 h 111"/>
                <a:gd name="T2" fmla="*/ 0 w 28"/>
                <a:gd name="T3" fmla="*/ 111 h 111"/>
                <a:gd name="T4" fmla="*/ 19 w 28"/>
                <a:gd name="T5" fmla="*/ 0 h 111"/>
                <a:gd name="T6" fmla="*/ 28 w 28"/>
                <a:gd name="T7" fmla="*/ 2 h 111"/>
                <a:gd name="T8" fmla="*/ 9 w 28"/>
                <a:gd name="T9" fmla="*/ 111 h 111"/>
                <a:gd name="T10" fmla="*/ 9 w 28"/>
                <a:gd name="T11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11">
                  <a:moveTo>
                    <a:pt x="9" y="111"/>
                  </a:moveTo>
                  <a:lnTo>
                    <a:pt x="0" y="111"/>
                  </a:lnTo>
                  <a:lnTo>
                    <a:pt x="19" y="0"/>
                  </a:lnTo>
                  <a:lnTo>
                    <a:pt x="28" y="2"/>
                  </a:lnTo>
                  <a:lnTo>
                    <a:pt x="9" y="111"/>
                  </a:lnTo>
                  <a:lnTo>
                    <a:pt x="9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05" name="Freeform 41">
              <a:extLst>
                <a:ext uri="{FF2B5EF4-FFF2-40B4-BE49-F238E27FC236}">
                  <a16:creationId xmlns:a16="http://schemas.microsoft.com/office/drawing/2014/main" id="{B8FDC96E-96E8-44AB-8074-39AC9EB1C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493" y="2747163"/>
              <a:ext cx="28076" cy="111300"/>
            </a:xfrm>
            <a:custGeom>
              <a:avLst/>
              <a:gdLst>
                <a:gd name="T0" fmla="*/ 18 w 28"/>
                <a:gd name="T1" fmla="*/ 111 h 111"/>
                <a:gd name="T2" fmla="*/ 0 w 28"/>
                <a:gd name="T3" fmla="*/ 2 h 111"/>
                <a:gd name="T4" fmla="*/ 9 w 28"/>
                <a:gd name="T5" fmla="*/ 0 h 111"/>
                <a:gd name="T6" fmla="*/ 28 w 28"/>
                <a:gd name="T7" fmla="*/ 111 h 111"/>
                <a:gd name="T8" fmla="*/ 18 w 28"/>
                <a:gd name="T9" fmla="*/ 111 h 111"/>
                <a:gd name="T10" fmla="*/ 18 w 28"/>
                <a:gd name="T11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11">
                  <a:moveTo>
                    <a:pt x="18" y="111"/>
                  </a:moveTo>
                  <a:lnTo>
                    <a:pt x="0" y="2"/>
                  </a:lnTo>
                  <a:lnTo>
                    <a:pt x="9" y="0"/>
                  </a:lnTo>
                  <a:lnTo>
                    <a:pt x="28" y="111"/>
                  </a:lnTo>
                  <a:lnTo>
                    <a:pt x="18" y="111"/>
                  </a:lnTo>
                  <a:lnTo>
                    <a:pt x="1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06" name="Freeform 42">
              <a:extLst>
                <a:ext uri="{FF2B5EF4-FFF2-40B4-BE49-F238E27FC236}">
                  <a16:creationId xmlns:a16="http://schemas.microsoft.com/office/drawing/2014/main" id="{6EA0727A-766D-492D-A05C-732304076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8512" y="2747163"/>
              <a:ext cx="71192" cy="16043"/>
            </a:xfrm>
            <a:custGeom>
              <a:avLst/>
              <a:gdLst>
                <a:gd name="T0" fmla="*/ 30 w 30"/>
                <a:gd name="T1" fmla="*/ 7 h 7"/>
                <a:gd name="T2" fmla="*/ 27 w 30"/>
                <a:gd name="T3" fmla="*/ 4 h 7"/>
                <a:gd name="T4" fmla="*/ 26 w 30"/>
                <a:gd name="T5" fmla="*/ 2 h 7"/>
                <a:gd name="T6" fmla="*/ 25 w 30"/>
                <a:gd name="T7" fmla="*/ 4 h 7"/>
                <a:gd name="T8" fmla="*/ 22 w 30"/>
                <a:gd name="T9" fmla="*/ 7 h 7"/>
                <a:gd name="T10" fmla="*/ 20 w 30"/>
                <a:gd name="T11" fmla="*/ 4 h 7"/>
                <a:gd name="T12" fmla="*/ 19 w 30"/>
                <a:gd name="T13" fmla="*/ 2 h 7"/>
                <a:gd name="T14" fmla="*/ 18 w 30"/>
                <a:gd name="T15" fmla="*/ 4 h 7"/>
                <a:gd name="T16" fmla="*/ 15 w 30"/>
                <a:gd name="T17" fmla="*/ 7 h 7"/>
                <a:gd name="T18" fmla="*/ 12 w 30"/>
                <a:gd name="T19" fmla="*/ 4 h 7"/>
                <a:gd name="T20" fmla="*/ 11 w 30"/>
                <a:gd name="T21" fmla="*/ 2 h 7"/>
                <a:gd name="T22" fmla="*/ 10 w 30"/>
                <a:gd name="T23" fmla="*/ 4 h 7"/>
                <a:gd name="T24" fmla="*/ 7 w 30"/>
                <a:gd name="T25" fmla="*/ 7 h 7"/>
                <a:gd name="T26" fmla="*/ 5 w 30"/>
                <a:gd name="T27" fmla="*/ 4 h 7"/>
                <a:gd name="T28" fmla="*/ 4 w 30"/>
                <a:gd name="T29" fmla="*/ 2 h 7"/>
                <a:gd name="T30" fmla="*/ 3 w 30"/>
                <a:gd name="T31" fmla="*/ 4 h 7"/>
                <a:gd name="T32" fmla="*/ 0 w 30"/>
                <a:gd name="T33" fmla="*/ 7 h 7"/>
                <a:gd name="T34" fmla="*/ 0 w 30"/>
                <a:gd name="T35" fmla="*/ 4 h 7"/>
                <a:gd name="T36" fmla="*/ 1 w 30"/>
                <a:gd name="T37" fmla="*/ 3 h 7"/>
                <a:gd name="T38" fmla="*/ 4 w 30"/>
                <a:gd name="T39" fmla="*/ 0 h 7"/>
                <a:gd name="T40" fmla="*/ 6 w 30"/>
                <a:gd name="T41" fmla="*/ 3 h 7"/>
                <a:gd name="T42" fmla="*/ 7 w 30"/>
                <a:gd name="T43" fmla="*/ 4 h 7"/>
                <a:gd name="T44" fmla="*/ 8 w 30"/>
                <a:gd name="T45" fmla="*/ 3 h 7"/>
                <a:gd name="T46" fmla="*/ 11 w 30"/>
                <a:gd name="T47" fmla="*/ 0 h 7"/>
                <a:gd name="T48" fmla="*/ 14 w 30"/>
                <a:gd name="T49" fmla="*/ 3 h 7"/>
                <a:gd name="T50" fmla="*/ 15 w 30"/>
                <a:gd name="T51" fmla="*/ 4 h 7"/>
                <a:gd name="T52" fmla="*/ 16 w 30"/>
                <a:gd name="T53" fmla="*/ 3 h 7"/>
                <a:gd name="T54" fmla="*/ 19 w 30"/>
                <a:gd name="T55" fmla="*/ 0 h 7"/>
                <a:gd name="T56" fmla="*/ 21 w 30"/>
                <a:gd name="T57" fmla="*/ 3 h 7"/>
                <a:gd name="T58" fmla="*/ 22 w 30"/>
                <a:gd name="T59" fmla="*/ 4 h 7"/>
                <a:gd name="T60" fmla="*/ 23 w 30"/>
                <a:gd name="T61" fmla="*/ 3 h 7"/>
                <a:gd name="T62" fmla="*/ 26 w 30"/>
                <a:gd name="T63" fmla="*/ 0 h 7"/>
                <a:gd name="T64" fmla="*/ 29 w 30"/>
                <a:gd name="T65" fmla="*/ 3 h 7"/>
                <a:gd name="T66" fmla="*/ 30 w 30"/>
                <a:gd name="T67" fmla="*/ 4 h 7"/>
                <a:gd name="T68" fmla="*/ 30 w 30"/>
                <a:gd name="T6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7">
                  <a:moveTo>
                    <a:pt x="30" y="7"/>
                  </a:moveTo>
                  <a:cubicBezTo>
                    <a:pt x="28" y="7"/>
                    <a:pt x="28" y="5"/>
                    <a:pt x="27" y="4"/>
                  </a:cubicBezTo>
                  <a:cubicBezTo>
                    <a:pt x="27" y="3"/>
                    <a:pt x="26" y="2"/>
                    <a:pt x="26" y="2"/>
                  </a:cubicBezTo>
                  <a:cubicBezTo>
                    <a:pt x="26" y="2"/>
                    <a:pt x="25" y="3"/>
                    <a:pt x="25" y="4"/>
                  </a:cubicBezTo>
                  <a:cubicBezTo>
                    <a:pt x="25" y="5"/>
                    <a:pt x="24" y="7"/>
                    <a:pt x="22" y="7"/>
                  </a:cubicBezTo>
                  <a:cubicBezTo>
                    <a:pt x="21" y="7"/>
                    <a:pt x="20" y="5"/>
                    <a:pt x="20" y="4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8" y="2"/>
                    <a:pt x="18" y="3"/>
                    <a:pt x="18" y="4"/>
                  </a:cubicBezTo>
                  <a:cubicBezTo>
                    <a:pt x="17" y="5"/>
                    <a:pt x="16" y="7"/>
                    <a:pt x="15" y="7"/>
                  </a:cubicBezTo>
                  <a:cubicBezTo>
                    <a:pt x="13" y="7"/>
                    <a:pt x="13" y="5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10" y="5"/>
                    <a:pt x="9" y="7"/>
                    <a:pt x="7" y="7"/>
                  </a:cubicBezTo>
                  <a:cubicBezTo>
                    <a:pt x="6" y="7"/>
                    <a:pt x="5" y="5"/>
                    <a:pt x="5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2" y="5"/>
                    <a:pt x="2" y="7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1" y="2"/>
                    <a:pt x="2" y="0"/>
                    <a:pt x="4" y="0"/>
                  </a:cubicBezTo>
                  <a:cubicBezTo>
                    <a:pt x="5" y="0"/>
                    <a:pt x="6" y="2"/>
                    <a:pt x="6" y="3"/>
                  </a:cubicBezTo>
                  <a:cubicBezTo>
                    <a:pt x="7" y="3"/>
                    <a:pt x="7" y="4"/>
                    <a:pt x="7" y="4"/>
                  </a:cubicBezTo>
                  <a:cubicBezTo>
                    <a:pt x="8" y="4"/>
                    <a:pt x="8" y="3"/>
                    <a:pt x="8" y="3"/>
                  </a:cubicBezTo>
                  <a:cubicBezTo>
                    <a:pt x="9" y="2"/>
                    <a:pt x="10" y="0"/>
                    <a:pt x="11" y="0"/>
                  </a:cubicBezTo>
                  <a:cubicBezTo>
                    <a:pt x="13" y="0"/>
                    <a:pt x="13" y="2"/>
                    <a:pt x="14" y="3"/>
                  </a:cubicBezTo>
                  <a:cubicBezTo>
                    <a:pt x="14" y="3"/>
                    <a:pt x="15" y="4"/>
                    <a:pt x="15" y="4"/>
                  </a:cubicBezTo>
                  <a:cubicBezTo>
                    <a:pt x="15" y="4"/>
                    <a:pt x="16" y="3"/>
                    <a:pt x="16" y="3"/>
                  </a:cubicBezTo>
                  <a:cubicBezTo>
                    <a:pt x="16" y="2"/>
                    <a:pt x="17" y="0"/>
                    <a:pt x="19" y="0"/>
                  </a:cubicBezTo>
                  <a:cubicBezTo>
                    <a:pt x="20" y="0"/>
                    <a:pt x="21" y="2"/>
                    <a:pt x="21" y="3"/>
                  </a:cubicBezTo>
                  <a:cubicBezTo>
                    <a:pt x="22" y="3"/>
                    <a:pt x="22" y="4"/>
                    <a:pt x="22" y="4"/>
                  </a:cubicBezTo>
                  <a:cubicBezTo>
                    <a:pt x="23" y="4"/>
                    <a:pt x="23" y="3"/>
                    <a:pt x="23" y="3"/>
                  </a:cubicBezTo>
                  <a:cubicBezTo>
                    <a:pt x="24" y="2"/>
                    <a:pt x="24" y="0"/>
                    <a:pt x="26" y="0"/>
                  </a:cubicBezTo>
                  <a:cubicBezTo>
                    <a:pt x="28" y="0"/>
                    <a:pt x="28" y="2"/>
                    <a:pt x="29" y="3"/>
                  </a:cubicBezTo>
                  <a:cubicBezTo>
                    <a:pt x="29" y="3"/>
                    <a:pt x="30" y="4"/>
                    <a:pt x="30" y="4"/>
                  </a:cubicBezTo>
                  <a:cubicBezTo>
                    <a:pt x="30" y="7"/>
                    <a:pt x="30" y="7"/>
                    <a:pt x="3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07" name="Freeform 43">
              <a:extLst>
                <a:ext uri="{FF2B5EF4-FFF2-40B4-BE49-F238E27FC236}">
                  <a16:creationId xmlns:a16="http://schemas.microsoft.com/office/drawing/2014/main" id="{C3A1D362-0CED-453F-AA49-B3DE16CCE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588" y="2485460"/>
              <a:ext cx="12032" cy="76205"/>
            </a:xfrm>
            <a:custGeom>
              <a:avLst/>
              <a:gdLst>
                <a:gd name="T0" fmla="*/ 2 w 5"/>
                <a:gd name="T1" fmla="*/ 32 h 32"/>
                <a:gd name="T2" fmla="*/ 0 w 5"/>
                <a:gd name="T3" fmla="*/ 30 h 32"/>
                <a:gd name="T4" fmla="*/ 0 w 5"/>
                <a:gd name="T5" fmla="*/ 3 h 32"/>
                <a:gd name="T6" fmla="*/ 2 w 5"/>
                <a:gd name="T7" fmla="*/ 0 h 32"/>
                <a:gd name="T8" fmla="*/ 5 w 5"/>
                <a:gd name="T9" fmla="*/ 3 h 32"/>
                <a:gd name="T10" fmla="*/ 5 w 5"/>
                <a:gd name="T11" fmla="*/ 30 h 32"/>
                <a:gd name="T12" fmla="*/ 2 w 5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32">
                  <a:moveTo>
                    <a:pt x="2" y="32"/>
                  </a:moveTo>
                  <a:cubicBezTo>
                    <a:pt x="1" y="32"/>
                    <a:pt x="0" y="31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3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1"/>
                    <a:pt x="4" y="32"/>
                    <a:pt x="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08" name="Freeform 44">
              <a:extLst>
                <a:ext uri="{FF2B5EF4-FFF2-40B4-BE49-F238E27FC236}">
                  <a16:creationId xmlns:a16="http://schemas.microsoft.com/office/drawing/2014/main" id="{72FD3FF6-5ACE-404F-85F4-DE8961316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9784" y="2514538"/>
              <a:ext cx="45122" cy="68183"/>
            </a:xfrm>
            <a:custGeom>
              <a:avLst/>
              <a:gdLst>
                <a:gd name="T0" fmla="*/ 2 w 19"/>
                <a:gd name="T1" fmla="*/ 29 h 29"/>
                <a:gd name="T2" fmla="*/ 1 w 19"/>
                <a:gd name="T3" fmla="*/ 28 h 29"/>
                <a:gd name="T4" fmla="*/ 0 w 19"/>
                <a:gd name="T5" fmla="*/ 25 h 29"/>
                <a:gd name="T6" fmla="*/ 14 w 19"/>
                <a:gd name="T7" fmla="*/ 1 h 29"/>
                <a:gd name="T8" fmla="*/ 17 w 19"/>
                <a:gd name="T9" fmla="*/ 0 h 29"/>
                <a:gd name="T10" fmla="*/ 18 w 19"/>
                <a:gd name="T11" fmla="*/ 4 h 29"/>
                <a:gd name="T12" fmla="*/ 5 w 19"/>
                <a:gd name="T13" fmla="*/ 27 h 29"/>
                <a:gd name="T14" fmla="*/ 2 w 19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9">
                  <a:moveTo>
                    <a:pt x="2" y="29"/>
                  </a:moveTo>
                  <a:cubicBezTo>
                    <a:pt x="2" y="29"/>
                    <a:pt x="2" y="29"/>
                    <a:pt x="1" y="28"/>
                  </a:cubicBezTo>
                  <a:cubicBezTo>
                    <a:pt x="0" y="28"/>
                    <a:pt x="0" y="26"/>
                    <a:pt x="0" y="25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9" y="1"/>
                    <a:pt x="19" y="3"/>
                    <a:pt x="18" y="4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4" y="28"/>
                    <a:pt x="3" y="29"/>
                    <a:pt x="2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09" name="Freeform 45">
              <a:extLst>
                <a:ext uri="{FF2B5EF4-FFF2-40B4-BE49-F238E27FC236}">
                  <a16:creationId xmlns:a16="http://schemas.microsoft.com/office/drawing/2014/main" id="{9923466B-B4BE-4AB2-AB45-23D7975AB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924" y="2590743"/>
              <a:ext cx="71192" cy="45122"/>
            </a:xfrm>
            <a:custGeom>
              <a:avLst/>
              <a:gdLst>
                <a:gd name="T0" fmla="*/ 3 w 30"/>
                <a:gd name="T1" fmla="*/ 19 h 19"/>
                <a:gd name="T2" fmla="*/ 1 w 30"/>
                <a:gd name="T3" fmla="*/ 18 h 19"/>
                <a:gd name="T4" fmla="*/ 2 w 30"/>
                <a:gd name="T5" fmla="*/ 15 h 19"/>
                <a:gd name="T6" fmla="*/ 25 w 30"/>
                <a:gd name="T7" fmla="*/ 1 h 19"/>
                <a:gd name="T8" fmla="*/ 29 w 30"/>
                <a:gd name="T9" fmla="*/ 2 h 19"/>
                <a:gd name="T10" fmla="*/ 28 w 30"/>
                <a:gd name="T11" fmla="*/ 5 h 19"/>
                <a:gd name="T12" fmla="*/ 4 w 30"/>
                <a:gd name="T13" fmla="*/ 19 h 19"/>
                <a:gd name="T14" fmla="*/ 3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3" y="19"/>
                  </a:moveTo>
                  <a:cubicBezTo>
                    <a:pt x="2" y="19"/>
                    <a:pt x="1" y="19"/>
                    <a:pt x="1" y="18"/>
                  </a:cubicBezTo>
                  <a:cubicBezTo>
                    <a:pt x="0" y="17"/>
                    <a:pt x="1" y="15"/>
                    <a:pt x="2" y="15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7" y="0"/>
                    <a:pt x="28" y="1"/>
                    <a:pt x="29" y="2"/>
                  </a:cubicBezTo>
                  <a:cubicBezTo>
                    <a:pt x="30" y="3"/>
                    <a:pt x="29" y="5"/>
                    <a:pt x="28" y="5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0" name="Freeform 46">
              <a:extLst>
                <a:ext uri="{FF2B5EF4-FFF2-40B4-BE49-F238E27FC236}">
                  <a16:creationId xmlns:a16="http://schemas.microsoft.com/office/drawing/2014/main" id="{8066612E-6992-417E-B1C3-B0BBDEE84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984" y="2697028"/>
              <a:ext cx="78210" cy="12032"/>
            </a:xfrm>
            <a:custGeom>
              <a:avLst/>
              <a:gdLst>
                <a:gd name="T0" fmla="*/ 30 w 33"/>
                <a:gd name="T1" fmla="*/ 5 h 5"/>
                <a:gd name="T2" fmla="*/ 2 w 33"/>
                <a:gd name="T3" fmla="*/ 5 h 5"/>
                <a:gd name="T4" fmla="*/ 0 w 33"/>
                <a:gd name="T5" fmla="*/ 3 h 5"/>
                <a:gd name="T6" fmla="*/ 2 w 33"/>
                <a:gd name="T7" fmla="*/ 0 h 5"/>
                <a:gd name="T8" fmla="*/ 30 w 33"/>
                <a:gd name="T9" fmla="*/ 0 h 5"/>
                <a:gd name="T10" fmla="*/ 33 w 33"/>
                <a:gd name="T11" fmla="*/ 3 h 5"/>
                <a:gd name="T12" fmla="*/ 30 w 33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5">
                  <a:moveTo>
                    <a:pt x="30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2" y="0"/>
                    <a:pt x="33" y="1"/>
                    <a:pt x="33" y="3"/>
                  </a:cubicBezTo>
                  <a:cubicBezTo>
                    <a:pt x="33" y="4"/>
                    <a:pt x="32" y="5"/>
                    <a:pt x="3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1" name="Freeform 47">
              <a:extLst>
                <a:ext uri="{FF2B5EF4-FFF2-40B4-BE49-F238E27FC236}">
                  <a16:creationId xmlns:a16="http://schemas.microsoft.com/office/drawing/2014/main" id="{8BAD77B7-B917-4141-98B2-9AACADE85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924" y="2770226"/>
              <a:ext cx="71192" cy="45122"/>
            </a:xfrm>
            <a:custGeom>
              <a:avLst/>
              <a:gdLst>
                <a:gd name="T0" fmla="*/ 27 w 30"/>
                <a:gd name="T1" fmla="*/ 19 h 19"/>
                <a:gd name="T2" fmla="*/ 25 w 30"/>
                <a:gd name="T3" fmla="*/ 19 h 19"/>
                <a:gd name="T4" fmla="*/ 2 w 30"/>
                <a:gd name="T5" fmla="*/ 5 h 19"/>
                <a:gd name="T6" fmla="*/ 1 w 30"/>
                <a:gd name="T7" fmla="*/ 2 h 19"/>
                <a:gd name="T8" fmla="*/ 4 w 30"/>
                <a:gd name="T9" fmla="*/ 1 h 19"/>
                <a:gd name="T10" fmla="*/ 28 w 30"/>
                <a:gd name="T11" fmla="*/ 14 h 19"/>
                <a:gd name="T12" fmla="*/ 29 w 30"/>
                <a:gd name="T13" fmla="*/ 18 h 19"/>
                <a:gd name="T14" fmla="*/ 27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27" y="19"/>
                  </a:moveTo>
                  <a:cubicBezTo>
                    <a:pt x="26" y="19"/>
                    <a:pt x="26" y="19"/>
                    <a:pt x="25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9" y="15"/>
                    <a:pt x="30" y="16"/>
                    <a:pt x="29" y="18"/>
                  </a:cubicBezTo>
                  <a:cubicBezTo>
                    <a:pt x="28" y="18"/>
                    <a:pt x="28" y="19"/>
                    <a:pt x="2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2" name="Freeform 48">
              <a:extLst>
                <a:ext uri="{FF2B5EF4-FFF2-40B4-BE49-F238E27FC236}">
                  <a16:creationId xmlns:a16="http://schemas.microsoft.com/office/drawing/2014/main" id="{BAAE152A-5EAD-4807-B53A-FE163B7A2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302" y="2514538"/>
              <a:ext cx="45122" cy="68183"/>
            </a:xfrm>
            <a:custGeom>
              <a:avLst/>
              <a:gdLst>
                <a:gd name="T0" fmla="*/ 16 w 19"/>
                <a:gd name="T1" fmla="*/ 29 h 29"/>
                <a:gd name="T2" fmla="*/ 14 w 19"/>
                <a:gd name="T3" fmla="*/ 27 h 29"/>
                <a:gd name="T4" fmla="*/ 1 w 19"/>
                <a:gd name="T5" fmla="*/ 4 h 29"/>
                <a:gd name="T6" fmla="*/ 2 w 19"/>
                <a:gd name="T7" fmla="*/ 0 h 29"/>
                <a:gd name="T8" fmla="*/ 5 w 19"/>
                <a:gd name="T9" fmla="*/ 1 h 29"/>
                <a:gd name="T10" fmla="*/ 19 w 19"/>
                <a:gd name="T11" fmla="*/ 25 h 29"/>
                <a:gd name="T12" fmla="*/ 18 w 19"/>
                <a:gd name="T13" fmla="*/ 28 h 29"/>
                <a:gd name="T14" fmla="*/ 16 w 19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9">
                  <a:moveTo>
                    <a:pt x="16" y="29"/>
                  </a:moveTo>
                  <a:cubicBezTo>
                    <a:pt x="16" y="29"/>
                    <a:pt x="15" y="28"/>
                    <a:pt x="14" y="2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6"/>
                    <a:pt x="19" y="28"/>
                    <a:pt x="18" y="28"/>
                  </a:cubicBezTo>
                  <a:cubicBezTo>
                    <a:pt x="17" y="29"/>
                    <a:pt x="17" y="29"/>
                    <a:pt x="1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4EEF0736-A42B-4597-AA72-582DFBE65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089" y="2590743"/>
              <a:ext cx="71192" cy="45122"/>
            </a:xfrm>
            <a:custGeom>
              <a:avLst/>
              <a:gdLst>
                <a:gd name="T0" fmla="*/ 27 w 30"/>
                <a:gd name="T1" fmla="*/ 19 h 19"/>
                <a:gd name="T2" fmla="*/ 25 w 30"/>
                <a:gd name="T3" fmla="*/ 19 h 19"/>
                <a:gd name="T4" fmla="*/ 2 w 30"/>
                <a:gd name="T5" fmla="*/ 5 h 19"/>
                <a:gd name="T6" fmla="*/ 1 w 30"/>
                <a:gd name="T7" fmla="*/ 2 h 19"/>
                <a:gd name="T8" fmla="*/ 5 w 30"/>
                <a:gd name="T9" fmla="*/ 1 h 19"/>
                <a:gd name="T10" fmla="*/ 28 w 30"/>
                <a:gd name="T11" fmla="*/ 15 h 19"/>
                <a:gd name="T12" fmla="*/ 29 w 30"/>
                <a:gd name="T13" fmla="*/ 18 h 19"/>
                <a:gd name="T14" fmla="*/ 27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27" y="19"/>
                  </a:moveTo>
                  <a:cubicBezTo>
                    <a:pt x="26" y="19"/>
                    <a:pt x="26" y="19"/>
                    <a:pt x="25" y="1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2" y="1"/>
                    <a:pt x="3" y="0"/>
                    <a:pt x="5" y="1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7"/>
                    <a:pt x="29" y="18"/>
                  </a:cubicBezTo>
                  <a:cubicBezTo>
                    <a:pt x="29" y="19"/>
                    <a:pt x="28" y="19"/>
                    <a:pt x="2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C976782E-118B-4647-A969-440EDEBA5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019" y="2697028"/>
              <a:ext cx="76205" cy="12032"/>
            </a:xfrm>
            <a:custGeom>
              <a:avLst/>
              <a:gdLst>
                <a:gd name="T0" fmla="*/ 29 w 32"/>
                <a:gd name="T1" fmla="*/ 5 h 5"/>
                <a:gd name="T2" fmla="*/ 2 w 32"/>
                <a:gd name="T3" fmla="*/ 5 h 5"/>
                <a:gd name="T4" fmla="*/ 0 w 32"/>
                <a:gd name="T5" fmla="*/ 3 h 5"/>
                <a:gd name="T6" fmla="*/ 2 w 32"/>
                <a:gd name="T7" fmla="*/ 0 h 5"/>
                <a:gd name="T8" fmla="*/ 29 w 32"/>
                <a:gd name="T9" fmla="*/ 0 h 5"/>
                <a:gd name="T10" fmla="*/ 32 w 32"/>
                <a:gd name="T11" fmla="*/ 3 h 5"/>
                <a:gd name="T12" fmla="*/ 29 w 32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2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1" y="0"/>
                    <a:pt x="32" y="1"/>
                    <a:pt x="32" y="3"/>
                  </a:cubicBezTo>
                  <a:cubicBezTo>
                    <a:pt x="32" y="4"/>
                    <a:pt x="31" y="5"/>
                    <a:pt x="29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DE2735F3-EEB7-4415-9250-2788E847C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089" y="2770226"/>
              <a:ext cx="71192" cy="45122"/>
            </a:xfrm>
            <a:custGeom>
              <a:avLst/>
              <a:gdLst>
                <a:gd name="T0" fmla="*/ 3 w 30"/>
                <a:gd name="T1" fmla="*/ 19 h 19"/>
                <a:gd name="T2" fmla="*/ 1 w 30"/>
                <a:gd name="T3" fmla="*/ 18 h 19"/>
                <a:gd name="T4" fmla="*/ 2 w 30"/>
                <a:gd name="T5" fmla="*/ 14 h 19"/>
                <a:gd name="T6" fmla="*/ 26 w 30"/>
                <a:gd name="T7" fmla="*/ 1 h 19"/>
                <a:gd name="T8" fmla="*/ 29 w 30"/>
                <a:gd name="T9" fmla="*/ 2 h 19"/>
                <a:gd name="T10" fmla="*/ 28 w 30"/>
                <a:gd name="T11" fmla="*/ 5 h 19"/>
                <a:gd name="T12" fmla="*/ 5 w 30"/>
                <a:gd name="T13" fmla="*/ 19 h 19"/>
                <a:gd name="T14" fmla="*/ 3 w 3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9">
                  <a:moveTo>
                    <a:pt x="3" y="19"/>
                  </a:moveTo>
                  <a:cubicBezTo>
                    <a:pt x="2" y="19"/>
                    <a:pt x="2" y="19"/>
                    <a:pt x="1" y="18"/>
                  </a:cubicBezTo>
                  <a:cubicBezTo>
                    <a:pt x="0" y="16"/>
                    <a:pt x="1" y="15"/>
                    <a:pt x="2" y="1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28" y="0"/>
                    <a:pt x="29" y="2"/>
                  </a:cubicBezTo>
                  <a:cubicBezTo>
                    <a:pt x="30" y="3"/>
                    <a:pt x="29" y="4"/>
                    <a:pt x="28" y="5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30B8ACAC-6A46-472C-AD9F-8EC48D8BCF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5288" y="2580716"/>
              <a:ext cx="234630" cy="279752"/>
            </a:xfrm>
            <a:custGeom>
              <a:avLst/>
              <a:gdLst>
                <a:gd name="T0" fmla="*/ 72 w 99"/>
                <a:gd name="T1" fmla="*/ 118 h 118"/>
                <a:gd name="T2" fmla="*/ 72 w 99"/>
                <a:gd name="T3" fmla="*/ 118 h 118"/>
                <a:gd name="T4" fmla="*/ 26 w 99"/>
                <a:gd name="T5" fmla="*/ 118 h 118"/>
                <a:gd name="T6" fmla="*/ 22 w 99"/>
                <a:gd name="T7" fmla="*/ 114 h 118"/>
                <a:gd name="T8" fmla="*/ 22 w 99"/>
                <a:gd name="T9" fmla="*/ 113 h 118"/>
                <a:gd name="T10" fmla="*/ 19 w 99"/>
                <a:gd name="T11" fmla="*/ 96 h 118"/>
                <a:gd name="T12" fmla="*/ 0 w 99"/>
                <a:gd name="T13" fmla="*/ 50 h 118"/>
                <a:gd name="T14" fmla="*/ 49 w 99"/>
                <a:gd name="T15" fmla="*/ 0 h 118"/>
                <a:gd name="T16" fmla="*/ 99 w 99"/>
                <a:gd name="T17" fmla="*/ 50 h 118"/>
                <a:gd name="T18" fmla="*/ 80 w 99"/>
                <a:gd name="T19" fmla="*/ 96 h 118"/>
                <a:gd name="T20" fmla="*/ 77 w 99"/>
                <a:gd name="T21" fmla="*/ 113 h 118"/>
                <a:gd name="T22" fmla="*/ 77 w 99"/>
                <a:gd name="T23" fmla="*/ 114 h 118"/>
                <a:gd name="T24" fmla="*/ 72 w 99"/>
                <a:gd name="T25" fmla="*/ 118 h 118"/>
                <a:gd name="T26" fmla="*/ 26 w 99"/>
                <a:gd name="T27" fmla="*/ 109 h 118"/>
                <a:gd name="T28" fmla="*/ 22 w 99"/>
                <a:gd name="T29" fmla="*/ 113 h 118"/>
                <a:gd name="T30" fmla="*/ 26 w 99"/>
                <a:gd name="T31" fmla="*/ 109 h 118"/>
                <a:gd name="T32" fmla="*/ 73 w 99"/>
                <a:gd name="T33" fmla="*/ 109 h 118"/>
                <a:gd name="T34" fmla="*/ 75 w 99"/>
                <a:gd name="T35" fmla="*/ 110 h 118"/>
                <a:gd name="T36" fmla="*/ 73 w 99"/>
                <a:gd name="T37" fmla="*/ 109 h 118"/>
                <a:gd name="T38" fmla="*/ 31 w 99"/>
                <a:gd name="T39" fmla="*/ 109 h 118"/>
                <a:gd name="T40" fmla="*/ 68 w 99"/>
                <a:gd name="T41" fmla="*/ 109 h 118"/>
                <a:gd name="T42" fmla="*/ 68 w 99"/>
                <a:gd name="T43" fmla="*/ 106 h 118"/>
                <a:gd name="T44" fmla="*/ 73 w 99"/>
                <a:gd name="T45" fmla="*/ 91 h 118"/>
                <a:gd name="T46" fmla="*/ 90 w 99"/>
                <a:gd name="T47" fmla="*/ 50 h 118"/>
                <a:gd name="T48" fmla="*/ 49 w 99"/>
                <a:gd name="T49" fmla="*/ 9 h 118"/>
                <a:gd name="T50" fmla="*/ 9 w 99"/>
                <a:gd name="T51" fmla="*/ 50 h 118"/>
                <a:gd name="T52" fmla="*/ 26 w 99"/>
                <a:gd name="T53" fmla="*/ 91 h 118"/>
                <a:gd name="T54" fmla="*/ 31 w 99"/>
                <a:gd name="T55" fmla="*/ 106 h 118"/>
                <a:gd name="T56" fmla="*/ 31 w 99"/>
                <a:gd name="T57" fmla="*/ 10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18">
                  <a:moveTo>
                    <a:pt x="72" y="118"/>
                  </a:moveTo>
                  <a:cubicBezTo>
                    <a:pt x="72" y="118"/>
                    <a:pt x="72" y="118"/>
                    <a:pt x="72" y="118"/>
                  </a:cubicBezTo>
                  <a:cubicBezTo>
                    <a:pt x="26" y="118"/>
                    <a:pt x="26" y="118"/>
                    <a:pt x="26" y="118"/>
                  </a:cubicBezTo>
                  <a:cubicBezTo>
                    <a:pt x="24" y="118"/>
                    <a:pt x="22" y="116"/>
                    <a:pt x="22" y="114"/>
                  </a:cubicBezTo>
                  <a:cubicBezTo>
                    <a:pt x="22" y="114"/>
                    <a:pt x="22" y="113"/>
                    <a:pt x="22" y="113"/>
                  </a:cubicBezTo>
                  <a:cubicBezTo>
                    <a:pt x="22" y="110"/>
                    <a:pt x="22" y="101"/>
                    <a:pt x="19" y="96"/>
                  </a:cubicBezTo>
                  <a:cubicBezTo>
                    <a:pt x="1" y="73"/>
                    <a:pt x="0" y="50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50"/>
                    <a:pt x="98" y="73"/>
                    <a:pt x="80" y="96"/>
                  </a:cubicBezTo>
                  <a:cubicBezTo>
                    <a:pt x="77" y="101"/>
                    <a:pt x="77" y="110"/>
                    <a:pt x="77" y="113"/>
                  </a:cubicBezTo>
                  <a:cubicBezTo>
                    <a:pt x="77" y="113"/>
                    <a:pt x="77" y="113"/>
                    <a:pt x="77" y="114"/>
                  </a:cubicBezTo>
                  <a:cubicBezTo>
                    <a:pt x="77" y="116"/>
                    <a:pt x="75" y="118"/>
                    <a:pt x="72" y="118"/>
                  </a:cubicBezTo>
                  <a:close/>
                  <a:moveTo>
                    <a:pt x="26" y="109"/>
                  </a:moveTo>
                  <a:cubicBezTo>
                    <a:pt x="24" y="109"/>
                    <a:pt x="22" y="111"/>
                    <a:pt x="22" y="113"/>
                  </a:cubicBezTo>
                  <a:cubicBezTo>
                    <a:pt x="22" y="111"/>
                    <a:pt x="24" y="109"/>
                    <a:pt x="26" y="109"/>
                  </a:cubicBezTo>
                  <a:close/>
                  <a:moveTo>
                    <a:pt x="73" y="109"/>
                  </a:moveTo>
                  <a:cubicBezTo>
                    <a:pt x="74" y="110"/>
                    <a:pt x="74" y="110"/>
                    <a:pt x="75" y="110"/>
                  </a:cubicBezTo>
                  <a:cubicBezTo>
                    <a:pt x="74" y="110"/>
                    <a:pt x="74" y="110"/>
                    <a:pt x="73" y="109"/>
                  </a:cubicBezTo>
                  <a:close/>
                  <a:moveTo>
                    <a:pt x="31" y="109"/>
                  </a:moveTo>
                  <a:cubicBezTo>
                    <a:pt x="68" y="109"/>
                    <a:pt x="68" y="109"/>
                    <a:pt x="68" y="109"/>
                  </a:cubicBezTo>
                  <a:cubicBezTo>
                    <a:pt x="68" y="107"/>
                    <a:pt x="68" y="106"/>
                    <a:pt x="68" y="106"/>
                  </a:cubicBezTo>
                  <a:cubicBezTo>
                    <a:pt x="69" y="100"/>
                    <a:pt x="71" y="95"/>
                    <a:pt x="73" y="91"/>
                  </a:cubicBezTo>
                  <a:cubicBezTo>
                    <a:pt x="90" y="70"/>
                    <a:pt x="90" y="50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ubicBezTo>
                    <a:pt x="27" y="9"/>
                    <a:pt x="9" y="27"/>
                    <a:pt x="9" y="50"/>
                  </a:cubicBezTo>
                  <a:cubicBezTo>
                    <a:pt x="9" y="50"/>
                    <a:pt x="9" y="70"/>
                    <a:pt x="26" y="91"/>
                  </a:cubicBezTo>
                  <a:cubicBezTo>
                    <a:pt x="28" y="95"/>
                    <a:pt x="30" y="100"/>
                    <a:pt x="31" y="106"/>
                  </a:cubicBezTo>
                  <a:cubicBezTo>
                    <a:pt x="31" y="106"/>
                    <a:pt x="31" y="107"/>
                    <a:pt x="3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7" name="Freeform 53">
              <a:extLst>
                <a:ext uri="{FF2B5EF4-FFF2-40B4-BE49-F238E27FC236}">
                  <a16:creationId xmlns:a16="http://schemas.microsoft.com/office/drawing/2014/main" id="{D757BE59-84DE-4B3D-B651-3C752C8F6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442" y="2863476"/>
              <a:ext cx="120324" cy="19052"/>
            </a:xfrm>
            <a:custGeom>
              <a:avLst/>
              <a:gdLst>
                <a:gd name="T0" fmla="*/ 47 w 51"/>
                <a:gd name="T1" fmla="*/ 8 h 8"/>
                <a:gd name="T2" fmla="*/ 4 w 51"/>
                <a:gd name="T3" fmla="*/ 8 h 8"/>
                <a:gd name="T4" fmla="*/ 0 w 51"/>
                <a:gd name="T5" fmla="*/ 4 h 8"/>
                <a:gd name="T6" fmla="*/ 4 w 51"/>
                <a:gd name="T7" fmla="*/ 0 h 8"/>
                <a:gd name="T8" fmla="*/ 47 w 51"/>
                <a:gd name="T9" fmla="*/ 0 h 8"/>
                <a:gd name="T10" fmla="*/ 51 w 51"/>
                <a:gd name="T11" fmla="*/ 4 h 8"/>
                <a:gd name="T12" fmla="*/ 47 w 51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8">
                  <a:moveTo>
                    <a:pt x="47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9" y="0"/>
                    <a:pt x="51" y="2"/>
                    <a:pt x="51" y="4"/>
                  </a:cubicBezTo>
                  <a:cubicBezTo>
                    <a:pt x="51" y="6"/>
                    <a:pt x="49" y="8"/>
                    <a:pt x="4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8" name="Freeform 54">
              <a:extLst>
                <a:ext uri="{FF2B5EF4-FFF2-40B4-BE49-F238E27FC236}">
                  <a16:creationId xmlns:a16="http://schemas.microsoft.com/office/drawing/2014/main" id="{F4E5FF42-FB9A-4578-91D3-A93F3CC71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461" y="2884533"/>
              <a:ext cx="106286" cy="19052"/>
            </a:xfrm>
            <a:custGeom>
              <a:avLst/>
              <a:gdLst>
                <a:gd name="T0" fmla="*/ 41 w 45"/>
                <a:gd name="T1" fmla="*/ 8 h 8"/>
                <a:gd name="T2" fmla="*/ 4 w 45"/>
                <a:gd name="T3" fmla="*/ 8 h 8"/>
                <a:gd name="T4" fmla="*/ 0 w 45"/>
                <a:gd name="T5" fmla="*/ 4 h 8"/>
                <a:gd name="T6" fmla="*/ 4 w 45"/>
                <a:gd name="T7" fmla="*/ 0 h 8"/>
                <a:gd name="T8" fmla="*/ 41 w 45"/>
                <a:gd name="T9" fmla="*/ 0 h 8"/>
                <a:gd name="T10" fmla="*/ 45 w 45"/>
                <a:gd name="T11" fmla="*/ 4 h 8"/>
                <a:gd name="T12" fmla="*/ 41 w 4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8">
                  <a:moveTo>
                    <a:pt x="4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3" y="0"/>
                    <a:pt x="45" y="2"/>
                    <a:pt x="45" y="4"/>
                  </a:cubicBezTo>
                  <a:cubicBezTo>
                    <a:pt x="45" y="7"/>
                    <a:pt x="43" y="8"/>
                    <a:pt x="41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9" name="Freeform 55">
              <a:extLst>
                <a:ext uri="{FF2B5EF4-FFF2-40B4-BE49-F238E27FC236}">
                  <a16:creationId xmlns:a16="http://schemas.microsoft.com/office/drawing/2014/main" id="{DBA9C45F-585C-4281-BE30-7C477B0B7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493" y="2905589"/>
              <a:ext cx="82221" cy="19052"/>
            </a:xfrm>
            <a:custGeom>
              <a:avLst/>
              <a:gdLst>
                <a:gd name="T0" fmla="*/ 30 w 35"/>
                <a:gd name="T1" fmla="*/ 8 h 8"/>
                <a:gd name="T2" fmla="*/ 5 w 35"/>
                <a:gd name="T3" fmla="*/ 8 h 8"/>
                <a:gd name="T4" fmla="*/ 0 w 35"/>
                <a:gd name="T5" fmla="*/ 4 h 8"/>
                <a:gd name="T6" fmla="*/ 5 w 35"/>
                <a:gd name="T7" fmla="*/ 0 h 8"/>
                <a:gd name="T8" fmla="*/ 30 w 35"/>
                <a:gd name="T9" fmla="*/ 0 h 8"/>
                <a:gd name="T10" fmla="*/ 35 w 35"/>
                <a:gd name="T11" fmla="*/ 4 h 8"/>
                <a:gd name="T12" fmla="*/ 30 w 3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8">
                  <a:moveTo>
                    <a:pt x="30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5" y="2"/>
                    <a:pt x="35" y="4"/>
                  </a:cubicBezTo>
                  <a:cubicBezTo>
                    <a:pt x="35" y="7"/>
                    <a:pt x="33" y="8"/>
                    <a:pt x="3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1905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525B-33A4-45FD-831E-37E75A9DE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1385" y="3930161"/>
            <a:ext cx="3965330" cy="1021740"/>
          </a:xfrm>
        </p:spPr>
        <p:txBody>
          <a:bodyPr>
            <a:normAutofit/>
          </a:bodyPr>
          <a:lstStyle/>
          <a:p>
            <a:r>
              <a:rPr lang="en-GB" sz="4800" b="1" dirty="0" err="1">
                <a:solidFill>
                  <a:srgbClr val="0070C0"/>
                </a:solidFill>
              </a:rPr>
              <a:t>Mul</a:t>
            </a:r>
            <a:r>
              <a:rPr lang="ro-RO" sz="4800" b="1" dirty="0" err="1">
                <a:solidFill>
                  <a:srgbClr val="0070C0"/>
                </a:solidFill>
              </a:rPr>
              <a:t>țumesc</a:t>
            </a:r>
            <a:r>
              <a:rPr lang="ro-RO" sz="4800" b="1" dirty="0">
                <a:solidFill>
                  <a:srgbClr val="0070C0"/>
                </a:solidFill>
              </a:rPr>
              <a:t>!</a:t>
            </a:r>
            <a:endParaRPr lang="en-GB" sz="4800" b="1" dirty="0">
              <a:solidFill>
                <a:srgbClr val="0070C0"/>
              </a:solidFill>
            </a:endParaRPr>
          </a:p>
        </p:txBody>
      </p:sp>
      <p:pic>
        <p:nvPicPr>
          <p:cNvPr id="4" name="Bild 13">
            <a:extLst>
              <a:ext uri="{FF2B5EF4-FFF2-40B4-BE49-F238E27FC236}">
                <a16:creationId xmlns:a16="http://schemas.microsoft.com/office/drawing/2014/main" id="{9E097401-99A4-46BF-BAC3-A31510F08B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30000"/>
          </a:blip>
          <a:stretch>
            <a:fillRect/>
          </a:stretch>
        </p:blipFill>
        <p:spPr>
          <a:xfrm>
            <a:off x="282377" y="503757"/>
            <a:ext cx="6485638" cy="601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3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445001" y="1593314"/>
            <a:ext cx="2087266" cy="1366854"/>
            <a:chOff x="5412573" y="2202823"/>
            <a:chExt cx="2087266" cy="136685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097466" y="2886250"/>
              <a:ext cx="131884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5412573" y="2202823"/>
              <a:ext cx="1366854" cy="136685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332785" y="2802723"/>
              <a:ext cx="167054" cy="16705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659458" y="1777158"/>
            <a:ext cx="489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a monitoriza și evalua implementarea strategiilor</a:t>
            </a:r>
            <a:endParaRPr lang="en-US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9458" y="2479380"/>
            <a:ext cx="4214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dirty="0">
                <a:ea typeface="Open Sans Light" panose="020B0306030504020204" pitchFamily="34" charset="0"/>
                <a:cs typeface="Open Sans Light" panose="020B0306030504020204" pitchFamily="34" charset="0"/>
              </a:rPr>
              <a:t>R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educerea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părăsirii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timpurii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a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scolii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ro-RO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dirty="0">
                <a:ea typeface="Open Sans Light" panose="020B0306030504020204" pitchFamily="34" charset="0"/>
                <a:cs typeface="Open Sans Light" panose="020B0306030504020204" pitchFamily="34" charset="0"/>
              </a:rPr>
              <a:t>Educație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terțiar</a:t>
            </a:r>
            <a:r>
              <a:rPr lang="ro-RO" dirty="0">
                <a:ea typeface="Open Sans Light" panose="020B0306030504020204" pitchFamily="34" charset="0"/>
                <a:cs typeface="Open Sans Light" panose="020B0306030504020204" pitchFamily="34" charset="0"/>
              </a:rPr>
              <a:t>ă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 </a:t>
            </a:r>
            <a:endParaRPr lang="ro-RO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dirty="0">
                <a:ea typeface="Open Sans Light" panose="020B0306030504020204" pitchFamily="34" charset="0"/>
                <a:cs typeface="Open Sans Light" panose="020B0306030504020204" pitchFamily="34" charset="0"/>
              </a:rPr>
              <a:t>Î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nvățarea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pe tot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parcursul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vieții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ro-RO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dirty="0">
                <a:ea typeface="Open Sans Light" panose="020B0306030504020204" pitchFamily="34" charset="0"/>
                <a:cs typeface="Open Sans Light" panose="020B0306030504020204" pitchFamily="34" charset="0"/>
              </a:rPr>
              <a:t>E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ducație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și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formare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profesională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(</a:t>
            </a:r>
            <a:r>
              <a:rPr lang="ro-RO" dirty="0">
                <a:ea typeface="Open Sans Light" panose="020B0306030504020204" pitchFamily="34" charset="0"/>
                <a:cs typeface="Open Sans Light" panose="020B0306030504020204" pitchFamily="34" charset="0"/>
              </a:rPr>
              <a:t>VET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456169" y="4603359"/>
            <a:ext cx="2087266" cy="1366854"/>
            <a:chOff x="5412573" y="2202823"/>
            <a:chExt cx="2087266" cy="136685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6097466" y="2886250"/>
              <a:ext cx="131884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5412573" y="2202823"/>
              <a:ext cx="1366854" cy="136685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332785" y="2802723"/>
              <a:ext cx="167054" cy="16705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670626" y="4493150"/>
            <a:ext cx="4794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a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aplica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un instrument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bazat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pe </a:t>
            </a:r>
            <a:r>
              <a:rPr lang="en-US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dovezi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– </a:t>
            </a:r>
            <a:r>
              <a:rPr lang="en-US" b="1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Abordarea</a:t>
            </a:r>
            <a:r>
              <a:rPr lang="en-US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ro-RO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s</a:t>
            </a:r>
            <a:r>
              <a:rPr lang="en-US" b="1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istemică</a:t>
            </a:r>
            <a:r>
              <a:rPr lang="en-US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b="1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pentru</a:t>
            </a:r>
            <a:r>
              <a:rPr lang="en-US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ro-RO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r</a:t>
            </a:r>
            <a:r>
              <a:rPr lang="en-US" b="1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ezultate</a:t>
            </a:r>
            <a:r>
              <a:rPr lang="en-US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b="1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mai</a:t>
            </a:r>
            <a:r>
              <a:rPr lang="en-US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b="1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bune</a:t>
            </a:r>
            <a:r>
              <a:rPr lang="en-US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ro-RO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e</a:t>
            </a:r>
            <a:r>
              <a:rPr lang="en-US" b="1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ducație</a:t>
            </a:r>
            <a:r>
              <a:rPr lang="en-US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 (SABER)</a:t>
            </a:r>
            <a:r>
              <a:rPr lang="ro-RO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ro-RO" dirty="0">
                <a:ea typeface="Open Sans Light" panose="020B0306030504020204" pitchFamily="34" charset="0"/>
                <a:cs typeface="Open Sans Light" panose="020B0306030504020204" pitchFamily="34" charset="0"/>
              </a:rPr>
              <a:t>în</a:t>
            </a:r>
            <a:r>
              <a:rPr lang="en-US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ro-RO" dirty="0"/>
              <a:t>domenii cheie de politici, pentru a stimula un dialog structurat</a:t>
            </a:r>
            <a:endParaRPr lang="en-US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8D9B8E-EA01-4A15-AF8D-5B6FFCA9C759}"/>
              </a:ext>
            </a:extLst>
          </p:cNvPr>
          <p:cNvSpPr txBox="1"/>
          <p:nvPr/>
        </p:nvSpPr>
        <p:spPr>
          <a:xfrm>
            <a:off x="3509442" y="371055"/>
            <a:ext cx="5076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Obiectivul</a:t>
            </a:r>
            <a:r>
              <a:rPr lang="en-US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ro-RO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Asistenței Tehnice</a:t>
            </a:r>
            <a:endParaRPr lang="en-US" sz="3200" b="1" dirty="0">
              <a:solidFill>
                <a:srgbClr val="0070C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875B32-5652-48BD-87F4-9547749477AB}"/>
              </a:ext>
            </a:extLst>
          </p:cNvPr>
          <p:cNvSpPr/>
          <p:nvPr/>
        </p:nvSpPr>
        <p:spPr>
          <a:xfrm>
            <a:off x="587972" y="3526624"/>
            <a:ext cx="42500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/>
              <a:t>D</a:t>
            </a:r>
            <a:r>
              <a:rPr lang="en-GB" sz="2400" b="1" dirty="0" err="1"/>
              <a:t>ezvoltarea</a:t>
            </a:r>
            <a:r>
              <a:rPr lang="en-GB" sz="2400" b="1" dirty="0"/>
              <a:t> </a:t>
            </a:r>
            <a:r>
              <a:rPr lang="en-GB" sz="2400" b="1" dirty="0" err="1"/>
              <a:t>capacității</a:t>
            </a:r>
            <a:r>
              <a:rPr lang="en-GB" sz="2400" b="1" dirty="0"/>
              <a:t> MEN</a:t>
            </a:r>
            <a:r>
              <a:rPr lang="ro-RO" sz="2400" b="1" dirty="0"/>
              <a:t> de:</a:t>
            </a:r>
            <a:endParaRPr lang="en-GB" sz="2400" b="1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474EA71-5BAF-4B42-865D-0651F0038BFD}"/>
              </a:ext>
            </a:extLst>
          </p:cNvPr>
          <p:cNvGrpSpPr/>
          <p:nvPr/>
        </p:nvGrpSpPr>
        <p:grpSpPr>
          <a:xfrm>
            <a:off x="4868102" y="2015212"/>
            <a:ext cx="523586" cy="523058"/>
            <a:chOff x="5647736" y="1640633"/>
            <a:chExt cx="3154363" cy="315118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20654AFB-3926-4C48-84F9-3B2C12C75D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7736" y="1640633"/>
              <a:ext cx="3154363" cy="3151188"/>
            </a:xfrm>
            <a:custGeom>
              <a:avLst/>
              <a:gdLst>
                <a:gd name="T0" fmla="*/ 2113 w 3974"/>
                <a:gd name="T1" fmla="*/ 446 h 3968"/>
                <a:gd name="T2" fmla="*/ 1798 w 3974"/>
                <a:gd name="T3" fmla="*/ 561 h 3968"/>
                <a:gd name="T4" fmla="*/ 1519 w 3974"/>
                <a:gd name="T5" fmla="*/ 768 h 3968"/>
                <a:gd name="T6" fmla="*/ 1312 w 3974"/>
                <a:gd name="T7" fmla="*/ 1046 h 3968"/>
                <a:gd name="T8" fmla="*/ 1197 w 3974"/>
                <a:gd name="T9" fmla="*/ 1362 h 3968"/>
                <a:gd name="T10" fmla="*/ 1174 w 3974"/>
                <a:gd name="T11" fmla="*/ 1693 h 3968"/>
                <a:gd name="T12" fmla="*/ 1243 w 3974"/>
                <a:gd name="T13" fmla="*/ 2018 h 3968"/>
                <a:gd name="T14" fmla="*/ 1404 w 3974"/>
                <a:gd name="T15" fmla="*/ 2318 h 3968"/>
                <a:gd name="T16" fmla="*/ 1653 w 3974"/>
                <a:gd name="T17" fmla="*/ 2566 h 3968"/>
                <a:gd name="T18" fmla="*/ 1953 w 3974"/>
                <a:gd name="T19" fmla="*/ 2727 h 3968"/>
                <a:gd name="T20" fmla="*/ 2279 w 3974"/>
                <a:gd name="T21" fmla="*/ 2796 h 3968"/>
                <a:gd name="T22" fmla="*/ 2610 w 3974"/>
                <a:gd name="T23" fmla="*/ 2773 h 3968"/>
                <a:gd name="T24" fmla="*/ 2926 w 3974"/>
                <a:gd name="T25" fmla="*/ 2658 h 3968"/>
                <a:gd name="T26" fmla="*/ 3204 w 3974"/>
                <a:gd name="T27" fmla="*/ 2451 h 3968"/>
                <a:gd name="T28" fmla="*/ 3412 w 3974"/>
                <a:gd name="T29" fmla="*/ 2172 h 3968"/>
                <a:gd name="T30" fmla="*/ 3527 w 3974"/>
                <a:gd name="T31" fmla="*/ 1857 h 3968"/>
                <a:gd name="T32" fmla="*/ 3550 w 3974"/>
                <a:gd name="T33" fmla="*/ 1527 h 3968"/>
                <a:gd name="T34" fmla="*/ 3481 w 3974"/>
                <a:gd name="T35" fmla="*/ 1201 h 3968"/>
                <a:gd name="T36" fmla="*/ 3320 w 3974"/>
                <a:gd name="T37" fmla="*/ 901 h 3968"/>
                <a:gd name="T38" fmla="*/ 3071 w 3974"/>
                <a:gd name="T39" fmla="*/ 653 h 3968"/>
                <a:gd name="T40" fmla="*/ 2772 w 3974"/>
                <a:gd name="T41" fmla="*/ 492 h 3968"/>
                <a:gd name="T42" fmla="*/ 2445 w 3974"/>
                <a:gd name="T43" fmla="*/ 423 h 3968"/>
                <a:gd name="T44" fmla="*/ 2552 w 3974"/>
                <a:gd name="T45" fmla="*/ 11 h 3968"/>
                <a:gd name="T46" fmla="*/ 2924 w 3974"/>
                <a:gd name="T47" fmla="*/ 100 h 3968"/>
                <a:gd name="T48" fmla="*/ 3270 w 3974"/>
                <a:gd name="T49" fmla="*/ 278 h 3968"/>
                <a:gd name="T50" fmla="*/ 3572 w 3974"/>
                <a:gd name="T51" fmla="*/ 545 h 3968"/>
                <a:gd name="T52" fmla="*/ 3795 w 3974"/>
                <a:gd name="T53" fmla="*/ 871 h 3968"/>
                <a:gd name="T54" fmla="*/ 3929 w 3974"/>
                <a:gd name="T55" fmla="*/ 1231 h 3968"/>
                <a:gd name="T56" fmla="*/ 3974 w 3974"/>
                <a:gd name="T57" fmla="*/ 1609 h 3968"/>
                <a:gd name="T58" fmla="*/ 3929 w 3974"/>
                <a:gd name="T59" fmla="*/ 1987 h 3968"/>
                <a:gd name="T60" fmla="*/ 3795 w 3974"/>
                <a:gd name="T61" fmla="*/ 2348 h 3968"/>
                <a:gd name="T62" fmla="*/ 3572 w 3974"/>
                <a:gd name="T63" fmla="*/ 2675 h 3968"/>
                <a:gd name="T64" fmla="*/ 3259 w 3974"/>
                <a:gd name="T65" fmla="*/ 2950 h 3968"/>
                <a:gd name="T66" fmla="*/ 2898 w 3974"/>
                <a:gd name="T67" fmla="*/ 3130 h 3968"/>
                <a:gd name="T68" fmla="*/ 2512 w 3974"/>
                <a:gd name="T69" fmla="*/ 3214 h 3968"/>
                <a:gd name="T70" fmla="*/ 2119 w 3974"/>
                <a:gd name="T71" fmla="*/ 3198 h 3968"/>
                <a:gd name="T72" fmla="*/ 1737 w 3974"/>
                <a:gd name="T73" fmla="*/ 3084 h 3968"/>
                <a:gd name="T74" fmla="*/ 1546 w 3974"/>
                <a:gd name="T75" fmla="*/ 2986 h 3968"/>
                <a:gd name="T76" fmla="*/ 1490 w 3974"/>
                <a:gd name="T77" fmla="*/ 2990 h 3968"/>
                <a:gd name="T78" fmla="*/ 572 w 3974"/>
                <a:gd name="T79" fmla="*/ 3888 h 3968"/>
                <a:gd name="T80" fmla="*/ 399 w 3974"/>
                <a:gd name="T81" fmla="*/ 3963 h 3968"/>
                <a:gd name="T82" fmla="*/ 227 w 3974"/>
                <a:gd name="T83" fmla="*/ 3951 h 3968"/>
                <a:gd name="T84" fmla="*/ 90 w 3974"/>
                <a:gd name="T85" fmla="*/ 3854 h 3968"/>
                <a:gd name="T86" fmla="*/ 6 w 3974"/>
                <a:gd name="T87" fmla="*/ 3700 h 3968"/>
                <a:gd name="T88" fmla="*/ 17 w 3974"/>
                <a:gd name="T89" fmla="*/ 3526 h 3968"/>
                <a:gd name="T90" fmla="*/ 112 w 3974"/>
                <a:gd name="T91" fmla="*/ 3355 h 3968"/>
                <a:gd name="T92" fmla="*/ 987 w 3974"/>
                <a:gd name="T93" fmla="*/ 2463 h 3968"/>
                <a:gd name="T94" fmla="*/ 981 w 3974"/>
                <a:gd name="T95" fmla="*/ 2417 h 3968"/>
                <a:gd name="T96" fmla="*/ 847 w 3974"/>
                <a:gd name="T97" fmla="*/ 2140 h 3968"/>
                <a:gd name="T98" fmla="*/ 758 w 3974"/>
                <a:gd name="T99" fmla="*/ 1755 h 3968"/>
                <a:gd name="T100" fmla="*/ 767 w 3974"/>
                <a:gd name="T101" fmla="*/ 1361 h 3968"/>
                <a:gd name="T102" fmla="*/ 875 w 3974"/>
                <a:gd name="T103" fmla="*/ 981 h 3968"/>
                <a:gd name="T104" fmla="*/ 1081 w 3974"/>
                <a:gd name="T105" fmla="*/ 630 h 3968"/>
                <a:gd name="T106" fmla="*/ 1374 w 3974"/>
                <a:gd name="T107" fmla="*/ 337 h 3968"/>
                <a:gd name="T108" fmla="*/ 1711 w 3974"/>
                <a:gd name="T109" fmla="*/ 137 h 3968"/>
                <a:gd name="T110" fmla="*/ 2077 w 3974"/>
                <a:gd name="T111" fmla="*/ 24 h 3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4" h="3968">
                  <a:moveTo>
                    <a:pt x="2362" y="420"/>
                  </a:moveTo>
                  <a:lnTo>
                    <a:pt x="2279" y="423"/>
                  </a:lnTo>
                  <a:lnTo>
                    <a:pt x="2196" y="431"/>
                  </a:lnTo>
                  <a:lnTo>
                    <a:pt x="2113" y="446"/>
                  </a:lnTo>
                  <a:lnTo>
                    <a:pt x="2032" y="466"/>
                  </a:lnTo>
                  <a:lnTo>
                    <a:pt x="1953" y="492"/>
                  </a:lnTo>
                  <a:lnTo>
                    <a:pt x="1874" y="523"/>
                  </a:lnTo>
                  <a:lnTo>
                    <a:pt x="1798" y="561"/>
                  </a:lnTo>
                  <a:lnTo>
                    <a:pt x="1724" y="604"/>
                  </a:lnTo>
                  <a:lnTo>
                    <a:pt x="1653" y="653"/>
                  </a:lnTo>
                  <a:lnTo>
                    <a:pt x="1585" y="707"/>
                  </a:lnTo>
                  <a:lnTo>
                    <a:pt x="1519" y="768"/>
                  </a:lnTo>
                  <a:lnTo>
                    <a:pt x="1459" y="833"/>
                  </a:lnTo>
                  <a:lnTo>
                    <a:pt x="1404" y="901"/>
                  </a:lnTo>
                  <a:lnTo>
                    <a:pt x="1355" y="972"/>
                  </a:lnTo>
                  <a:lnTo>
                    <a:pt x="1312" y="1046"/>
                  </a:lnTo>
                  <a:lnTo>
                    <a:pt x="1274" y="1122"/>
                  </a:lnTo>
                  <a:lnTo>
                    <a:pt x="1243" y="1201"/>
                  </a:lnTo>
                  <a:lnTo>
                    <a:pt x="1217" y="1281"/>
                  </a:lnTo>
                  <a:lnTo>
                    <a:pt x="1197" y="1362"/>
                  </a:lnTo>
                  <a:lnTo>
                    <a:pt x="1182" y="1443"/>
                  </a:lnTo>
                  <a:lnTo>
                    <a:pt x="1174" y="1527"/>
                  </a:lnTo>
                  <a:lnTo>
                    <a:pt x="1171" y="1609"/>
                  </a:lnTo>
                  <a:lnTo>
                    <a:pt x="1174" y="1693"/>
                  </a:lnTo>
                  <a:lnTo>
                    <a:pt x="1182" y="1775"/>
                  </a:lnTo>
                  <a:lnTo>
                    <a:pt x="1197" y="1857"/>
                  </a:lnTo>
                  <a:lnTo>
                    <a:pt x="1217" y="1939"/>
                  </a:lnTo>
                  <a:lnTo>
                    <a:pt x="1243" y="2018"/>
                  </a:lnTo>
                  <a:lnTo>
                    <a:pt x="1274" y="2096"/>
                  </a:lnTo>
                  <a:lnTo>
                    <a:pt x="1312" y="2172"/>
                  </a:lnTo>
                  <a:lnTo>
                    <a:pt x="1355" y="2246"/>
                  </a:lnTo>
                  <a:lnTo>
                    <a:pt x="1404" y="2318"/>
                  </a:lnTo>
                  <a:lnTo>
                    <a:pt x="1459" y="2387"/>
                  </a:lnTo>
                  <a:lnTo>
                    <a:pt x="1519" y="2451"/>
                  </a:lnTo>
                  <a:lnTo>
                    <a:pt x="1585" y="2511"/>
                  </a:lnTo>
                  <a:lnTo>
                    <a:pt x="1653" y="2566"/>
                  </a:lnTo>
                  <a:lnTo>
                    <a:pt x="1724" y="2615"/>
                  </a:lnTo>
                  <a:lnTo>
                    <a:pt x="1798" y="2658"/>
                  </a:lnTo>
                  <a:lnTo>
                    <a:pt x="1874" y="2695"/>
                  </a:lnTo>
                  <a:lnTo>
                    <a:pt x="1953" y="2727"/>
                  </a:lnTo>
                  <a:lnTo>
                    <a:pt x="2032" y="2754"/>
                  </a:lnTo>
                  <a:lnTo>
                    <a:pt x="2113" y="2773"/>
                  </a:lnTo>
                  <a:lnTo>
                    <a:pt x="2196" y="2787"/>
                  </a:lnTo>
                  <a:lnTo>
                    <a:pt x="2279" y="2796"/>
                  </a:lnTo>
                  <a:lnTo>
                    <a:pt x="2362" y="2800"/>
                  </a:lnTo>
                  <a:lnTo>
                    <a:pt x="2445" y="2796"/>
                  </a:lnTo>
                  <a:lnTo>
                    <a:pt x="2528" y="2787"/>
                  </a:lnTo>
                  <a:lnTo>
                    <a:pt x="2610" y="2773"/>
                  </a:lnTo>
                  <a:lnTo>
                    <a:pt x="2692" y="2754"/>
                  </a:lnTo>
                  <a:lnTo>
                    <a:pt x="2772" y="2727"/>
                  </a:lnTo>
                  <a:lnTo>
                    <a:pt x="2849" y="2695"/>
                  </a:lnTo>
                  <a:lnTo>
                    <a:pt x="2926" y="2658"/>
                  </a:lnTo>
                  <a:lnTo>
                    <a:pt x="3000" y="2615"/>
                  </a:lnTo>
                  <a:lnTo>
                    <a:pt x="3071" y="2566"/>
                  </a:lnTo>
                  <a:lnTo>
                    <a:pt x="3139" y="2511"/>
                  </a:lnTo>
                  <a:lnTo>
                    <a:pt x="3204" y="2451"/>
                  </a:lnTo>
                  <a:lnTo>
                    <a:pt x="3265" y="2387"/>
                  </a:lnTo>
                  <a:lnTo>
                    <a:pt x="3320" y="2318"/>
                  </a:lnTo>
                  <a:lnTo>
                    <a:pt x="3368" y="2246"/>
                  </a:lnTo>
                  <a:lnTo>
                    <a:pt x="3412" y="2172"/>
                  </a:lnTo>
                  <a:lnTo>
                    <a:pt x="3449" y="2096"/>
                  </a:lnTo>
                  <a:lnTo>
                    <a:pt x="3481" y="2018"/>
                  </a:lnTo>
                  <a:lnTo>
                    <a:pt x="3506" y="1939"/>
                  </a:lnTo>
                  <a:lnTo>
                    <a:pt x="3527" y="1857"/>
                  </a:lnTo>
                  <a:lnTo>
                    <a:pt x="3541" y="1775"/>
                  </a:lnTo>
                  <a:lnTo>
                    <a:pt x="3550" y="1693"/>
                  </a:lnTo>
                  <a:lnTo>
                    <a:pt x="3552" y="1609"/>
                  </a:lnTo>
                  <a:lnTo>
                    <a:pt x="3550" y="1527"/>
                  </a:lnTo>
                  <a:lnTo>
                    <a:pt x="3541" y="1443"/>
                  </a:lnTo>
                  <a:lnTo>
                    <a:pt x="3527" y="1362"/>
                  </a:lnTo>
                  <a:lnTo>
                    <a:pt x="3506" y="1281"/>
                  </a:lnTo>
                  <a:lnTo>
                    <a:pt x="3481" y="1201"/>
                  </a:lnTo>
                  <a:lnTo>
                    <a:pt x="3449" y="1122"/>
                  </a:lnTo>
                  <a:lnTo>
                    <a:pt x="3412" y="1046"/>
                  </a:lnTo>
                  <a:lnTo>
                    <a:pt x="3368" y="972"/>
                  </a:lnTo>
                  <a:lnTo>
                    <a:pt x="3320" y="901"/>
                  </a:lnTo>
                  <a:lnTo>
                    <a:pt x="3265" y="833"/>
                  </a:lnTo>
                  <a:lnTo>
                    <a:pt x="3204" y="768"/>
                  </a:lnTo>
                  <a:lnTo>
                    <a:pt x="3139" y="707"/>
                  </a:lnTo>
                  <a:lnTo>
                    <a:pt x="3071" y="653"/>
                  </a:lnTo>
                  <a:lnTo>
                    <a:pt x="3000" y="604"/>
                  </a:lnTo>
                  <a:lnTo>
                    <a:pt x="2926" y="561"/>
                  </a:lnTo>
                  <a:lnTo>
                    <a:pt x="2849" y="523"/>
                  </a:lnTo>
                  <a:lnTo>
                    <a:pt x="2772" y="492"/>
                  </a:lnTo>
                  <a:lnTo>
                    <a:pt x="2692" y="466"/>
                  </a:lnTo>
                  <a:lnTo>
                    <a:pt x="2610" y="446"/>
                  </a:lnTo>
                  <a:lnTo>
                    <a:pt x="2528" y="431"/>
                  </a:lnTo>
                  <a:lnTo>
                    <a:pt x="2445" y="423"/>
                  </a:lnTo>
                  <a:lnTo>
                    <a:pt x="2362" y="420"/>
                  </a:lnTo>
                  <a:close/>
                  <a:moveTo>
                    <a:pt x="2362" y="0"/>
                  </a:moveTo>
                  <a:lnTo>
                    <a:pt x="2458" y="2"/>
                  </a:lnTo>
                  <a:lnTo>
                    <a:pt x="2552" y="11"/>
                  </a:lnTo>
                  <a:lnTo>
                    <a:pt x="2647" y="24"/>
                  </a:lnTo>
                  <a:lnTo>
                    <a:pt x="2740" y="45"/>
                  </a:lnTo>
                  <a:lnTo>
                    <a:pt x="2833" y="69"/>
                  </a:lnTo>
                  <a:lnTo>
                    <a:pt x="2924" y="100"/>
                  </a:lnTo>
                  <a:lnTo>
                    <a:pt x="3014" y="137"/>
                  </a:lnTo>
                  <a:lnTo>
                    <a:pt x="3101" y="178"/>
                  </a:lnTo>
                  <a:lnTo>
                    <a:pt x="3187" y="225"/>
                  </a:lnTo>
                  <a:lnTo>
                    <a:pt x="3270" y="278"/>
                  </a:lnTo>
                  <a:lnTo>
                    <a:pt x="3350" y="337"/>
                  </a:lnTo>
                  <a:lnTo>
                    <a:pt x="3428" y="401"/>
                  </a:lnTo>
                  <a:lnTo>
                    <a:pt x="3503" y="471"/>
                  </a:lnTo>
                  <a:lnTo>
                    <a:pt x="3572" y="545"/>
                  </a:lnTo>
                  <a:lnTo>
                    <a:pt x="3636" y="622"/>
                  </a:lnTo>
                  <a:lnTo>
                    <a:pt x="3694" y="702"/>
                  </a:lnTo>
                  <a:lnTo>
                    <a:pt x="3748" y="786"/>
                  </a:lnTo>
                  <a:lnTo>
                    <a:pt x="3795" y="871"/>
                  </a:lnTo>
                  <a:lnTo>
                    <a:pt x="3837" y="959"/>
                  </a:lnTo>
                  <a:lnTo>
                    <a:pt x="3874" y="1049"/>
                  </a:lnTo>
                  <a:lnTo>
                    <a:pt x="3904" y="1139"/>
                  </a:lnTo>
                  <a:lnTo>
                    <a:pt x="3929" y="1231"/>
                  </a:lnTo>
                  <a:lnTo>
                    <a:pt x="3949" y="1325"/>
                  </a:lnTo>
                  <a:lnTo>
                    <a:pt x="3962" y="1419"/>
                  </a:lnTo>
                  <a:lnTo>
                    <a:pt x="3971" y="1515"/>
                  </a:lnTo>
                  <a:lnTo>
                    <a:pt x="3974" y="1609"/>
                  </a:lnTo>
                  <a:lnTo>
                    <a:pt x="3971" y="1705"/>
                  </a:lnTo>
                  <a:lnTo>
                    <a:pt x="3962" y="1799"/>
                  </a:lnTo>
                  <a:lnTo>
                    <a:pt x="3949" y="1894"/>
                  </a:lnTo>
                  <a:lnTo>
                    <a:pt x="3929" y="1987"/>
                  </a:lnTo>
                  <a:lnTo>
                    <a:pt x="3904" y="2080"/>
                  </a:lnTo>
                  <a:lnTo>
                    <a:pt x="3874" y="2171"/>
                  </a:lnTo>
                  <a:lnTo>
                    <a:pt x="3837" y="2261"/>
                  </a:lnTo>
                  <a:lnTo>
                    <a:pt x="3795" y="2348"/>
                  </a:lnTo>
                  <a:lnTo>
                    <a:pt x="3748" y="2434"/>
                  </a:lnTo>
                  <a:lnTo>
                    <a:pt x="3694" y="2516"/>
                  </a:lnTo>
                  <a:lnTo>
                    <a:pt x="3636" y="2597"/>
                  </a:lnTo>
                  <a:lnTo>
                    <a:pt x="3572" y="2675"/>
                  </a:lnTo>
                  <a:lnTo>
                    <a:pt x="3503" y="2749"/>
                  </a:lnTo>
                  <a:lnTo>
                    <a:pt x="3424" y="2821"/>
                  </a:lnTo>
                  <a:lnTo>
                    <a:pt x="3343" y="2888"/>
                  </a:lnTo>
                  <a:lnTo>
                    <a:pt x="3259" y="2950"/>
                  </a:lnTo>
                  <a:lnTo>
                    <a:pt x="3172" y="3004"/>
                  </a:lnTo>
                  <a:lnTo>
                    <a:pt x="3083" y="3053"/>
                  </a:lnTo>
                  <a:lnTo>
                    <a:pt x="2991" y="3095"/>
                  </a:lnTo>
                  <a:lnTo>
                    <a:pt x="2898" y="3130"/>
                  </a:lnTo>
                  <a:lnTo>
                    <a:pt x="2803" y="3160"/>
                  </a:lnTo>
                  <a:lnTo>
                    <a:pt x="2707" y="3185"/>
                  </a:lnTo>
                  <a:lnTo>
                    <a:pt x="2610" y="3202"/>
                  </a:lnTo>
                  <a:lnTo>
                    <a:pt x="2512" y="3214"/>
                  </a:lnTo>
                  <a:lnTo>
                    <a:pt x="2414" y="3218"/>
                  </a:lnTo>
                  <a:lnTo>
                    <a:pt x="2316" y="3218"/>
                  </a:lnTo>
                  <a:lnTo>
                    <a:pt x="2218" y="3211"/>
                  </a:lnTo>
                  <a:lnTo>
                    <a:pt x="2119" y="3198"/>
                  </a:lnTo>
                  <a:lnTo>
                    <a:pt x="2022" y="3179"/>
                  </a:lnTo>
                  <a:lnTo>
                    <a:pt x="1927" y="3153"/>
                  </a:lnTo>
                  <a:lnTo>
                    <a:pt x="1831" y="3122"/>
                  </a:lnTo>
                  <a:lnTo>
                    <a:pt x="1737" y="3084"/>
                  </a:lnTo>
                  <a:lnTo>
                    <a:pt x="1645" y="3040"/>
                  </a:lnTo>
                  <a:lnTo>
                    <a:pt x="1556" y="2991"/>
                  </a:lnTo>
                  <a:lnTo>
                    <a:pt x="1553" y="2990"/>
                  </a:lnTo>
                  <a:lnTo>
                    <a:pt x="1546" y="2986"/>
                  </a:lnTo>
                  <a:lnTo>
                    <a:pt x="1535" y="2984"/>
                  </a:lnTo>
                  <a:lnTo>
                    <a:pt x="1522" y="2981"/>
                  </a:lnTo>
                  <a:lnTo>
                    <a:pt x="1506" y="2984"/>
                  </a:lnTo>
                  <a:lnTo>
                    <a:pt x="1490" y="2990"/>
                  </a:lnTo>
                  <a:lnTo>
                    <a:pt x="1473" y="3002"/>
                  </a:lnTo>
                  <a:lnTo>
                    <a:pt x="652" y="3822"/>
                  </a:lnTo>
                  <a:lnTo>
                    <a:pt x="613" y="3858"/>
                  </a:lnTo>
                  <a:lnTo>
                    <a:pt x="572" y="3888"/>
                  </a:lnTo>
                  <a:lnTo>
                    <a:pt x="531" y="3915"/>
                  </a:lnTo>
                  <a:lnTo>
                    <a:pt x="487" y="3935"/>
                  </a:lnTo>
                  <a:lnTo>
                    <a:pt x="443" y="3952"/>
                  </a:lnTo>
                  <a:lnTo>
                    <a:pt x="399" y="3963"/>
                  </a:lnTo>
                  <a:lnTo>
                    <a:pt x="354" y="3968"/>
                  </a:lnTo>
                  <a:lnTo>
                    <a:pt x="310" y="3968"/>
                  </a:lnTo>
                  <a:lnTo>
                    <a:pt x="268" y="3962"/>
                  </a:lnTo>
                  <a:lnTo>
                    <a:pt x="227" y="3951"/>
                  </a:lnTo>
                  <a:lnTo>
                    <a:pt x="187" y="3933"/>
                  </a:lnTo>
                  <a:lnTo>
                    <a:pt x="149" y="3910"/>
                  </a:lnTo>
                  <a:lnTo>
                    <a:pt x="114" y="3880"/>
                  </a:lnTo>
                  <a:lnTo>
                    <a:pt x="90" y="3854"/>
                  </a:lnTo>
                  <a:lnTo>
                    <a:pt x="59" y="3819"/>
                  </a:lnTo>
                  <a:lnTo>
                    <a:pt x="35" y="3782"/>
                  </a:lnTo>
                  <a:lnTo>
                    <a:pt x="17" y="3743"/>
                  </a:lnTo>
                  <a:lnTo>
                    <a:pt x="6" y="3700"/>
                  </a:lnTo>
                  <a:lnTo>
                    <a:pt x="0" y="3658"/>
                  </a:lnTo>
                  <a:lnTo>
                    <a:pt x="0" y="3614"/>
                  </a:lnTo>
                  <a:lnTo>
                    <a:pt x="6" y="3571"/>
                  </a:lnTo>
                  <a:lnTo>
                    <a:pt x="17" y="3526"/>
                  </a:lnTo>
                  <a:lnTo>
                    <a:pt x="33" y="3482"/>
                  </a:lnTo>
                  <a:lnTo>
                    <a:pt x="55" y="3439"/>
                  </a:lnTo>
                  <a:lnTo>
                    <a:pt x="80" y="3396"/>
                  </a:lnTo>
                  <a:lnTo>
                    <a:pt x="112" y="3355"/>
                  </a:lnTo>
                  <a:lnTo>
                    <a:pt x="147" y="3317"/>
                  </a:lnTo>
                  <a:lnTo>
                    <a:pt x="970" y="2496"/>
                  </a:lnTo>
                  <a:lnTo>
                    <a:pt x="982" y="2480"/>
                  </a:lnTo>
                  <a:lnTo>
                    <a:pt x="987" y="2463"/>
                  </a:lnTo>
                  <a:lnTo>
                    <a:pt x="988" y="2448"/>
                  </a:lnTo>
                  <a:lnTo>
                    <a:pt x="987" y="2435"/>
                  </a:lnTo>
                  <a:lnTo>
                    <a:pt x="983" y="2424"/>
                  </a:lnTo>
                  <a:lnTo>
                    <a:pt x="981" y="2417"/>
                  </a:lnTo>
                  <a:lnTo>
                    <a:pt x="980" y="2414"/>
                  </a:lnTo>
                  <a:lnTo>
                    <a:pt x="929" y="2325"/>
                  </a:lnTo>
                  <a:lnTo>
                    <a:pt x="885" y="2233"/>
                  </a:lnTo>
                  <a:lnTo>
                    <a:pt x="847" y="2140"/>
                  </a:lnTo>
                  <a:lnTo>
                    <a:pt x="816" y="2045"/>
                  </a:lnTo>
                  <a:lnTo>
                    <a:pt x="790" y="1948"/>
                  </a:lnTo>
                  <a:lnTo>
                    <a:pt x="771" y="1851"/>
                  </a:lnTo>
                  <a:lnTo>
                    <a:pt x="758" y="1755"/>
                  </a:lnTo>
                  <a:lnTo>
                    <a:pt x="752" y="1655"/>
                  </a:lnTo>
                  <a:lnTo>
                    <a:pt x="750" y="1557"/>
                  </a:lnTo>
                  <a:lnTo>
                    <a:pt x="757" y="1459"/>
                  </a:lnTo>
                  <a:lnTo>
                    <a:pt x="767" y="1361"/>
                  </a:lnTo>
                  <a:lnTo>
                    <a:pt x="786" y="1264"/>
                  </a:lnTo>
                  <a:lnTo>
                    <a:pt x="809" y="1168"/>
                  </a:lnTo>
                  <a:lnTo>
                    <a:pt x="839" y="1074"/>
                  </a:lnTo>
                  <a:lnTo>
                    <a:pt x="875" y="981"/>
                  </a:lnTo>
                  <a:lnTo>
                    <a:pt x="918" y="890"/>
                  </a:lnTo>
                  <a:lnTo>
                    <a:pt x="966" y="800"/>
                  </a:lnTo>
                  <a:lnTo>
                    <a:pt x="1021" y="713"/>
                  </a:lnTo>
                  <a:lnTo>
                    <a:pt x="1081" y="630"/>
                  </a:lnTo>
                  <a:lnTo>
                    <a:pt x="1148" y="548"/>
                  </a:lnTo>
                  <a:lnTo>
                    <a:pt x="1222" y="471"/>
                  </a:lnTo>
                  <a:lnTo>
                    <a:pt x="1296" y="401"/>
                  </a:lnTo>
                  <a:lnTo>
                    <a:pt x="1374" y="337"/>
                  </a:lnTo>
                  <a:lnTo>
                    <a:pt x="1454" y="278"/>
                  </a:lnTo>
                  <a:lnTo>
                    <a:pt x="1537" y="225"/>
                  </a:lnTo>
                  <a:lnTo>
                    <a:pt x="1622" y="178"/>
                  </a:lnTo>
                  <a:lnTo>
                    <a:pt x="1711" y="137"/>
                  </a:lnTo>
                  <a:lnTo>
                    <a:pt x="1800" y="100"/>
                  </a:lnTo>
                  <a:lnTo>
                    <a:pt x="1891" y="69"/>
                  </a:lnTo>
                  <a:lnTo>
                    <a:pt x="1984" y="45"/>
                  </a:lnTo>
                  <a:lnTo>
                    <a:pt x="2077" y="24"/>
                  </a:lnTo>
                  <a:lnTo>
                    <a:pt x="2171" y="11"/>
                  </a:lnTo>
                  <a:lnTo>
                    <a:pt x="2267" y="2"/>
                  </a:lnTo>
                  <a:lnTo>
                    <a:pt x="23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C91D5AE9-9F38-4E4A-8DCC-E6ADB71FA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436" y="2153395"/>
              <a:ext cx="1181100" cy="688975"/>
            </a:xfrm>
            <a:custGeom>
              <a:avLst/>
              <a:gdLst>
                <a:gd name="T0" fmla="*/ 1077 w 1488"/>
                <a:gd name="T1" fmla="*/ 5 h 870"/>
                <a:gd name="T2" fmla="*/ 1232 w 1488"/>
                <a:gd name="T3" fmla="*/ 32 h 870"/>
                <a:gd name="T4" fmla="*/ 1386 w 1488"/>
                <a:gd name="T5" fmla="*/ 82 h 870"/>
                <a:gd name="T6" fmla="*/ 1436 w 1488"/>
                <a:gd name="T7" fmla="*/ 115 h 870"/>
                <a:gd name="T8" fmla="*/ 1470 w 1488"/>
                <a:gd name="T9" fmla="*/ 161 h 870"/>
                <a:gd name="T10" fmla="*/ 1487 w 1488"/>
                <a:gd name="T11" fmla="*/ 214 h 870"/>
                <a:gd name="T12" fmla="*/ 1484 w 1488"/>
                <a:gd name="T13" fmla="*/ 273 h 870"/>
                <a:gd name="T14" fmla="*/ 1461 w 1488"/>
                <a:gd name="T15" fmla="*/ 327 h 870"/>
                <a:gd name="T16" fmla="*/ 1421 w 1488"/>
                <a:gd name="T17" fmla="*/ 369 h 870"/>
                <a:gd name="T18" fmla="*/ 1370 w 1488"/>
                <a:gd name="T19" fmla="*/ 395 h 870"/>
                <a:gd name="T20" fmla="*/ 1314 w 1488"/>
                <a:gd name="T21" fmla="*/ 402 h 870"/>
                <a:gd name="T22" fmla="*/ 1256 w 1488"/>
                <a:gd name="T23" fmla="*/ 389 h 870"/>
                <a:gd name="T24" fmla="*/ 1126 w 1488"/>
                <a:gd name="T25" fmla="*/ 348 h 870"/>
                <a:gd name="T26" fmla="*/ 996 w 1488"/>
                <a:gd name="T27" fmla="*/ 333 h 870"/>
                <a:gd name="T28" fmla="*/ 865 w 1488"/>
                <a:gd name="T29" fmla="*/ 342 h 870"/>
                <a:gd name="T30" fmla="*/ 740 w 1488"/>
                <a:gd name="T31" fmla="*/ 374 h 870"/>
                <a:gd name="T32" fmla="*/ 622 w 1488"/>
                <a:gd name="T33" fmla="*/ 428 h 870"/>
                <a:gd name="T34" fmla="*/ 517 w 1488"/>
                <a:gd name="T35" fmla="*/ 501 h 870"/>
                <a:gd name="T36" fmla="*/ 424 w 1488"/>
                <a:gd name="T37" fmla="*/ 595 h 870"/>
                <a:gd name="T38" fmla="*/ 349 w 1488"/>
                <a:gd name="T39" fmla="*/ 706 h 870"/>
                <a:gd name="T40" fmla="*/ 306 w 1488"/>
                <a:gd name="T41" fmla="*/ 794 h 870"/>
                <a:gd name="T42" fmla="*/ 268 w 1488"/>
                <a:gd name="T43" fmla="*/ 834 h 870"/>
                <a:gd name="T44" fmla="*/ 221 w 1488"/>
                <a:gd name="T45" fmla="*/ 861 h 870"/>
                <a:gd name="T46" fmla="*/ 166 w 1488"/>
                <a:gd name="T47" fmla="*/ 870 h 870"/>
                <a:gd name="T48" fmla="*/ 102 w 1488"/>
                <a:gd name="T49" fmla="*/ 856 h 870"/>
                <a:gd name="T50" fmla="*/ 52 w 1488"/>
                <a:gd name="T51" fmla="*/ 825 h 870"/>
                <a:gd name="T52" fmla="*/ 18 w 1488"/>
                <a:gd name="T53" fmla="*/ 779 h 870"/>
                <a:gd name="T54" fmla="*/ 1 w 1488"/>
                <a:gd name="T55" fmla="*/ 725 h 870"/>
                <a:gd name="T56" fmla="*/ 4 w 1488"/>
                <a:gd name="T57" fmla="*/ 667 h 870"/>
                <a:gd name="T58" fmla="*/ 47 w 1488"/>
                <a:gd name="T59" fmla="*/ 564 h 870"/>
                <a:gd name="T60" fmla="*/ 132 w 1488"/>
                <a:gd name="T61" fmla="*/ 429 h 870"/>
                <a:gd name="T62" fmla="*/ 234 w 1488"/>
                <a:gd name="T63" fmla="*/ 310 h 870"/>
                <a:gd name="T64" fmla="*/ 351 w 1488"/>
                <a:gd name="T65" fmla="*/ 208 h 870"/>
                <a:gd name="T66" fmla="*/ 480 w 1488"/>
                <a:gd name="T67" fmla="*/ 126 h 870"/>
                <a:gd name="T68" fmla="*/ 621 w 1488"/>
                <a:gd name="T69" fmla="*/ 63 h 870"/>
                <a:gd name="T70" fmla="*/ 768 w 1488"/>
                <a:gd name="T71" fmla="*/ 22 h 870"/>
                <a:gd name="T72" fmla="*/ 920 w 1488"/>
                <a:gd name="T73" fmla="*/ 1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88" h="870">
                  <a:moveTo>
                    <a:pt x="998" y="0"/>
                  </a:moveTo>
                  <a:lnTo>
                    <a:pt x="1077" y="5"/>
                  </a:lnTo>
                  <a:lnTo>
                    <a:pt x="1154" y="15"/>
                  </a:lnTo>
                  <a:lnTo>
                    <a:pt x="1232" y="32"/>
                  </a:lnTo>
                  <a:lnTo>
                    <a:pt x="1310" y="55"/>
                  </a:lnTo>
                  <a:lnTo>
                    <a:pt x="1386" y="82"/>
                  </a:lnTo>
                  <a:lnTo>
                    <a:pt x="1413" y="97"/>
                  </a:lnTo>
                  <a:lnTo>
                    <a:pt x="1436" y="115"/>
                  </a:lnTo>
                  <a:lnTo>
                    <a:pt x="1455" y="137"/>
                  </a:lnTo>
                  <a:lnTo>
                    <a:pt x="1470" y="161"/>
                  </a:lnTo>
                  <a:lnTo>
                    <a:pt x="1480" y="187"/>
                  </a:lnTo>
                  <a:lnTo>
                    <a:pt x="1487" y="214"/>
                  </a:lnTo>
                  <a:lnTo>
                    <a:pt x="1488" y="243"/>
                  </a:lnTo>
                  <a:lnTo>
                    <a:pt x="1484" y="273"/>
                  </a:lnTo>
                  <a:lnTo>
                    <a:pt x="1474" y="300"/>
                  </a:lnTo>
                  <a:lnTo>
                    <a:pt x="1461" y="327"/>
                  </a:lnTo>
                  <a:lnTo>
                    <a:pt x="1443" y="350"/>
                  </a:lnTo>
                  <a:lnTo>
                    <a:pt x="1421" y="369"/>
                  </a:lnTo>
                  <a:lnTo>
                    <a:pt x="1397" y="384"/>
                  </a:lnTo>
                  <a:lnTo>
                    <a:pt x="1370" y="395"/>
                  </a:lnTo>
                  <a:lnTo>
                    <a:pt x="1342" y="401"/>
                  </a:lnTo>
                  <a:lnTo>
                    <a:pt x="1314" y="402"/>
                  </a:lnTo>
                  <a:lnTo>
                    <a:pt x="1285" y="398"/>
                  </a:lnTo>
                  <a:lnTo>
                    <a:pt x="1256" y="389"/>
                  </a:lnTo>
                  <a:lnTo>
                    <a:pt x="1192" y="366"/>
                  </a:lnTo>
                  <a:lnTo>
                    <a:pt x="1126" y="348"/>
                  </a:lnTo>
                  <a:lnTo>
                    <a:pt x="1061" y="338"/>
                  </a:lnTo>
                  <a:lnTo>
                    <a:pt x="996" y="333"/>
                  </a:lnTo>
                  <a:lnTo>
                    <a:pt x="930" y="334"/>
                  </a:lnTo>
                  <a:lnTo>
                    <a:pt x="865" y="342"/>
                  </a:lnTo>
                  <a:lnTo>
                    <a:pt x="802" y="355"/>
                  </a:lnTo>
                  <a:lnTo>
                    <a:pt x="740" y="374"/>
                  </a:lnTo>
                  <a:lnTo>
                    <a:pt x="680" y="398"/>
                  </a:lnTo>
                  <a:lnTo>
                    <a:pt x="622" y="428"/>
                  </a:lnTo>
                  <a:lnTo>
                    <a:pt x="568" y="463"/>
                  </a:lnTo>
                  <a:lnTo>
                    <a:pt x="517" y="501"/>
                  </a:lnTo>
                  <a:lnTo>
                    <a:pt x="468" y="546"/>
                  </a:lnTo>
                  <a:lnTo>
                    <a:pt x="424" y="595"/>
                  </a:lnTo>
                  <a:lnTo>
                    <a:pt x="384" y="649"/>
                  </a:lnTo>
                  <a:lnTo>
                    <a:pt x="349" y="706"/>
                  </a:lnTo>
                  <a:lnTo>
                    <a:pt x="320" y="769"/>
                  </a:lnTo>
                  <a:lnTo>
                    <a:pt x="306" y="794"/>
                  </a:lnTo>
                  <a:lnTo>
                    <a:pt x="289" y="816"/>
                  </a:lnTo>
                  <a:lnTo>
                    <a:pt x="268" y="834"/>
                  </a:lnTo>
                  <a:lnTo>
                    <a:pt x="245" y="850"/>
                  </a:lnTo>
                  <a:lnTo>
                    <a:pt x="221" y="861"/>
                  </a:lnTo>
                  <a:lnTo>
                    <a:pt x="194" y="867"/>
                  </a:lnTo>
                  <a:lnTo>
                    <a:pt x="166" y="870"/>
                  </a:lnTo>
                  <a:lnTo>
                    <a:pt x="133" y="867"/>
                  </a:lnTo>
                  <a:lnTo>
                    <a:pt x="102" y="856"/>
                  </a:lnTo>
                  <a:lnTo>
                    <a:pt x="75" y="843"/>
                  </a:lnTo>
                  <a:lnTo>
                    <a:pt x="52" y="825"/>
                  </a:lnTo>
                  <a:lnTo>
                    <a:pt x="33" y="803"/>
                  </a:lnTo>
                  <a:lnTo>
                    <a:pt x="18" y="779"/>
                  </a:lnTo>
                  <a:lnTo>
                    <a:pt x="7" y="753"/>
                  </a:lnTo>
                  <a:lnTo>
                    <a:pt x="1" y="725"/>
                  </a:lnTo>
                  <a:lnTo>
                    <a:pt x="0" y="696"/>
                  </a:lnTo>
                  <a:lnTo>
                    <a:pt x="4" y="667"/>
                  </a:lnTo>
                  <a:lnTo>
                    <a:pt x="13" y="639"/>
                  </a:lnTo>
                  <a:lnTo>
                    <a:pt x="47" y="564"/>
                  </a:lnTo>
                  <a:lnTo>
                    <a:pt x="87" y="495"/>
                  </a:lnTo>
                  <a:lnTo>
                    <a:pt x="132" y="429"/>
                  </a:lnTo>
                  <a:lnTo>
                    <a:pt x="181" y="367"/>
                  </a:lnTo>
                  <a:lnTo>
                    <a:pt x="234" y="310"/>
                  </a:lnTo>
                  <a:lnTo>
                    <a:pt x="291" y="257"/>
                  </a:lnTo>
                  <a:lnTo>
                    <a:pt x="351" y="208"/>
                  </a:lnTo>
                  <a:lnTo>
                    <a:pt x="415" y="165"/>
                  </a:lnTo>
                  <a:lnTo>
                    <a:pt x="480" y="126"/>
                  </a:lnTo>
                  <a:lnTo>
                    <a:pt x="549" y="92"/>
                  </a:lnTo>
                  <a:lnTo>
                    <a:pt x="621" y="63"/>
                  </a:lnTo>
                  <a:lnTo>
                    <a:pt x="694" y="40"/>
                  </a:lnTo>
                  <a:lnTo>
                    <a:pt x="768" y="22"/>
                  </a:lnTo>
                  <a:lnTo>
                    <a:pt x="844" y="9"/>
                  </a:lnTo>
                  <a:lnTo>
                    <a:pt x="920" y="1"/>
                  </a:lnTo>
                  <a:lnTo>
                    <a:pt x="9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3F9D2FE-477B-4CAD-B52D-2DE65E471AA7}"/>
              </a:ext>
            </a:extLst>
          </p:cNvPr>
          <p:cNvGrpSpPr/>
          <p:nvPr/>
        </p:nvGrpSpPr>
        <p:grpSpPr>
          <a:xfrm>
            <a:off x="4940737" y="5038570"/>
            <a:ext cx="393803" cy="496432"/>
            <a:chOff x="957263" y="2168526"/>
            <a:chExt cx="2917825" cy="3678237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3" name="Freeform 60">
              <a:extLst>
                <a:ext uri="{FF2B5EF4-FFF2-40B4-BE49-F238E27FC236}">
                  <a16:creationId xmlns:a16="http://schemas.microsoft.com/office/drawing/2014/main" id="{320C60BD-F646-4E23-BD80-BD97BDF79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63" y="2636838"/>
              <a:ext cx="2917825" cy="3209925"/>
            </a:xfrm>
            <a:custGeom>
              <a:avLst/>
              <a:gdLst>
                <a:gd name="T0" fmla="*/ 776 w 3677"/>
                <a:gd name="T1" fmla="*/ 0 h 4044"/>
                <a:gd name="T2" fmla="*/ 792 w 3677"/>
                <a:gd name="T3" fmla="*/ 9 h 4044"/>
                <a:gd name="T4" fmla="*/ 798 w 3677"/>
                <a:gd name="T5" fmla="*/ 22 h 4044"/>
                <a:gd name="T6" fmla="*/ 829 w 3677"/>
                <a:gd name="T7" fmla="*/ 233 h 4044"/>
                <a:gd name="T8" fmla="*/ 829 w 3677"/>
                <a:gd name="T9" fmla="*/ 240 h 4044"/>
                <a:gd name="T10" fmla="*/ 826 w 3677"/>
                <a:gd name="T11" fmla="*/ 250 h 4044"/>
                <a:gd name="T12" fmla="*/ 812 w 3677"/>
                <a:gd name="T13" fmla="*/ 257 h 4044"/>
                <a:gd name="T14" fmla="*/ 355 w 3677"/>
                <a:gd name="T15" fmla="*/ 260 h 4044"/>
                <a:gd name="T16" fmla="*/ 304 w 3677"/>
                <a:gd name="T17" fmla="*/ 285 h 4044"/>
                <a:gd name="T18" fmla="*/ 270 w 3677"/>
                <a:gd name="T19" fmla="*/ 329 h 4044"/>
                <a:gd name="T20" fmla="*/ 256 w 3677"/>
                <a:gd name="T21" fmla="*/ 384 h 4044"/>
                <a:gd name="T22" fmla="*/ 260 w 3677"/>
                <a:gd name="T23" fmla="*/ 3689 h 4044"/>
                <a:gd name="T24" fmla="*/ 284 w 3677"/>
                <a:gd name="T25" fmla="*/ 3739 h 4044"/>
                <a:gd name="T26" fmla="*/ 328 w 3677"/>
                <a:gd name="T27" fmla="*/ 3775 h 4044"/>
                <a:gd name="T28" fmla="*/ 384 w 3677"/>
                <a:gd name="T29" fmla="*/ 3787 h 4044"/>
                <a:gd name="T30" fmla="*/ 3322 w 3677"/>
                <a:gd name="T31" fmla="*/ 3784 h 4044"/>
                <a:gd name="T32" fmla="*/ 3373 w 3677"/>
                <a:gd name="T33" fmla="*/ 3759 h 4044"/>
                <a:gd name="T34" fmla="*/ 3409 w 3677"/>
                <a:gd name="T35" fmla="*/ 3715 h 4044"/>
                <a:gd name="T36" fmla="*/ 3421 w 3677"/>
                <a:gd name="T37" fmla="*/ 3660 h 4044"/>
                <a:gd name="T38" fmla="*/ 3418 w 3677"/>
                <a:gd name="T39" fmla="*/ 356 h 4044"/>
                <a:gd name="T40" fmla="*/ 3393 w 3677"/>
                <a:gd name="T41" fmla="*/ 305 h 4044"/>
                <a:gd name="T42" fmla="*/ 3349 w 3677"/>
                <a:gd name="T43" fmla="*/ 270 h 4044"/>
                <a:gd name="T44" fmla="*/ 3293 w 3677"/>
                <a:gd name="T45" fmla="*/ 257 h 4044"/>
                <a:gd name="T46" fmla="*/ 2860 w 3677"/>
                <a:gd name="T47" fmla="*/ 254 h 4044"/>
                <a:gd name="T48" fmla="*/ 2849 w 3677"/>
                <a:gd name="T49" fmla="*/ 243 h 4044"/>
                <a:gd name="T50" fmla="*/ 2849 w 3677"/>
                <a:gd name="T51" fmla="*/ 232 h 4044"/>
                <a:gd name="T52" fmla="*/ 2879 w 3677"/>
                <a:gd name="T53" fmla="*/ 26 h 4044"/>
                <a:gd name="T54" fmla="*/ 2880 w 3677"/>
                <a:gd name="T55" fmla="*/ 17 h 4044"/>
                <a:gd name="T56" fmla="*/ 2893 w 3677"/>
                <a:gd name="T57" fmla="*/ 3 h 4044"/>
                <a:gd name="T58" fmla="*/ 3550 w 3677"/>
                <a:gd name="T59" fmla="*/ 0 h 4044"/>
                <a:gd name="T60" fmla="*/ 3606 w 3677"/>
                <a:gd name="T61" fmla="*/ 15 h 4044"/>
                <a:gd name="T62" fmla="*/ 3649 w 3677"/>
                <a:gd name="T63" fmla="*/ 48 h 4044"/>
                <a:gd name="T64" fmla="*/ 3674 w 3677"/>
                <a:gd name="T65" fmla="*/ 99 h 4044"/>
                <a:gd name="T66" fmla="*/ 3677 w 3677"/>
                <a:gd name="T67" fmla="*/ 3916 h 4044"/>
                <a:gd name="T68" fmla="*/ 3664 w 3677"/>
                <a:gd name="T69" fmla="*/ 3972 h 4044"/>
                <a:gd name="T70" fmla="*/ 3629 w 3677"/>
                <a:gd name="T71" fmla="*/ 4016 h 4044"/>
                <a:gd name="T72" fmla="*/ 3578 w 3677"/>
                <a:gd name="T73" fmla="*/ 4040 h 4044"/>
                <a:gd name="T74" fmla="*/ 129 w 3677"/>
                <a:gd name="T75" fmla="*/ 4044 h 4044"/>
                <a:gd name="T76" fmla="*/ 72 w 3677"/>
                <a:gd name="T77" fmla="*/ 4030 h 4044"/>
                <a:gd name="T78" fmla="*/ 28 w 3677"/>
                <a:gd name="T79" fmla="*/ 3996 h 4044"/>
                <a:gd name="T80" fmla="*/ 3 w 3677"/>
                <a:gd name="T81" fmla="*/ 3945 h 4044"/>
                <a:gd name="T82" fmla="*/ 0 w 3677"/>
                <a:gd name="T83" fmla="*/ 129 h 4044"/>
                <a:gd name="T84" fmla="*/ 13 w 3677"/>
                <a:gd name="T85" fmla="*/ 72 h 4044"/>
                <a:gd name="T86" fmla="*/ 48 w 3677"/>
                <a:gd name="T87" fmla="*/ 29 h 4044"/>
                <a:gd name="T88" fmla="*/ 99 w 3677"/>
                <a:gd name="T89" fmla="*/ 5 h 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677" h="4044">
                  <a:moveTo>
                    <a:pt x="129" y="0"/>
                  </a:moveTo>
                  <a:lnTo>
                    <a:pt x="776" y="0"/>
                  </a:lnTo>
                  <a:lnTo>
                    <a:pt x="785" y="3"/>
                  </a:lnTo>
                  <a:lnTo>
                    <a:pt x="792" y="9"/>
                  </a:lnTo>
                  <a:lnTo>
                    <a:pt x="797" y="16"/>
                  </a:lnTo>
                  <a:lnTo>
                    <a:pt x="798" y="22"/>
                  </a:lnTo>
                  <a:lnTo>
                    <a:pt x="800" y="24"/>
                  </a:lnTo>
                  <a:lnTo>
                    <a:pt x="829" y="233"/>
                  </a:lnTo>
                  <a:lnTo>
                    <a:pt x="829" y="235"/>
                  </a:lnTo>
                  <a:lnTo>
                    <a:pt x="829" y="240"/>
                  </a:lnTo>
                  <a:lnTo>
                    <a:pt x="829" y="244"/>
                  </a:lnTo>
                  <a:lnTo>
                    <a:pt x="826" y="250"/>
                  </a:lnTo>
                  <a:lnTo>
                    <a:pt x="821" y="256"/>
                  </a:lnTo>
                  <a:lnTo>
                    <a:pt x="812" y="257"/>
                  </a:lnTo>
                  <a:lnTo>
                    <a:pt x="384" y="257"/>
                  </a:lnTo>
                  <a:lnTo>
                    <a:pt x="355" y="260"/>
                  </a:lnTo>
                  <a:lnTo>
                    <a:pt x="328" y="270"/>
                  </a:lnTo>
                  <a:lnTo>
                    <a:pt x="304" y="285"/>
                  </a:lnTo>
                  <a:lnTo>
                    <a:pt x="284" y="305"/>
                  </a:lnTo>
                  <a:lnTo>
                    <a:pt x="270" y="329"/>
                  </a:lnTo>
                  <a:lnTo>
                    <a:pt x="260" y="356"/>
                  </a:lnTo>
                  <a:lnTo>
                    <a:pt x="256" y="384"/>
                  </a:lnTo>
                  <a:lnTo>
                    <a:pt x="256" y="3660"/>
                  </a:lnTo>
                  <a:lnTo>
                    <a:pt x="260" y="3689"/>
                  </a:lnTo>
                  <a:lnTo>
                    <a:pt x="270" y="3715"/>
                  </a:lnTo>
                  <a:lnTo>
                    <a:pt x="284" y="3739"/>
                  </a:lnTo>
                  <a:lnTo>
                    <a:pt x="304" y="3759"/>
                  </a:lnTo>
                  <a:lnTo>
                    <a:pt x="328" y="3775"/>
                  </a:lnTo>
                  <a:lnTo>
                    <a:pt x="355" y="3784"/>
                  </a:lnTo>
                  <a:lnTo>
                    <a:pt x="384" y="3787"/>
                  </a:lnTo>
                  <a:lnTo>
                    <a:pt x="3293" y="3787"/>
                  </a:lnTo>
                  <a:lnTo>
                    <a:pt x="3322" y="3784"/>
                  </a:lnTo>
                  <a:lnTo>
                    <a:pt x="3349" y="3775"/>
                  </a:lnTo>
                  <a:lnTo>
                    <a:pt x="3373" y="3759"/>
                  </a:lnTo>
                  <a:lnTo>
                    <a:pt x="3393" y="3739"/>
                  </a:lnTo>
                  <a:lnTo>
                    <a:pt x="3409" y="3715"/>
                  </a:lnTo>
                  <a:lnTo>
                    <a:pt x="3418" y="3689"/>
                  </a:lnTo>
                  <a:lnTo>
                    <a:pt x="3421" y="3660"/>
                  </a:lnTo>
                  <a:lnTo>
                    <a:pt x="3421" y="384"/>
                  </a:lnTo>
                  <a:lnTo>
                    <a:pt x="3418" y="356"/>
                  </a:lnTo>
                  <a:lnTo>
                    <a:pt x="3409" y="329"/>
                  </a:lnTo>
                  <a:lnTo>
                    <a:pt x="3393" y="305"/>
                  </a:lnTo>
                  <a:lnTo>
                    <a:pt x="3373" y="285"/>
                  </a:lnTo>
                  <a:lnTo>
                    <a:pt x="3349" y="270"/>
                  </a:lnTo>
                  <a:lnTo>
                    <a:pt x="3322" y="260"/>
                  </a:lnTo>
                  <a:lnTo>
                    <a:pt x="3293" y="257"/>
                  </a:lnTo>
                  <a:lnTo>
                    <a:pt x="2873" y="257"/>
                  </a:lnTo>
                  <a:lnTo>
                    <a:pt x="2860" y="254"/>
                  </a:lnTo>
                  <a:lnTo>
                    <a:pt x="2853" y="250"/>
                  </a:lnTo>
                  <a:lnTo>
                    <a:pt x="2849" y="243"/>
                  </a:lnTo>
                  <a:lnTo>
                    <a:pt x="2849" y="236"/>
                  </a:lnTo>
                  <a:lnTo>
                    <a:pt x="2849" y="232"/>
                  </a:lnTo>
                  <a:lnTo>
                    <a:pt x="2849" y="229"/>
                  </a:lnTo>
                  <a:lnTo>
                    <a:pt x="2879" y="26"/>
                  </a:lnTo>
                  <a:lnTo>
                    <a:pt x="2879" y="23"/>
                  </a:lnTo>
                  <a:lnTo>
                    <a:pt x="2880" y="17"/>
                  </a:lnTo>
                  <a:lnTo>
                    <a:pt x="2886" y="10"/>
                  </a:lnTo>
                  <a:lnTo>
                    <a:pt x="2893" y="3"/>
                  </a:lnTo>
                  <a:lnTo>
                    <a:pt x="2904" y="0"/>
                  </a:lnTo>
                  <a:lnTo>
                    <a:pt x="3550" y="0"/>
                  </a:lnTo>
                  <a:lnTo>
                    <a:pt x="3578" y="5"/>
                  </a:lnTo>
                  <a:lnTo>
                    <a:pt x="3606" y="15"/>
                  </a:lnTo>
                  <a:lnTo>
                    <a:pt x="3629" y="29"/>
                  </a:lnTo>
                  <a:lnTo>
                    <a:pt x="3649" y="48"/>
                  </a:lnTo>
                  <a:lnTo>
                    <a:pt x="3664" y="72"/>
                  </a:lnTo>
                  <a:lnTo>
                    <a:pt x="3674" y="99"/>
                  </a:lnTo>
                  <a:lnTo>
                    <a:pt x="3677" y="129"/>
                  </a:lnTo>
                  <a:lnTo>
                    <a:pt x="3677" y="3916"/>
                  </a:lnTo>
                  <a:lnTo>
                    <a:pt x="3674" y="3945"/>
                  </a:lnTo>
                  <a:lnTo>
                    <a:pt x="3664" y="3972"/>
                  </a:lnTo>
                  <a:lnTo>
                    <a:pt x="3649" y="3996"/>
                  </a:lnTo>
                  <a:lnTo>
                    <a:pt x="3629" y="4016"/>
                  </a:lnTo>
                  <a:lnTo>
                    <a:pt x="3606" y="4030"/>
                  </a:lnTo>
                  <a:lnTo>
                    <a:pt x="3578" y="4040"/>
                  </a:lnTo>
                  <a:lnTo>
                    <a:pt x="3550" y="4044"/>
                  </a:lnTo>
                  <a:lnTo>
                    <a:pt x="129" y="4044"/>
                  </a:lnTo>
                  <a:lnTo>
                    <a:pt x="99" y="4040"/>
                  </a:lnTo>
                  <a:lnTo>
                    <a:pt x="72" y="4030"/>
                  </a:lnTo>
                  <a:lnTo>
                    <a:pt x="48" y="4016"/>
                  </a:lnTo>
                  <a:lnTo>
                    <a:pt x="28" y="3996"/>
                  </a:lnTo>
                  <a:lnTo>
                    <a:pt x="13" y="3972"/>
                  </a:lnTo>
                  <a:lnTo>
                    <a:pt x="3" y="3945"/>
                  </a:lnTo>
                  <a:lnTo>
                    <a:pt x="0" y="3916"/>
                  </a:lnTo>
                  <a:lnTo>
                    <a:pt x="0" y="129"/>
                  </a:lnTo>
                  <a:lnTo>
                    <a:pt x="3" y="99"/>
                  </a:lnTo>
                  <a:lnTo>
                    <a:pt x="13" y="72"/>
                  </a:lnTo>
                  <a:lnTo>
                    <a:pt x="28" y="48"/>
                  </a:lnTo>
                  <a:lnTo>
                    <a:pt x="48" y="29"/>
                  </a:lnTo>
                  <a:lnTo>
                    <a:pt x="72" y="15"/>
                  </a:lnTo>
                  <a:lnTo>
                    <a:pt x="99" y="5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1">
              <a:extLst>
                <a:ext uri="{FF2B5EF4-FFF2-40B4-BE49-F238E27FC236}">
                  <a16:creationId xmlns:a16="http://schemas.microsoft.com/office/drawing/2014/main" id="{243E8A37-148C-44FF-8FCD-AA443299E9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98638" y="2168526"/>
              <a:ext cx="1236663" cy="804863"/>
            </a:xfrm>
            <a:custGeom>
              <a:avLst/>
              <a:gdLst>
                <a:gd name="T0" fmla="*/ 747 w 1557"/>
                <a:gd name="T1" fmla="*/ 232 h 1014"/>
                <a:gd name="T2" fmla="*/ 696 w 1557"/>
                <a:gd name="T3" fmla="*/ 258 h 1014"/>
                <a:gd name="T4" fmla="*/ 660 w 1557"/>
                <a:gd name="T5" fmla="*/ 303 h 1014"/>
                <a:gd name="T6" fmla="*/ 647 w 1557"/>
                <a:gd name="T7" fmla="*/ 361 h 1014"/>
                <a:gd name="T8" fmla="*/ 660 w 1557"/>
                <a:gd name="T9" fmla="*/ 419 h 1014"/>
                <a:gd name="T10" fmla="*/ 696 w 1557"/>
                <a:gd name="T11" fmla="*/ 462 h 1014"/>
                <a:gd name="T12" fmla="*/ 747 w 1557"/>
                <a:gd name="T13" fmla="*/ 488 h 1014"/>
                <a:gd name="T14" fmla="*/ 808 w 1557"/>
                <a:gd name="T15" fmla="*/ 488 h 1014"/>
                <a:gd name="T16" fmla="*/ 860 w 1557"/>
                <a:gd name="T17" fmla="*/ 462 h 1014"/>
                <a:gd name="T18" fmla="*/ 895 w 1557"/>
                <a:gd name="T19" fmla="*/ 419 h 1014"/>
                <a:gd name="T20" fmla="*/ 910 w 1557"/>
                <a:gd name="T21" fmla="*/ 361 h 1014"/>
                <a:gd name="T22" fmla="*/ 895 w 1557"/>
                <a:gd name="T23" fmla="*/ 303 h 1014"/>
                <a:gd name="T24" fmla="*/ 860 w 1557"/>
                <a:gd name="T25" fmla="*/ 258 h 1014"/>
                <a:gd name="T26" fmla="*/ 808 w 1557"/>
                <a:gd name="T27" fmla="*/ 232 h 1014"/>
                <a:gd name="T28" fmla="*/ 778 w 1557"/>
                <a:gd name="T29" fmla="*/ 0 h 1014"/>
                <a:gd name="T30" fmla="*/ 900 w 1557"/>
                <a:gd name="T31" fmla="*/ 17 h 1014"/>
                <a:gd name="T32" fmla="*/ 1008 w 1557"/>
                <a:gd name="T33" fmla="*/ 65 h 1014"/>
                <a:gd name="T34" fmla="*/ 1097 w 1557"/>
                <a:gd name="T35" fmla="*/ 139 h 1014"/>
                <a:gd name="T36" fmla="*/ 1165 w 1557"/>
                <a:gd name="T37" fmla="*/ 235 h 1014"/>
                <a:gd name="T38" fmla="*/ 1205 w 1557"/>
                <a:gd name="T39" fmla="*/ 348 h 1014"/>
                <a:gd name="T40" fmla="*/ 1209 w 1557"/>
                <a:gd name="T41" fmla="*/ 365 h 1014"/>
                <a:gd name="T42" fmla="*/ 1217 w 1557"/>
                <a:gd name="T43" fmla="*/ 381 h 1014"/>
                <a:gd name="T44" fmla="*/ 1490 w 1557"/>
                <a:gd name="T45" fmla="*/ 383 h 1014"/>
                <a:gd name="T46" fmla="*/ 1534 w 1557"/>
                <a:gd name="T47" fmla="*/ 398 h 1014"/>
                <a:gd name="T48" fmla="*/ 1555 w 1557"/>
                <a:gd name="T49" fmla="*/ 436 h 1014"/>
                <a:gd name="T50" fmla="*/ 1487 w 1557"/>
                <a:gd name="T51" fmla="*/ 938 h 1014"/>
                <a:gd name="T52" fmla="*/ 1466 w 1557"/>
                <a:gd name="T53" fmla="*/ 983 h 1014"/>
                <a:gd name="T54" fmla="*/ 1425 w 1557"/>
                <a:gd name="T55" fmla="*/ 1010 h 1014"/>
                <a:gd name="T56" fmla="*/ 155 w 1557"/>
                <a:gd name="T57" fmla="*/ 1014 h 1014"/>
                <a:gd name="T58" fmla="*/ 107 w 1557"/>
                <a:gd name="T59" fmla="*/ 1000 h 1014"/>
                <a:gd name="T60" fmla="*/ 75 w 1557"/>
                <a:gd name="T61" fmla="*/ 962 h 1014"/>
                <a:gd name="T62" fmla="*/ 0 w 1557"/>
                <a:gd name="T63" fmla="*/ 460 h 1014"/>
                <a:gd name="T64" fmla="*/ 8 w 1557"/>
                <a:gd name="T65" fmla="*/ 414 h 1014"/>
                <a:gd name="T66" fmla="*/ 42 w 1557"/>
                <a:gd name="T67" fmla="*/ 386 h 1014"/>
                <a:gd name="T68" fmla="*/ 329 w 1557"/>
                <a:gd name="T69" fmla="*/ 383 h 1014"/>
                <a:gd name="T70" fmla="*/ 343 w 1557"/>
                <a:gd name="T71" fmla="*/ 375 h 1014"/>
                <a:gd name="T72" fmla="*/ 349 w 1557"/>
                <a:gd name="T73" fmla="*/ 359 h 1014"/>
                <a:gd name="T74" fmla="*/ 352 w 1557"/>
                <a:gd name="T75" fmla="*/ 342 h 1014"/>
                <a:gd name="T76" fmla="*/ 393 w 1557"/>
                <a:gd name="T77" fmla="*/ 231 h 1014"/>
                <a:gd name="T78" fmla="*/ 459 w 1557"/>
                <a:gd name="T79" fmla="*/ 137 h 1014"/>
                <a:gd name="T80" fmla="*/ 549 w 1557"/>
                <a:gd name="T81" fmla="*/ 63 h 1014"/>
                <a:gd name="T82" fmla="*/ 657 w 1557"/>
                <a:gd name="T83" fmla="*/ 17 h 1014"/>
                <a:gd name="T84" fmla="*/ 778 w 1557"/>
                <a:gd name="T85" fmla="*/ 0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57" h="1014">
                  <a:moveTo>
                    <a:pt x="778" y="230"/>
                  </a:moveTo>
                  <a:lnTo>
                    <a:pt x="747" y="232"/>
                  </a:lnTo>
                  <a:lnTo>
                    <a:pt x="720" y="242"/>
                  </a:lnTo>
                  <a:lnTo>
                    <a:pt x="696" y="258"/>
                  </a:lnTo>
                  <a:lnTo>
                    <a:pt x="675" y="279"/>
                  </a:lnTo>
                  <a:lnTo>
                    <a:pt x="660" y="303"/>
                  </a:lnTo>
                  <a:lnTo>
                    <a:pt x="650" y="331"/>
                  </a:lnTo>
                  <a:lnTo>
                    <a:pt x="647" y="361"/>
                  </a:lnTo>
                  <a:lnTo>
                    <a:pt x="650" y="390"/>
                  </a:lnTo>
                  <a:lnTo>
                    <a:pt x="660" y="419"/>
                  </a:lnTo>
                  <a:lnTo>
                    <a:pt x="675" y="443"/>
                  </a:lnTo>
                  <a:lnTo>
                    <a:pt x="696" y="462"/>
                  </a:lnTo>
                  <a:lnTo>
                    <a:pt x="720" y="478"/>
                  </a:lnTo>
                  <a:lnTo>
                    <a:pt x="747" y="488"/>
                  </a:lnTo>
                  <a:lnTo>
                    <a:pt x="778" y="492"/>
                  </a:lnTo>
                  <a:lnTo>
                    <a:pt x="808" y="488"/>
                  </a:lnTo>
                  <a:lnTo>
                    <a:pt x="836" y="478"/>
                  </a:lnTo>
                  <a:lnTo>
                    <a:pt x="860" y="462"/>
                  </a:lnTo>
                  <a:lnTo>
                    <a:pt x="880" y="443"/>
                  </a:lnTo>
                  <a:lnTo>
                    <a:pt x="895" y="419"/>
                  </a:lnTo>
                  <a:lnTo>
                    <a:pt x="905" y="390"/>
                  </a:lnTo>
                  <a:lnTo>
                    <a:pt x="910" y="361"/>
                  </a:lnTo>
                  <a:lnTo>
                    <a:pt x="905" y="331"/>
                  </a:lnTo>
                  <a:lnTo>
                    <a:pt x="895" y="303"/>
                  </a:lnTo>
                  <a:lnTo>
                    <a:pt x="880" y="279"/>
                  </a:lnTo>
                  <a:lnTo>
                    <a:pt x="860" y="258"/>
                  </a:lnTo>
                  <a:lnTo>
                    <a:pt x="836" y="242"/>
                  </a:lnTo>
                  <a:lnTo>
                    <a:pt x="808" y="232"/>
                  </a:lnTo>
                  <a:lnTo>
                    <a:pt x="778" y="230"/>
                  </a:lnTo>
                  <a:close/>
                  <a:moveTo>
                    <a:pt x="778" y="0"/>
                  </a:moveTo>
                  <a:lnTo>
                    <a:pt x="840" y="4"/>
                  </a:lnTo>
                  <a:lnTo>
                    <a:pt x="900" y="17"/>
                  </a:lnTo>
                  <a:lnTo>
                    <a:pt x="956" y="36"/>
                  </a:lnTo>
                  <a:lnTo>
                    <a:pt x="1008" y="65"/>
                  </a:lnTo>
                  <a:lnTo>
                    <a:pt x="1055" y="98"/>
                  </a:lnTo>
                  <a:lnTo>
                    <a:pt x="1097" y="139"/>
                  </a:lnTo>
                  <a:lnTo>
                    <a:pt x="1136" y="184"/>
                  </a:lnTo>
                  <a:lnTo>
                    <a:pt x="1165" y="235"/>
                  </a:lnTo>
                  <a:lnTo>
                    <a:pt x="1189" y="290"/>
                  </a:lnTo>
                  <a:lnTo>
                    <a:pt x="1205" y="348"/>
                  </a:lnTo>
                  <a:lnTo>
                    <a:pt x="1206" y="357"/>
                  </a:lnTo>
                  <a:lnTo>
                    <a:pt x="1209" y="365"/>
                  </a:lnTo>
                  <a:lnTo>
                    <a:pt x="1212" y="374"/>
                  </a:lnTo>
                  <a:lnTo>
                    <a:pt x="1217" y="381"/>
                  </a:lnTo>
                  <a:lnTo>
                    <a:pt x="1226" y="383"/>
                  </a:lnTo>
                  <a:lnTo>
                    <a:pt x="1490" y="383"/>
                  </a:lnTo>
                  <a:lnTo>
                    <a:pt x="1514" y="386"/>
                  </a:lnTo>
                  <a:lnTo>
                    <a:pt x="1534" y="398"/>
                  </a:lnTo>
                  <a:lnTo>
                    <a:pt x="1548" y="414"/>
                  </a:lnTo>
                  <a:lnTo>
                    <a:pt x="1555" y="436"/>
                  </a:lnTo>
                  <a:lnTo>
                    <a:pt x="1557" y="460"/>
                  </a:lnTo>
                  <a:lnTo>
                    <a:pt x="1487" y="938"/>
                  </a:lnTo>
                  <a:lnTo>
                    <a:pt x="1480" y="962"/>
                  </a:lnTo>
                  <a:lnTo>
                    <a:pt x="1466" y="983"/>
                  </a:lnTo>
                  <a:lnTo>
                    <a:pt x="1448" y="1000"/>
                  </a:lnTo>
                  <a:lnTo>
                    <a:pt x="1425" y="1010"/>
                  </a:lnTo>
                  <a:lnTo>
                    <a:pt x="1400" y="1014"/>
                  </a:lnTo>
                  <a:lnTo>
                    <a:pt x="155" y="1014"/>
                  </a:lnTo>
                  <a:lnTo>
                    <a:pt x="130" y="1010"/>
                  </a:lnTo>
                  <a:lnTo>
                    <a:pt x="107" y="1000"/>
                  </a:lnTo>
                  <a:lnTo>
                    <a:pt x="89" y="983"/>
                  </a:lnTo>
                  <a:lnTo>
                    <a:pt x="75" y="962"/>
                  </a:lnTo>
                  <a:lnTo>
                    <a:pt x="68" y="938"/>
                  </a:lnTo>
                  <a:lnTo>
                    <a:pt x="0" y="460"/>
                  </a:lnTo>
                  <a:lnTo>
                    <a:pt x="0" y="436"/>
                  </a:lnTo>
                  <a:lnTo>
                    <a:pt x="8" y="414"/>
                  </a:lnTo>
                  <a:lnTo>
                    <a:pt x="22" y="398"/>
                  </a:lnTo>
                  <a:lnTo>
                    <a:pt x="42" y="386"/>
                  </a:lnTo>
                  <a:lnTo>
                    <a:pt x="65" y="383"/>
                  </a:lnTo>
                  <a:lnTo>
                    <a:pt x="329" y="383"/>
                  </a:lnTo>
                  <a:lnTo>
                    <a:pt x="337" y="381"/>
                  </a:lnTo>
                  <a:lnTo>
                    <a:pt x="343" y="375"/>
                  </a:lnTo>
                  <a:lnTo>
                    <a:pt x="347" y="368"/>
                  </a:lnTo>
                  <a:lnTo>
                    <a:pt x="349" y="359"/>
                  </a:lnTo>
                  <a:lnTo>
                    <a:pt x="350" y="351"/>
                  </a:lnTo>
                  <a:lnTo>
                    <a:pt x="352" y="342"/>
                  </a:lnTo>
                  <a:lnTo>
                    <a:pt x="369" y="286"/>
                  </a:lnTo>
                  <a:lnTo>
                    <a:pt x="393" y="231"/>
                  </a:lnTo>
                  <a:lnTo>
                    <a:pt x="422" y="182"/>
                  </a:lnTo>
                  <a:lnTo>
                    <a:pt x="459" y="137"/>
                  </a:lnTo>
                  <a:lnTo>
                    <a:pt x="501" y="97"/>
                  </a:lnTo>
                  <a:lnTo>
                    <a:pt x="549" y="63"/>
                  </a:lnTo>
                  <a:lnTo>
                    <a:pt x="602" y="36"/>
                  </a:lnTo>
                  <a:lnTo>
                    <a:pt x="657" y="17"/>
                  </a:lnTo>
                  <a:lnTo>
                    <a:pt x="716" y="4"/>
                  </a:lnTo>
                  <a:lnTo>
                    <a:pt x="778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2">
              <a:extLst>
                <a:ext uri="{FF2B5EF4-FFF2-40B4-BE49-F238E27FC236}">
                  <a16:creationId xmlns:a16="http://schemas.microsoft.com/office/drawing/2014/main" id="{35CE1BC4-D3B0-4A3F-96F3-D58C96162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676" y="3424238"/>
              <a:ext cx="1185863" cy="163513"/>
            </a:xfrm>
            <a:custGeom>
              <a:avLst/>
              <a:gdLst>
                <a:gd name="T0" fmla="*/ 51 w 1495"/>
                <a:gd name="T1" fmla="*/ 0 h 206"/>
                <a:gd name="T2" fmla="*/ 1444 w 1495"/>
                <a:gd name="T3" fmla="*/ 0 h 206"/>
                <a:gd name="T4" fmla="*/ 1464 w 1495"/>
                <a:gd name="T5" fmla="*/ 5 h 206"/>
                <a:gd name="T6" fmla="*/ 1479 w 1495"/>
                <a:gd name="T7" fmla="*/ 16 h 206"/>
                <a:gd name="T8" fmla="*/ 1490 w 1495"/>
                <a:gd name="T9" fmla="*/ 31 h 206"/>
                <a:gd name="T10" fmla="*/ 1495 w 1495"/>
                <a:gd name="T11" fmla="*/ 51 h 206"/>
                <a:gd name="T12" fmla="*/ 1495 w 1495"/>
                <a:gd name="T13" fmla="*/ 155 h 206"/>
                <a:gd name="T14" fmla="*/ 1490 w 1495"/>
                <a:gd name="T15" fmla="*/ 175 h 206"/>
                <a:gd name="T16" fmla="*/ 1479 w 1495"/>
                <a:gd name="T17" fmla="*/ 191 h 206"/>
                <a:gd name="T18" fmla="*/ 1464 w 1495"/>
                <a:gd name="T19" fmla="*/ 202 h 206"/>
                <a:gd name="T20" fmla="*/ 1444 w 1495"/>
                <a:gd name="T21" fmla="*/ 206 h 206"/>
                <a:gd name="T22" fmla="*/ 51 w 1495"/>
                <a:gd name="T23" fmla="*/ 206 h 206"/>
                <a:gd name="T24" fmla="*/ 31 w 1495"/>
                <a:gd name="T25" fmla="*/ 202 h 206"/>
                <a:gd name="T26" fmla="*/ 16 w 1495"/>
                <a:gd name="T27" fmla="*/ 191 h 206"/>
                <a:gd name="T28" fmla="*/ 4 w 1495"/>
                <a:gd name="T29" fmla="*/ 175 h 206"/>
                <a:gd name="T30" fmla="*/ 0 w 1495"/>
                <a:gd name="T31" fmla="*/ 155 h 206"/>
                <a:gd name="T32" fmla="*/ 0 w 1495"/>
                <a:gd name="T33" fmla="*/ 51 h 206"/>
                <a:gd name="T34" fmla="*/ 4 w 1495"/>
                <a:gd name="T35" fmla="*/ 31 h 206"/>
                <a:gd name="T36" fmla="*/ 16 w 1495"/>
                <a:gd name="T37" fmla="*/ 16 h 206"/>
                <a:gd name="T38" fmla="*/ 31 w 1495"/>
                <a:gd name="T39" fmla="*/ 5 h 206"/>
                <a:gd name="T40" fmla="*/ 51 w 1495"/>
                <a:gd name="T4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95" h="206">
                  <a:moveTo>
                    <a:pt x="51" y="0"/>
                  </a:moveTo>
                  <a:lnTo>
                    <a:pt x="1444" y="0"/>
                  </a:lnTo>
                  <a:lnTo>
                    <a:pt x="1464" y="5"/>
                  </a:lnTo>
                  <a:lnTo>
                    <a:pt x="1479" y="16"/>
                  </a:lnTo>
                  <a:lnTo>
                    <a:pt x="1490" y="31"/>
                  </a:lnTo>
                  <a:lnTo>
                    <a:pt x="1495" y="51"/>
                  </a:lnTo>
                  <a:lnTo>
                    <a:pt x="1495" y="155"/>
                  </a:lnTo>
                  <a:lnTo>
                    <a:pt x="1490" y="175"/>
                  </a:lnTo>
                  <a:lnTo>
                    <a:pt x="1479" y="191"/>
                  </a:lnTo>
                  <a:lnTo>
                    <a:pt x="1464" y="202"/>
                  </a:lnTo>
                  <a:lnTo>
                    <a:pt x="1444" y="206"/>
                  </a:lnTo>
                  <a:lnTo>
                    <a:pt x="51" y="206"/>
                  </a:lnTo>
                  <a:lnTo>
                    <a:pt x="31" y="202"/>
                  </a:lnTo>
                  <a:lnTo>
                    <a:pt x="16" y="191"/>
                  </a:lnTo>
                  <a:lnTo>
                    <a:pt x="4" y="175"/>
                  </a:lnTo>
                  <a:lnTo>
                    <a:pt x="0" y="155"/>
                  </a:lnTo>
                  <a:lnTo>
                    <a:pt x="0" y="51"/>
                  </a:lnTo>
                  <a:lnTo>
                    <a:pt x="4" y="31"/>
                  </a:lnTo>
                  <a:lnTo>
                    <a:pt x="16" y="16"/>
                  </a:lnTo>
                  <a:lnTo>
                    <a:pt x="31" y="5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4540EE78-9EBC-477F-9BFD-611934538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576" y="3322638"/>
              <a:ext cx="482600" cy="365125"/>
            </a:xfrm>
            <a:custGeom>
              <a:avLst/>
              <a:gdLst>
                <a:gd name="T0" fmla="*/ 512 w 609"/>
                <a:gd name="T1" fmla="*/ 0 h 460"/>
                <a:gd name="T2" fmla="*/ 528 w 609"/>
                <a:gd name="T3" fmla="*/ 6 h 460"/>
                <a:gd name="T4" fmla="*/ 543 w 609"/>
                <a:gd name="T5" fmla="*/ 16 h 460"/>
                <a:gd name="T6" fmla="*/ 593 w 609"/>
                <a:gd name="T7" fmla="*/ 67 h 460"/>
                <a:gd name="T8" fmla="*/ 605 w 609"/>
                <a:gd name="T9" fmla="*/ 82 h 460"/>
                <a:gd name="T10" fmla="*/ 609 w 609"/>
                <a:gd name="T11" fmla="*/ 98 h 460"/>
                <a:gd name="T12" fmla="*/ 609 w 609"/>
                <a:gd name="T13" fmla="*/ 115 h 460"/>
                <a:gd name="T14" fmla="*/ 605 w 609"/>
                <a:gd name="T15" fmla="*/ 132 h 460"/>
                <a:gd name="T16" fmla="*/ 593 w 609"/>
                <a:gd name="T17" fmla="*/ 146 h 460"/>
                <a:gd name="T18" fmla="*/ 295 w 609"/>
                <a:gd name="T19" fmla="*/ 445 h 460"/>
                <a:gd name="T20" fmla="*/ 281 w 609"/>
                <a:gd name="T21" fmla="*/ 455 h 460"/>
                <a:gd name="T22" fmla="*/ 264 w 609"/>
                <a:gd name="T23" fmla="*/ 460 h 460"/>
                <a:gd name="T24" fmla="*/ 247 w 609"/>
                <a:gd name="T25" fmla="*/ 460 h 460"/>
                <a:gd name="T26" fmla="*/ 230 w 609"/>
                <a:gd name="T27" fmla="*/ 455 h 460"/>
                <a:gd name="T28" fmla="*/ 216 w 609"/>
                <a:gd name="T29" fmla="*/ 445 h 460"/>
                <a:gd name="T30" fmla="*/ 16 w 609"/>
                <a:gd name="T31" fmla="*/ 244 h 460"/>
                <a:gd name="T32" fmla="*/ 6 w 609"/>
                <a:gd name="T33" fmla="*/ 230 h 460"/>
                <a:gd name="T34" fmla="*/ 0 w 609"/>
                <a:gd name="T35" fmla="*/ 213 h 460"/>
                <a:gd name="T36" fmla="*/ 0 w 609"/>
                <a:gd name="T37" fmla="*/ 196 h 460"/>
                <a:gd name="T38" fmla="*/ 6 w 609"/>
                <a:gd name="T39" fmla="*/ 181 h 460"/>
                <a:gd name="T40" fmla="*/ 16 w 609"/>
                <a:gd name="T41" fmla="*/ 165 h 460"/>
                <a:gd name="T42" fmla="*/ 68 w 609"/>
                <a:gd name="T43" fmla="*/ 115 h 460"/>
                <a:gd name="T44" fmla="*/ 82 w 609"/>
                <a:gd name="T45" fmla="*/ 105 h 460"/>
                <a:gd name="T46" fmla="*/ 99 w 609"/>
                <a:gd name="T47" fmla="*/ 99 h 460"/>
                <a:gd name="T48" fmla="*/ 116 w 609"/>
                <a:gd name="T49" fmla="*/ 99 h 460"/>
                <a:gd name="T50" fmla="*/ 132 w 609"/>
                <a:gd name="T51" fmla="*/ 105 h 460"/>
                <a:gd name="T52" fmla="*/ 147 w 609"/>
                <a:gd name="T53" fmla="*/ 115 h 460"/>
                <a:gd name="T54" fmla="*/ 216 w 609"/>
                <a:gd name="T55" fmla="*/ 184 h 460"/>
                <a:gd name="T56" fmla="*/ 230 w 609"/>
                <a:gd name="T57" fmla="*/ 195 h 460"/>
                <a:gd name="T58" fmla="*/ 247 w 609"/>
                <a:gd name="T59" fmla="*/ 199 h 460"/>
                <a:gd name="T60" fmla="*/ 264 w 609"/>
                <a:gd name="T61" fmla="*/ 199 h 460"/>
                <a:gd name="T62" fmla="*/ 281 w 609"/>
                <a:gd name="T63" fmla="*/ 195 h 460"/>
                <a:gd name="T64" fmla="*/ 295 w 609"/>
                <a:gd name="T65" fmla="*/ 184 h 460"/>
                <a:gd name="T66" fmla="*/ 463 w 609"/>
                <a:gd name="T67" fmla="*/ 16 h 460"/>
                <a:gd name="T68" fmla="*/ 478 w 609"/>
                <a:gd name="T69" fmla="*/ 6 h 460"/>
                <a:gd name="T70" fmla="*/ 495 w 609"/>
                <a:gd name="T71" fmla="*/ 0 h 460"/>
                <a:gd name="T72" fmla="*/ 512 w 609"/>
                <a:gd name="T73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9" h="460">
                  <a:moveTo>
                    <a:pt x="512" y="0"/>
                  </a:moveTo>
                  <a:lnTo>
                    <a:pt x="528" y="6"/>
                  </a:lnTo>
                  <a:lnTo>
                    <a:pt x="543" y="16"/>
                  </a:lnTo>
                  <a:lnTo>
                    <a:pt x="593" y="67"/>
                  </a:lnTo>
                  <a:lnTo>
                    <a:pt x="605" y="82"/>
                  </a:lnTo>
                  <a:lnTo>
                    <a:pt x="609" y="98"/>
                  </a:lnTo>
                  <a:lnTo>
                    <a:pt x="609" y="115"/>
                  </a:lnTo>
                  <a:lnTo>
                    <a:pt x="605" y="132"/>
                  </a:lnTo>
                  <a:lnTo>
                    <a:pt x="593" y="146"/>
                  </a:lnTo>
                  <a:lnTo>
                    <a:pt x="295" y="445"/>
                  </a:lnTo>
                  <a:lnTo>
                    <a:pt x="281" y="455"/>
                  </a:lnTo>
                  <a:lnTo>
                    <a:pt x="264" y="460"/>
                  </a:lnTo>
                  <a:lnTo>
                    <a:pt x="247" y="460"/>
                  </a:lnTo>
                  <a:lnTo>
                    <a:pt x="230" y="455"/>
                  </a:lnTo>
                  <a:lnTo>
                    <a:pt x="216" y="445"/>
                  </a:lnTo>
                  <a:lnTo>
                    <a:pt x="16" y="244"/>
                  </a:lnTo>
                  <a:lnTo>
                    <a:pt x="6" y="230"/>
                  </a:lnTo>
                  <a:lnTo>
                    <a:pt x="0" y="213"/>
                  </a:lnTo>
                  <a:lnTo>
                    <a:pt x="0" y="196"/>
                  </a:lnTo>
                  <a:lnTo>
                    <a:pt x="6" y="181"/>
                  </a:lnTo>
                  <a:lnTo>
                    <a:pt x="16" y="165"/>
                  </a:lnTo>
                  <a:lnTo>
                    <a:pt x="68" y="115"/>
                  </a:lnTo>
                  <a:lnTo>
                    <a:pt x="82" y="105"/>
                  </a:lnTo>
                  <a:lnTo>
                    <a:pt x="99" y="99"/>
                  </a:lnTo>
                  <a:lnTo>
                    <a:pt x="116" y="99"/>
                  </a:lnTo>
                  <a:lnTo>
                    <a:pt x="132" y="105"/>
                  </a:lnTo>
                  <a:lnTo>
                    <a:pt x="147" y="115"/>
                  </a:lnTo>
                  <a:lnTo>
                    <a:pt x="216" y="184"/>
                  </a:lnTo>
                  <a:lnTo>
                    <a:pt x="230" y="195"/>
                  </a:lnTo>
                  <a:lnTo>
                    <a:pt x="247" y="199"/>
                  </a:lnTo>
                  <a:lnTo>
                    <a:pt x="264" y="199"/>
                  </a:lnTo>
                  <a:lnTo>
                    <a:pt x="281" y="195"/>
                  </a:lnTo>
                  <a:lnTo>
                    <a:pt x="295" y="184"/>
                  </a:lnTo>
                  <a:lnTo>
                    <a:pt x="463" y="16"/>
                  </a:lnTo>
                  <a:lnTo>
                    <a:pt x="478" y="6"/>
                  </a:lnTo>
                  <a:lnTo>
                    <a:pt x="495" y="0"/>
                  </a:lnTo>
                  <a:lnTo>
                    <a:pt x="512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4">
              <a:extLst>
                <a:ext uri="{FF2B5EF4-FFF2-40B4-BE49-F238E27FC236}">
                  <a16:creationId xmlns:a16="http://schemas.microsoft.com/office/drawing/2014/main" id="{5B199C5E-4481-4429-B06C-97860EA31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676" y="3992563"/>
              <a:ext cx="1185863" cy="163513"/>
            </a:xfrm>
            <a:custGeom>
              <a:avLst/>
              <a:gdLst>
                <a:gd name="T0" fmla="*/ 51 w 1495"/>
                <a:gd name="T1" fmla="*/ 0 h 206"/>
                <a:gd name="T2" fmla="*/ 1444 w 1495"/>
                <a:gd name="T3" fmla="*/ 0 h 206"/>
                <a:gd name="T4" fmla="*/ 1464 w 1495"/>
                <a:gd name="T5" fmla="*/ 4 h 206"/>
                <a:gd name="T6" fmla="*/ 1479 w 1495"/>
                <a:gd name="T7" fmla="*/ 14 h 206"/>
                <a:gd name="T8" fmla="*/ 1490 w 1495"/>
                <a:gd name="T9" fmla="*/ 31 h 206"/>
                <a:gd name="T10" fmla="*/ 1495 w 1495"/>
                <a:gd name="T11" fmla="*/ 51 h 206"/>
                <a:gd name="T12" fmla="*/ 1495 w 1495"/>
                <a:gd name="T13" fmla="*/ 155 h 206"/>
                <a:gd name="T14" fmla="*/ 1490 w 1495"/>
                <a:gd name="T15" fmla="*/ 175 h 206"/>
                <a:gd name="T16" fmla="*/ 1479 w 1495"/>
                <a:gd name="T17" fmla="*/ 190 h 206"/>
                <a:gd name="T18" fmla="*/ 1464 w 1495"/>
                <a:gd name="T19" fmla="*/ 202 h 206"/>
                <a:gd name="T20" fmla="*/ 1444 w 1495"/>
                <a:gd name="T21" fmla="*/ 206 h 206"/>
                <a:gd name="T22" fmla="*/ 51 w 1495"/>
                <a:gd name="T23" fmla="*/ 206 h 206"/>
                <a:gd name="T24" fmla="*/ 31 w 1495"/>
                <a:gd name="T25" fmla="*/ 202 h 206"/>
                <a:gd name="T26" fmla="*/ 16 w 1495"/>
                <a:gd name="T27" fmla="*/ 190 h 206"/>
                <a:gd name="T28" fmla="*/ 4 w 1495"/>
                <a:gd name="T29" fmla="*/ 175 h 206"/>
                <a:gd name="T30" fmla="*/ 0 w 1495"/>
                <a:gd name="T31" fmla="*/ 155 h 206"/>
                <a:gd name="T32" fmla="*/ 0 w 1495"/>
                <a:gd name="T33" fmla="*/ 51 h 206"/>
                <a:gd name="T34" fmla="*/ 4 w 1495"/>
                <a:gd name="T35" fmla="*/ 31 h 206"/>
                <a:gd name="T36" fmla="*/ 16 w 1495"/>
                <a:gd name="T37" fmla="*/ 14 h 206"/>
                <a:gd name="T38" fmla="*/ 31 w 1495"/>
                <a:gd name="T39" fmla="*/ 4 h 206"/>
                <a:gd name="T40" fmla="*/ 51 w 1495"/>
                <a:gd name="T4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95" h="206">
                  <a:moveTo>
                    <a:pt x="51" y="0"/>
                  </a:moveTo>
                  <a:lnTo>
                    <a:pt x="1444" y="0"/>
                  </a:lnTo>
                  <a:lnTo>
                    <a:pt x="1464" y="4"/>
                  </a:lnTo>
                  <a:lnTo>
                    <a:pt x="1479" y="14"/>
                  </a:lnTo>
                  <a:lnTo>
                    <a:pt x="1490" y="31"/>
                  </a:lnTo>
                  <a:lnTo>
                    <a:pt x="1495" y="51"/>
                  </a:lnTo>
                  <a:lnTo>
                    <a:pt x="1495" y="155"/>
                  </a:lnTo>
                  <a:lnTo>
                    <a:pt x="1490" y="175"/>
                  </a:lnTo>
                  <a:lnTo>
                    <a:pt x="1479" y="190"/>
                  </a:lnTo>
                  <a:lnTo>
                    <a:pt x="1464" y="202"/>
                  </a:lnTo>
                  <a:lnTo>
                    <a:pt x="1444" y="206"/>
                  </a:lnTo>
                  <a:lnTo>
                    <a:pt x="51" y="206"/>
                  </a:lnTo>
                  <a:lnTo>
                    <a:pt x="31" y="202"/>
                  </a:lnTo>
                  <a:lnTo>
                    <a:pt x="16" y="190"/>
                  </a:lnTo>
                  <a:lnTo>
                    <a:pt x="4" y="175"/>
                  </a:lnTo>
                  <a:lnTo>
                    <a:pt x="0" y="155"/>
                  </a:lnTo>
                  <a:lnTo>
                    <a:pt x="0" y="51"/>
                  </a:lnTo>
                  <a:lnTo>
                    <a:pt x="4" y="31"/>
                  </a:lnTo>
                  <a:lnTo>
                    <a:pt x="16" y="14"/>
                  </a:lnTo>
                  <a:lnTo>
                    <a:pt x="31" y="4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5">
              <a:extLst>
                <a:ext uri="{FF2B5EF4-FFF2-40B4-BE49-F238E27FC236}">
                  <a16:creationId xmlns:a16="http://schemas.microsoft.com/office/drawing/2014/main" id="{08E244F1-DC55-4735-ABCE-5C18B0FB5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576" y="3892551"/>
              <a:ext cx="482600" cy="363538"/>
            </a:xfrm>
            <a:custGeom>
              <a:avLst/>
              <a:gdLst>
                <a:gd name="T0" fmla="*/ 495 w 609"/>
                <a:gd name="T1" fmla="*/ 0 h 460"/>
                <a:gd name="T2" fmla="*/ 512 w 609"/>
                <a:gd name="T3" fmla="*/ 0 h 460"/>
                <a:gd name="T4" fmla="*/ 528 w 609"/>
                <a:gd name="T5" fmla="*/ 4 h 460"/>
                <a:gd name="T6" fmla="*/ 543 w 609"/>
                <a:gd name="T7" fmla="*/ 16 h 460"/>
                <a:gd name="T8" fmla="*/ 593 w 609"/>
                <a:gd name="T9" fmla="*/ 66 h 460"/>
                <a:gd name="T10" fmla="*/ 605 w 609"/>
                <a:gd name="T11" fmla="*/ 80 h 460"/>
                <a:gd name="T12" fmla="*/ 609 w 609"/>
                <a:gd name="T13" fmla="*/ 97 h 460"/>
                <a:gd name="T14" fmla="*/ 609 w 609"/>
                <a:gd name="T15" fmla="*/ 114 h 460"/>
                <a:gd name="T16" fmla="*/ 605 w 609"/>
                <a:gd name="T17" fmla="*/ 131 h 460"/>
                <a:gd name="T18" fmla="*/ 593 w 609"/>
                <a:gd name="T19" fmla="*/ 145 h 460"/>
                <a:gd name="T20" fmla="*/ 295 w 609"/>
                <a:gd name="T21" fmla="*/ 444 h 460"/>
                <a:gd name="T22" fmla="*/ 281 w 609"/>
                <a:gd name="T23" fmla="*/ 454 h 460"/>
                <a:gd name="T24" fmla="*/ 264 w 609"/>
                <a:gd name="T25" fmla="*/ 460 h 460"/>
                <a:gd name="T26" fmla="*/ 247 w 609"/>
                <a:gd name="T27" fmla="*/ 460 h 460"/>
                <a:gd name="T28" fmla="*/ 230 w 609"/>
                <a:gd name="T29" fmla="*/ 454 h 460"/>
                <a:gd name="T30" fmla="*/ 216 w 609"/>
                <a:gd name="T31" fmla="*/ 444 h 460"/>
                <a:gd name="T32" fmla="*/ 16 w 609"/>
                <a:gd name="T33" fmla="*/ 244 h 460"/>
                <a:gd name="T34" fmla="*/ 6 w 609"/>
                <a:gd name="T35" fmla="*/ 230 h 460"/>
                <a:gd name="T36" fmla="*/ 0 w 609"/>
                <a:gd name="T37" fmla="*/ 213 h 460"/>
                <a:gd name="T38" fmla="*/ 0 w 609"/>
                <a:gd name="T39" fmla="*/ 196 h 460"/>
                <a:gd name="T40" fmla="*/ 6 w 609"/>
                <a:gd name="T41" fmla="*/ 179 h 460"/>
                <a:gd name="T42" fmla="*/ 16 w 609"/>
                <a:gd name="T43" fmla="*/ 165 h 460"/>
                <a:gd name="T44" fmla="*/ 68 w 609"/>
                <a:gd name="T45" fmla="*/ 114 h 460"/>
                <a:gd name="T46" fmla="*/ 82 w 609"/>
                <a:gd name="T47" fmla="*/ 103 h 460"/>
                <a:gd name="T48" fmla="*/ 99 w 609"/>
                <a:gd name="T49" fmla="*/ 99 h 460"/>
                <a:gd name="T50" fmla="*/ 116 w 609"/>
                <a:gd name="T51" fmla="*/ 99 h 460"/>
                <a:gd name="T52" fmla="*/ 132 w 609"/>
                <a:gd name="T53" fmla="*/ 103 h 460"/>
                <a:gd name="T54" fmla="*/ 147 w 609"/>
                <a:gd name="T55" fmla="*/ 114 h 460"/>
                <a:gd name="T56" fmla="*/ 216 w 609"/>
                <a:gd name="T57" fmla="*/ 183 h 460"/>
                <a:gd name="T58" fmla="*/ 230 w 609"/>
                <a:gd name="T59" fmla="*/ 193 h 460"/>
                <a:gd name="T60" fmla="*/ 247 w 609"/>
                <a:gd name="T61" fmla="*/ 199 h 460"/>
                <a:gd name="T62" fmla="*/ 264 w 609"/>
                <a:gd name="T63" fmla="*/ 199 h 460"/>
                <a:gd name="T64" fmla="*/ 281 w 609"/>
                <a:gd name="T65" fmla="*/ 193 h 460"/>
                <a:gd name="T66" fmla="*/ 295 w 609"/>
                <a:gd name="T67" fmla="*/ 183 h 460"/>
                <a:gd name="T68" fmla="*/ 463 w 609"/>
                <a:gd name="T69" fmla="*/ 16 h 460"/>
                <a:gd name="T70" fmla="*/ 478 w 609"/>
                <a:gd name="T71" fmla="*/ 4 h 460"/>
                <a:gd name="T72" fmla="*/ 495 w 609"/>
                <a:gd name="T73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9" h="460">
                  <a:moveTo>
                    <a:pt x="495" y="0"/>
                  </a:moveTo>
                  <a:lnTo>
                    <a:pt x="512" y="0"/>
                  </a:lnTo>
                  <a:lnTo>
                    <a:pt x="528" y="4"/>
                  </a:lnTo>
                  <a:lnTo>
                    <a:pt x="543" y="16"/>
                  </a:lnTo>
                  <a:lnTo>
                    <a:pt x="593" y="66"/>
                  </a:lnTo>
                  <a:lnTo>
                    <a:pt x="605" y="80"/>
                  </a:lnTo>
                  <a:lnTo>
                    <a:pt x="609" y="97"/>
                  </a:lnTo>
                  <a:lnTo>
                    <a:pt x="609" y="114"/>
                  </a:lnTo>
                  <a:lnTo>
                    <a:pt x="605" y="131"/>
                  </a:lnTo>
                  <a:lnTo>
                    <a:pt x="593" y="145"/>
                  </a:lnTo>
                  <a:lnTo>
                    <a:pt x="295" y="444"/>
                  </a:lnTo>
                  <a:lnTo>
                    <a:pt x="281" y="454"/>
                  </a:lnTo>
                  <a:lnTo>
                    <a:pt x="264" y="460"/>
                  </a:lnTo>
                  <a:lnTo>
                    <a:pt x="247" y="460"/>
                  </a:lnTo>
                  <a:lnTo>
                    <a:pt x="230" y="454"/>
                  </a:lnTo>
                  <a:lnTo>
                    <a:pt x="216" y="444"/>
                  </a:lnTo>
                  <a:lnTo>
                    <a:pt x="16" y="244"/>
                  </a:lnTo>
                  <a:lnTo>
                    <a:pt x="6" y="230"/>
                  </a:lnTo>
                  <a:lnTo>
                    <a:pt x="0" y="213"/>
                  </a:lnTo>
                  <a:lnTo>
                    <a:pt x="0" y="196"/>
                  </a:lnTo>
                  <a:lnTo>
                    <a:pt x="6" y="179"/>
                  </a:lnTo>
                  <a:lnTo>
                    <a:pt x="16" y="165"/>
                  </a:lnTo>
                  <a:lnTo>
                    <a:pt x="68" y="114"/>
                  </a:lnTo>
                  <a:lnTo>
                    <a:pt x="82" y="103"/>
                  </a:lnTo>
                  <a:lnTo>
                    <a:pt x="99" y="99"/>
                  </a:lnTo>
                  <a:lnTo>
                    <a:pt x="116" y="99"/>
                  </a:lnTo>
                  <a:lnTo>
                    <a:pt x="132" y="103"/>
                  </a:lnTo>
                  <a:lnTo>
                    <a:pt x="147" y="114"/>
                  </a:lnTo>
                  <a:lnTo>
                    <a:pt x="216" y="183"/>
                  </a:lnTo>
                  <a:lnTo>
                    <a:pt x="230" y="193"/>
                  </a:lnTo>
                  <a:lnTo>
                    <a:pt x="247" y="199"/>
                  </a:lnTo>
                  <a:lnTo>
                    <a:pt x="264" y="199"/>
                  </a:lnTo>
                  <a:lnTo>
                    <a:pt x="281" y="193"/>
                  </a:lnTo>
                  <a:lnTo>
                    <a:pt x="295" y="183"/>
                  </a:lnTo>
                  <a:lnTo>
                    <a:pt x="463" y="16"/>
                  </a:lnTo>
                  <a:lnTo>
                    <a:pt x="478" y="4"/>
                  </a:lnTo>
                  <a:lnTo>
                    <a:pt x="495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AF288CD9-F40D-4D3F-B110-AE47B0C9E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676" y="4560888"/>
              <a:ext cx="849313" cy="163513"/>
            </a:xfrm>
            <a:custGeom>
              <a:avLst/>
              <a:gdLst>
                <a:gd name="T0" fmla="*/ 51 w 1071"/>
                <a:gd name="T1" fmla="*/ 0 h 206"/>
                <a:gd name="T2" fmla="*/ 1020 w 1071"/>
                <a:gd name="T3" fmla="*/ 0 h 206"/>
                <a:gd name="T4" fmla="*/ 1040 w 1071"/>
                <a:gd name="T5" fmla="*/ 5 h 206"/>
                <a:gd name="T6" fmla="*/ 1055 w 1071"/>
                <a:gd name="T7" fmla="*/ 16 h 206"/>
                <a:gd name="T8" fmla="*/ 1067 w 1071"/>
                <a:gd name="T9" fmla="*/ 31 h 206"/>
                <a:gd name="T10" fmla="*/ 1071 w 1071"/>
                <a:gd name="T11" fmla="*/ 51 h 206"/>
                <a:gd name="T12" fmla="*/ 1071 w 1071"/>
                <a:gd name="T13" fmla="*/ 156 h 206"/>
                <a:gd name="T14" fmla="*/ 1067 w 1071"/>
                <a:gd name="T15" fmla="*/ 175 h 206"/>
                <a:gd name="T16" fmla="*/ 1055 w 1071"/>
                <a:gd name="T17" fmla="*/ 192 h 206"/>
                <a:gd name="T18" fmla="*/ 1040 w 1071"/>
                <a:gd name="T19" fmla="*/ 204 h 206"/>
                <a:gd name="T20" fmla="*/ 1020 w 1071"/>
                <a:gd name="T21" fmla="*/ 206 h 206"/>
                <a:gd name="T22" fmla="*/ 51 w 1071"/>
                <a:gd name="T23" fmla="*/ 206 h 206"/>
                <a:gd name="T24" fmla="*/ 31 w 1071"/>
                <a:gd name="T25" fmla="*/ 204 h 206"/>
                <a:gd name="T26" fmla="*/ 16 w 1071"/>
                <a:gd name="T27" fmla="*/ 192 h 206"/>
                <a:gd name="T28" fmla="*/ 4 w 1071"/>
                <a:gd name="T29" fmla="*/ 175 h 206"/>
                <a:gd name="T30" fmla="*/ 0 w 1071"/>
                <a:gd name="T31" fmla="*/ 156 h 206"/>
                <a:gd name="T32" fmla="*/ 0 w 1071"/>
                <a:gd name="T33" fmla="*/ 51 h 206"/>
                <a:gd name="T34" fmla="*/ 4 w 1071"/>
                <a:gd name="T35" fmla="*/ 31 h 206"/>
                <a:gd name="T36" fmla="*/ 16 w 1071"/>
                <a:gd name="T37" fmla="*/ 16 h 206"/>
                <a:gd name="T38" fmla="*/ 31 w 1071"/>
                <a:gd name="T39" fmla="*/ 5 h 206"/>
                <a:gd name="T40" fmla="*/ 51 w 1071"/>
                <a:gd name="T4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71" h="206">
                  <a:moveTo>
                    <a:pt x="51" y="0"/>
                  </a:moveTo>
                  <a:lnTo>
                    <a:pt x="1020" y="0"/>
                  </a:lnTo>
                  <a:lnTo>
                    <a:pt x="1040" y="5"/>
                  </a:lnTo>
                  <a:lnTo>
                    <a:pt x="1055" y="16"/>
                  </a:lnTo>
                  <a:lnTo>
                    <a:pt x="1067" y="31"/>
                  </a:lnTo>
                  <a:lnTo>
                    <a:pt x="1071" y="51"/>
                  </a:lnTo>
                  <a:lnTo>
                    <a:pt x="1071" y="156"/>
                  </a:lnTo>
                  <a:lnTo>
                    <a:pt x="1067" y="175"/>
                  </a:lnTo>
                  <a:lnTo>
                    <a:pt x="1055" y="192"/>
                  </a:lnTo>
                  <a:lnTo>
                    <a:pt x="1040" y="204"/>
                  </a:lnTo>
                  <a:lnTo>
                    <a:pt x="1020" y="206"/>
                  </a:lnTo>
                  <a:lnTo>
                    <a:pt x="51" y="206"/>
                  </a:lnTo>
                  <a:lnTo>
                    <a:pt x="31" y="204"/>
                  </a:lnTo>
                  <a:lnTo>
                    <a:pt x="16" y="192"/>
                  </a:lnTo>
                  <a:lnTo>
                    <a:pt x="4" y="175"/>
                  </a:lnTo>
                  <a:lnTo>
                    <a:pt x="0" y="156"/>
                  </a:lnTo>
                  <a:lnTo>
                    <a:pt x="0" y="51"/>
                  </a:lnTo>
                  <a:lnTo>
                    <a:pt x="4" y="31"/>
                  </a:lnTo>
                  <a:lnTo>
                    <a:pt x="16" y="16"/>
                  </a:lnTo>
                  <a:lnTo>
                    <a:pt x="31" y="5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7">
              <a:extLst>
                <a:ext uri="{FF2B5EF4-FFF2-40B4-BE49-F238E27FC236}">
                  <a16:creationId xmlns:a16="http://schemas.microsoft.com/office/drawing/2014/main" id="{A392E8EF-76E1-46D6-9771-674422F73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576" y="4459288"/>
              <a:ext cx="482600" cy="365125"/>
            </a:xfrm>
            <a:custGeom>
              <a:avLst/>
              <a:gdLst>
                <a:gd name="T0" fmla="*/ 512 w 609"/>
                <a:gd name="T1" fmla="*/ 0 h 460"/>
                <a:gd name="T2" fmla="*/ 528 w 609"/>
                <a:gd name="T3" fmla="*/ 6 h 460"/>
                <a:gd name="T4" fmla="*/ 543 w 609"/>
                <a:gd name="T5" fmla="*/ 17 h 460"/>
                <a:gd name="T6" fmla="*/ 593 w 609"/>
                <a:gd name="T7" fmla="*/ 68 h 460"/>
                <a:gd name="T8" fmla="*/ 605 w 609"/>
                <a:gd name="T9" fmla="*/ 82 h 460"/>
                <a:gd name="T10" fmla="*/ 609 w 609"/>
                <a:gd name="T11" fmla="*/ 99 h 460"/>
                <a:gd name="T12" fmla="*/ 609 w 609"/>
                <a:gd name="T13" fmla="*/ 116 h 460"/>
                <a:gd name="T14" fmla="*/ 605 w 609"/>
                <a:gd name="T15" fmla="*/ 133 h 460"/>
                <a:gd name="T16" fmla="*/ 593 w 609"/>
                <a:gd name="T17" fmla="*/ 147 h 460"/>
                <a:gd name="T18" fmla="*/ 295 w 609"/>
                <a:gd name="T19" fmla="*/ 445 h 460"/>
                <a:gd name="T20" fmla="*/ 281 w 609"/>
                <a:gd name="T21" fmla="*/ 456 h 460"/>
                <a:gd name="T22" fmla="*/ 264 w 609"/>
                <a:gd name="T23" fmla="*/ 460 h 460"/>
                <a:gd name="T24" fmla="*/ 247 w 609"/>
                <a:gd name="T25" fmla="*/ 460 h 460"/>
                <a:gd name="T26" fmla="*/ 230 w 609"/>
                <a:gd name="T27" fmla="*/ 456 h 460"/>
                <a:gd name="T28" fmla="*/ 216 w 609"/>
                <a:gd name="T29" fmla="*/ 445 h 460"/>
                <a:gd name="T30" fmla="*/ 16 w 609"/>
                <a:gd name="T31" fmla="*/ 246 h 460"/>
                <a:gd name="T32" fmla="*/ 6 w 609"/>
                <a:gd name="T33" fmla="*/ 232 h 460"/>
                <a:gd name="T34" fmla="*/ 0 w 609"/>
                <a:gd name="T35" fmla="*/ 215 h 460"/>
                <a:gd name="T36" fmla="*/ 0 w 609"/>
                <a:gd name="T37" fmla="*/ 198 h 460"/>
                <a:gd name="T38" fmla="*/ 6 w 609"/>
                <a:gd name="T39" fmla="*/ 181 h 460"/>
                <a:gd name="T40" fmla="*/ 16 w 609"/>
                <a:gd name="T41" fmla="*/ 167 h 460"/>
                <a:gd name="T42" fmla="*/ 68 w 609"/>
                <a:gd name="T43" fmla="*/ 116 h 460"/>
                <a:gd name="T44" fmla="*/ 82 w 609"/>
                <a:gd name="T45" fmla="*/ 105 h 460"/>
                <a:gd name="T46" fmla="*/ 99 w 609"/>
                <a:gd name="T47" fmla="*/ 101 h 460"/>
                <a:gd name="T48" fmla="*/ 116 w 609"/>
                <a:gd name="T49" fmla="*/ 101 h 460"/>
                <a:gd name="T50" fmla="*/ 132 w 609"/>
                <a:gd name="T51" fmla="*/ 105 h 460"/>
                <a:gd name="T52" fmla="*/ 147 w 609"/>
                <a:gd name="T53" fmla="*/ 116 h 460"/>
                <a:gd name="T54" fmla="*/ 216 w 609"/>
                <a:gd name="T55" fmla="*/ 185 h 460"/>
                <a:gd name="T56" fmla="*/ 230 w 609"/>
                <a:gd name="T57" fmla="*/ 195 h 460"/>
                <a:gd name="T58" fmla="*/ 247 w 609"/>
                <a:gd name="T59" fmla="*/ 201 h 460"/>
                <a:gd name="T60" fmla="*/ 264 w 609"/>
                <a:gd name="T61" fmla="*/ 201 h 460"/>
                <a:gd name="T62" fmla="*/ 281 w 609"/>
                <a:gd name="T63" fmla="*/ 195 h 460"/>
                <a:gd name="T64" fmla="*/ 295 w 609"/>
                <a:gd name="T65" fmla="*/ 185 h 460"/>
                <a:gd name="T66" fmla="*/ 463 w 609"/>
                <a:gd name="T67" fmla="*/ 17 h 460"/>
                <a:gd name="T68" fmla="*/ 478 w 609"/>
                <a:gd name="T69" fmla="*/ 6 h 460"/>
                <a:gd name="T70" fmla="*/ 495 w 609"/>
                <a:gd name="T71" fmla="*/ 0 h 460"/>
                <a:gd name="T72" fmla="*/ 512 w 609"/>
                <a:gd name="T73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9" h="460">
                  <a:moveTo>
                    <a:pt x="512" y="0"/>
                  </a:moveTo>
                  <a:lnTo>
                    <a:pt x="528" y="6"/>
                  </a:lnTo>
                  <a:lnTo>
                    <a:pt x="543" y="17"/>
                  </a:lnTo>
                  <a:lnTo>
                    <a:pt x="593" y="68"/>
                  </a:lnTo>
                  <a:lnTo>
                    <a:pt x="605" y="82"/>
                  </a:lnTo>
                  <a:lnTo>
                    <a:pt x="609" y="99"/>
                  </a:lnTo>
                  <a:lnTo>
                    <a:pt x="609" y="116"/>
                  </a:lnTo>
                  <a:lnTo>
                    <a:pt x="605" y="133"/>
                  </a:lnTo>
                  <a:lnTo>
                    <a:pt x="593" y="147"/>
                  </a:lnTo>
                  <a:lnTo>
                    <a:pt x="295" y="445"/>
                  </a:lnTo>
                  <a:lnTo>
                    <a:pt x="281" y="456"/>
                  </a:lnTo>
                  <a:lnTo>
                    <a:pt x="264" y="460"/>
                  </a:lnTo>
                  <a:lnTo>
                    <a:pt x="247" y="460"/>
                  </a:lnTo>
                  <a:lnTo>
                    <a:pt x="230" y="456"/>
                  </a:lnTo>
                  <a:lnTo>
                    <a:pt x="216" y="445"/>
                  </a:lnTo>
                  <a:lnTo>
                    <a:pt x="16" y="246"/>
                  </a:lnTo>
                  <a:lnTo>
                    <a:pt x="6" y="232"/>
                  </a:lnTo>
                  <a:lnTo>
                    <a:pt x="0" y="215"/>
                  </a:lnTo>
                  <a:lnTo>
                    <a:pt x="0" y="198"/>
                  </a:lnTo>
                  <a:lnTo>
                    <a:pt x="6" y="181"/>
                  </a:lnTo>
                  <a:lnTo>
                    <a:pt x="16" y="167"/>
                  </a:lnTo>
                  <a:lnTo>
                    <a:pt x="68" y="116"/>
                  </a:lnTo>
                  <a:lnTo>
                    <a:pt x="82" y="105"/>
                  </a:lnTo>
                  <a:lnTo>
                    <a:pt x="99" y="101"/>
                  </a:lnTo>
                  <a:lnTo>
                    <a:pt x="116" y="101"/>
                  </a:lnTo>
                  <a:lnTo>
                    <a:pt x="132" y="105"/>
                  </a:lnTo>
                  <a:lnTo>
                    <a:pt x="147" y="116"/>
                  </a:lnTo>
                  <a:lnTo>
                    <a:pt x="216" y="185"/>
                  </a:lnTo>
                  <a:lnTo>
                    <a:pt x="230" y="195"/>
                  </a:lnTo>
                  <a:lnTo>
                    <a:pt x="247" y="201"/>
                  </a:lnTo>
                  <a:lnTo>
                    <a:pt x="264" y="201"/>
                  </a:lnTo>
                  <a:lnTo>
                    <a:pt x="281" y="195"/>
                  </a:lnTo>
                  <a:lnTo>
                    <a:pt x="295" y="185"/>
                  </a:lnTo>
                  <a:lnTo>
                    <a:pt x="463" y="17"/>
                  </a:lnTo>
                  <a:lnTo>
                    <a:pt x="478" y="6"/>
                  </a:lnTo>
                  <a:lnTo>
                    <a:pt x="495" y="0"/>
                  </a:lnTo>
                  <a:lnTo>
                    <a:pt x="512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920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>
            <a:spLocks noChangeArrowheads="1"/>
          </p:cNvSpPr>
          <p:nvPr/>
        </p:nvSpPr>
        <p:spPr bwMode="gray">
          <a:xfrm>
            <a:off x="3124200" y="292260"/>
            <a:ext cx="5638800" cy="52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ro-RO" sz="2000" b="1" dirty="0">
                <a:solidFill>
                  <a:srgbClr val="0070C0"/>
                </a:solidFill>
                <a:latin typeface="Calibri" pitchFamily="34" charset="0"/>
              </a:rPr>
              <a:t>LIVRABILE</a:t>
            </a:r>
            <a:endParaRPr lang="de-DE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2" name="Group 43"/>
          <p:cNvGrpSpPr/>
          <p:nvPr/>
        </p:nvGrpSpPr>
        <p:grpSpPr>
          <a:xfrm rot="10800000">
            <a:off x="3124201" y="2171702"/>
            <a:ext cx="3352800" cy="1896605"/>
            <a:chOff x="3596639" y="3017431"/>
            <a:chExt cx="4619675" cy="2697569"/>
          </a:xfrm>
        </p:grpSpPr>
        <p:sp>
          <p:nvSpPr>
            <p:cNvPr id="45" name="Rounded Rectangle 44"/>
            <p:cNvSpPr/>
            <p:nvPr/>
          </p:nvSpPr>
          <p:spPr>
            <a:xfrm>
              <a:off x="3596639" y="3017431"/>
              <a:ext cx="4619675" cy="828593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3898668" y="3858722"/>
              <a:ext cx="0" cy="1546167"/>
            </a:xfrm>
            <a:prstGeom prst="straightConnector1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3743612" y="5404889"/>
              <a:ext cx="310111" cy="31011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019551" y="818376"/>
            <a:ext cx="1580882" cy="2923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o-RO" sz="1300" b="1" dirty="0">
                <a:latin typeface="+mj-lt"/>
              </a:rPr>
              <a:t>30 NOIEMBRIE </a:t>
            </a:r>
            <a:r>
              <a:rPr lang="en-US" sz="1300" b="1" dirty="0">
                <a:latin typeface="+mj-lt"/>
              </a:rPr>
              <a:t>2016</a:t>
            </a:r>
          </a:p>
        </p:txBody>
      </p:sp>
      <p:grpSp>
        <p:nvGrpSpPr>
          <p:cNvPr id="4" name="Group 39"/>
          <p:cNvGrpSpPr/>
          <p:nvPr/>
        </p:nvGrpSpPr>
        <p:grpSpPr>
          <a:xfrm rot="10800000">
            <a:off x="1905000" y="1485900"/>
            <a:ext cx="3230328" cy="1652959"/>
            <a:chOff x="3596643" y="3330635"/>
            <a:chExt cx="4699772" cy="2384365"/>
          </a:xfrm>
        </p:grpSpPr>
        <p:sp>
          <p:nvSpPr>
            <p:cNvPr id="41" name="Rounded Rectangle 40"/>
            <p:cNvSpPr/>
            <p:nvPr/>
          </p:nvSpPr>
          <p:spPr>
            <a:xfrm>
              <a:off x="3596643" y="3330635"/>
              <a:ext cx="4699772" cy="515771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3898668" y="3858722"/>
              <a:ext cx="0" cy="1546167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3743612" y="5404889"/>
              <a:ext cx="310111" cy="31011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</p:grpSp>
      <p:grpSp>
        <p:nvGrpSpPr>
          <p:cNvPr id="6" name="Group 12"/>
          <p:cNvGrpSpPr/>
          <p:nvPr/>
        </p:nvGrpSpPr>
        <p:grpSpPr>
          <a:xfrm rot="10800000">
            <a:off x="1676401" y="838200"/>
            <a:ext cx="2743199" cy="1521830"/>
            <a:chOff x="2899520" y="3334028"/>
            <a:chExt cx="4182733" cy="2380972"/>
          </a:xfrm>
        </p:grpSpPr>
        <p:sp>
          <p:nvSpPr>
            <p:cNvPr id="5" name="Rounded Rectangle 4"/>
            <p:cNvSpPr/>
            <p:nvPr/>
          </p:nvSpPr>
          <p:spPr>
            <a:xfrm>
              <a:off x="2899520" y="3334028"/>
              <a:ext cx="4182733" cy="511994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898668" y="3858722"/>
              <a:ext cx="0" cy="1546167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743612" y="5404889"/>
              <a:ext cx="310111" cy="31011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334001" y="1428750"/>
            <a:ext cx="1297150" cy="2923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o-RO" sz="1300" b="1" dirty="0">
                <a:latin typeface="+mj-lt"/>
              </a:rPr>
              <a:t>30 APRILIE </a:t>
            </a:r>
            <a:r>
              <a:rPr lang="en-US" sz="1300" b="1" dirty="0">
                <a:latin typeface="+mj-lt"/>
              </a:rPr>
              <a:t>2017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705601" y="2124075"/>
            <a:ext cx="1162498" cy="2923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o-RO" sz="1300" b="1" dirty="0">
                <a:latin typeface="+mj-lt"/>
              </a:rPr>
              <a:t>30 IUNIE</a:t>
            </a:r>
            <a:r>
              <a:rPr lang="en-US" sz="1300" b="1" dirty="0">
                <a:latin typeface="+mj-lt"/>
              </a:rPr>
              <a:t> 2017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724322" y="2051894"/>
            <a:ext cx="255743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300" b="1" cap="all" dirty="0">
                <a:latin typeface="+mj-lt"/>
              </a:rPr>
              <a:t>1. </a:t>
            </a:r>
            <a:r>
              <a:rPr lang="en-US" sz="1400" b="1" cap="all" dirty="0" err="1"/>
              <a:t>Cadru</a:t>
            </a:r>
            <a:r>
              <a:rPr lang="en-US" sz="1400" b="1" cap="all" dirty="0"/>
              <a:t> </a:t>
            </a:r>
            <a:r>
              <a:rPr lang="en-US" sz="1400" b="1" cap="all" dirty="0" err="1"/>
              <a:t>unitar</a:t>
            </a:r>
            <a:r>
              <a:rPr lang="en-US" sz="1400" b="1" cap="all" dirty="0"/>
              <a:t> </a:t>
            </a:r>
            <a:r>
              <a:rPr lang="en-US" sz="1400" b="1" cap="all" dirty="0" err="1"/>
              <a:t>pentru</a:t>
            </a:r>
            <a:r>
              <a:rPr lang="en-US" sz="1400" b="1" cap="all" dirty="0"/>
              <a:t> M&amp;E</a:t>
            </a:r>
            <a:endParaRPr lang="en-US" sz="1300" b="1" cap="all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90876" y="3533775"/>
            <a:ext cx="339132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8275" indent="-168275"/>
            <a:r>
              <a:rPr lang="en-US" sz="1300" b="1" cap="all" dirty="0">
                <a:latin typeface="+mj-lt"/>
              </a:rPr>
              <a:t>3. </a:t>
            </a:r>
            <a:r>
              <a:rPr lang="en-US" sz="1300" b="1" cap="all" dirty="0" err="1">
                <a:latin typeface="+mj-lt"/>
              </a:rPr>
              <a:t>Studiu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privind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dezvoltarea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forței</a:t>
            </a:r>
            <a:r>
              <a:rPr lang="en-US" sz="1300" b="1" cap="all" dirty="0">
                <a:latin typeface="+mj-lt"/>
              </a:rPr>
              <a:t> de </a:t>
            </a:r>
            <a:r>
              <a:rPr lang="en-US" sz="1300" b="1" cap="all" dirty="0" err="1">
                <a:latin typeface="+mj-lt"/>
              </a:rPr>
              <a:t>muncă</a:t>
            </a:r>
            <a:r>
              <a:rPr lang="ro-RO" sz="1300" b="1" cap="all" dirty="0">
                <a:latin typeface="+mj-lt"/>
              </a:rPr>
              <a:t>,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folosind</a:t>
            </a:r>
            <a:r>
              <a:rPr lang="en-US" sz="1300" b="1" cap="all" dirty="0">
                <a:latin typeface="+mj-lt"/>
              </a:rPr>
              <a:t> SABER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85950" y="2819400"/>
            <a:ext cx="3429000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b="1" cap="all" dirty="0">
                <a:latin typeface="+mj-lt"/>
              </a:rPr>
              <a:t>2. </a:t>
            </a:r>
            <a:r>
              <a:rPr lang="pt-BR" sz="1300" b="1" cap="all" dirty="0">
                <a:latin typeface="+mj-lt"/>
              </a:rPr>
              <a:t>Metodologie și instrumente de M&amp;E</a:t>
            </a:r>
            <a:endParaRPr lang="en-US" sz="1300" b="1" cap="all" dirty="0">
              <a:latin typeface="+mj-lt"/>
            </a:endParaRPr>
          </a:p>
        </p:txBody>
      </p:sp>
      <p:grpSp>
        <p:nvGrpSpPr>
          <p:cNvPr id="28" name="Group 43"/>
          <p:cNvGrpSpPr/>
          <p:nvPr/>
        </p:nvGrpSpPr>
        <p:grpSpPr>
          <a:xfrm rot="10800000">
            <a:off x="6629401" y="4524373"/>
            <a:ext cx="2750214" cy="1631985"/>
            <a:chOff x="3596639" y="3027301"/>
            <a:chExt cx="3789398" cy="2687699"/>
          </a:xfrm>
        </p:grpSpPr>
        <p:sp>
          <p:nvSpPr>
            <p:cNvPr id="29" name="Rounded Rectangle 28"/>
            <p:cNvSpPr/>
            <p:nvPr/>
          </p:nvSpPr>
          <p:spPr>
            <a:xfrm>
              <a:off x="3596639" y="3027301"/>
              <a:ext cx="3789398" cy="81872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3898668" y="3858722"/>
              <a:ext cx="0" cy="1546167"/>
            </a:xfrm>
            <a:prstGeom prst="straightConnector1">
              <a:avLst/>
            </a:prstGeom>
            <a:ln w="19050">
              <a:solidFill>
                <a:schemeClr val="bg2">
                  <a:lumMod val="90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3743612" y="5404889"/>
              <a:ext cx="310111" cy="310111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467601" y="2838450"/>
            <a:ext cx="1586460" cy="2923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o-RO" sz="1300" b="1" dirty="0">
                <a:latin typeface="+mj-lt"/>
              </a:rPr>
              <a:t>31 DECEMBRIE </a:t>
            </a:r>
            <a:r>
              <a:rPr lang="en-US" sz="1300" b="1" dirty="0">
                <a:latin typeface="+mj-lt"/>
              </a:rPr>
              <a:t>2017</a:t>
            </a:r>
          </a:p>
        </p:txBody>
      </p:sp>
      <p:grpSp>
        <p:nvGrpSpPr>
          <p:cNvPr id="36" name="Group 39"/>
          <p:cNvGrpSpPr/>
          <p:nvPr/>
        </p:nvGrpSpPr>
        <p:grpSpPr>
          <a:xfrm rot="10800000">
            <a:off x="4533900" y="3914775"/>
            <a:ext cx="3810000" cy="1419223"/>
            <a:chOff x="3695617" y="3204952"/>
            <a:chExt cx="5543131" cy="2510048"/>
          </a:xfrm>
        </p:grpSpPr>
        <p:sp>
          <p:nvSpPr>
            <p:cNvPr id="37" name="Rounded Rectangle 36"/>
            <p:cNvSpPr/>
            <p:nvPr/>
          </p:nvSpPr>
          <p:spPr>
            <a:xfrm>
              <a:off x="3695617" y="3204952"/>
              <a:ext cx="5543131" cy="599623"/>
            </a:xfrm>
            <a:prstGeom prst="roundRect">
              <a:avLst>
                <a:gd name="adj" fmla="val 50000"/>
              </a:avLst>
            </a:prstGeom>
            <a:solidFill>
              <a:srgbClr val="F05051"/>
            </a:solidFill>
            <a:ln>
              <a:solidFill>
                <a:srgbClr val="EA14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898668" y="3858722"/>
              <a:ext cx="0" cy="1546167"/>
            </a:xfrm>
            <a:prstGeom prst="straightConnector1">
              <a:avLst/>
            </a:prstGeom>
            <a:ln w="19050">
              <a:solidFill>
                <a:srgbClr val="F0505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743612" y="5404889"/>
              <a:ext cx="310111" cy="310111"/>
            </a:xfrm>
            <a:prstGeom prst="ellipse">
              <a:avLst/>
            </a:prstGeom>
            <a:solidFill>
              <a:srgbClr val="F05051"/>
            </a:solidFill>
            <a:ln>
              <a:solidFill>
                <a:srgbClr val="EA14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</p:grpSp>
      <p:grpSp>
        <p:nvGrpSpPr>
          <p:cNvPr id="40" name="Group 12"/>
          <p:cNvGrpSpPr/>
          <p:nvPr/>
        </p:nvGrpSpPr>
        <p:grpSpPr>
          <a:xfrm rot="10800000">
            <a:off x="4419601" y="2933701"/>
            <a:ext cx="2895600" cy="1860179"/>
            <a:chOff x="3596639" y="3184273"/>
            <a:chExt cx="4267938" cy="2530727"/>
          </a:xfrm>
        </p:grpSpPr>
        <p:sp>
          <p:nvSpPr>
            <p:cNvPr id="44" name="Rounded Rectangle 43"/>
            <p:cNvSpPr/>
            <p:nvPr/>
          </p:nvSpPr>
          <p:spPr>
            <a:xfrm>
              <a:off x="3596639" y="3184273"/>
              <a:ext cx="4267938" cy="661749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3898668" y="3858722"/>
              <a:ext cx="0" cy="1546167"/>
            </a:xfrm>
            <a:prstGeom prst="straightConnector1">
              <a:avLst/>
            </a:prstGeom>
            <a:ln w="19050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3743612" y="5404889"/>
              <a:ext cx="310111" cy="31011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229600" y="3581400"/>
            <a:ext cx="1063112" cy="2923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o-RO" sz="1300" b="1" dirty="0">
                <a:latin typeface="+mj-lt"/>
              </a:rPr>
              <a:t>30 MAI </a:t>
            </a:r>
            <a:r>
              <a:rPr lang="en-US" sz="1300" b="1" dirty="0">
                <a:latin typeface="+mj-lt"/>
              </a:rPr>
              <a:t>2018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144000" y="4000500"/>
            <a:ext cx="1524000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+mj-lt"/>
              </a:rPr>
              <a:t>28FEBRUARIE</a:t>
            </a:r>
            <a:r>
              <a:rPr lang="ro-RO" sz="1300" b="1" dirty="0">
                <a:latin typeface="+mj-lt"/>
              </a:rPr>
              <a:t> </a:t>
            </a:r>
            <a:r>
              <a:rPr lang="en-US" sz="1300" b="1" dirty="0">
                <a:latin typeface="+mj-lt"/>
              </a:rPr>
              <a:t>2019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457520" y="4307103"/>
            <a:ext cx="277205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cap="all" dirty="0">
                <a:latin typeface="+mj-lt"/>
              </a:rPr>
              <a:t>4. </a:t>
            </a:r>
            <a:r>
              <a:rPr lang="en-US" sz="1300" b="1" cap="all" dirty="0" err="1">
                <a:latin typeface="+mj-lt"/>
              </a:rPr>
              <a:t>Studiu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privind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cadrele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didactice</a:t>
            </a:r>
            <a:r>
              <a:rPr lang="en-US" sz="1300" b="1" cap="all" dirty="0">
                <a:latin typeface="+mj-lt"/>
              </a:rPr>
              <a:t>, </a:t>
            </a:r>
            <a:r>
              <a:rPr lang="en-US" sz="1300" b="1" cap="all" dirty="0" err="1">
                <a:latin typeface="+mj-lt"/>
              </a:rPr>
              <a:t>folosind</a:t>
            </a:r>
            <a:r>
              <a:rPr lang="en-US" sz="1300" b="1" cap="all" dirty="0">
                <a:latin typeface="+mj-lt"/>
              </a:rPr>
              <a:t> SABER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49960" y="5711342"/>
            <a:ext cx="2895598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8275" indent="-168275"/>
            <a:r>
              <a:rPr lang="en-US" sz="1300" b="1" dirty="0">
                <a:latin typeface="+mj-lt"/>
              </a:rPr>
              <a:t>6. </a:t>
            </a:r>
            <a:r>
              <a:rPr lang="pt-BR" sz="1300" b="1" cap="all" dirty="0">
                <a:latin typeface="+mj-lt"/>
              </a:rPr>
              <a:t>Studiu privind DTC, folosind SABER</a:t>
            </a:r>
            <a:endParaRPr lang="en-US" sz="1300" b="1" cap="all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33900" y="5000625"/>
            <a:ext cx="4038600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b="1" cap="all" dirty="0">
                <a:latin typeface="+mj-lt"/>
              </a:rPr>
              <a:t>5. </a:t>
            </a:r>
            <a:r>
              <a:rPr lang="en-US" sz="1300" b="1" cap="all" dirty="0" err="1">
                <a:latin typeface="+mj-lt"/>
              </a:rPr>
              <a:t>Revizuire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metodologie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și</a:t>
            </a:r>
            <a:r>
              <a:rPr lang="en-US" sz="1300" b="1" cap="all" dirty="0">
                <a:latin typeface="+mj-lt"/>
              </a:rPr>
              <a:t> </a:t>
            </a:r>
            <a:r>
              <a:rPr lang="en-US" sz="1300" b="1" cap="all" dirty="0" err="1">
                <a:latin typeface="+mj-lt"/>
              </a:rPr>
              <a:t>instrumente</a:t>
            </a:r>
            <a:r>
              <a:rPr lang="en-US" sz="1300" b="1" cap="all" dirty="0">
                <a:latin typeface="+mj-lt"/>
              </a:rPr>
              <a:t> M&amp;E</a:t>
            </a:r>
          </a:p>
        </p:txBody>
      </p:sp>
      <p:grpSp>
        <p:nvGrpSpPr>
          <p:cNvPr id="59" name="Group 39"/>
          <p:cNvGrpSpPr/>
          <p:nvPr/>
        </p:nvGrpSpPr>
        <p:grpSpPr>
          <a:xfrm rot="10800000">
            <a:off x="6781800" y="5295902"/>
            <a:ext cx="3657600" cy="1371596"/>
            <a:chOff x="3743612" y="3289185"/>
            <a:chExt cx="5321405" cy="2425815"/>
          </a:xfrm>
        </p:grpSpPr>
        <p:sp>
          <p:nvSpPr>
            <p:cNvPr id="60" name="Rounded Rectangle 59"/>
            <p:cNvSpPr/>
            <p:nvPr/>
          </p:nvSpPr>
          <p:spPr>
            <a:xfrm>
              <a:off x="3751046" y="3289185"/>
              <a:ext cx="5313971" cy="515388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3898668" y="3858722"/>
              <a:ext cx="0" cy="1546167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3743612" y="5404889"/>
              <a:ext cx="310111" cy="310111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0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876818" y="6390501"/>
            <a:ext cx="3657832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b="1" cap="all" dirty="0">
                <a:latin typeface="+mj-lt"/>
              </a:rPr>
              <a:t>7. </a:t>
            </a:r>
            <a:r>
              <a:rPr lang="en-US" sz="1300" b="1" cap="all" dirty="0" err="1">
                <a:latin typeface="+mj-lt"/>
              </a:rPr>
              <a:t>Raport</a:t>
            </a:r>
            <a:r>
              <a:rPr lang="en-US" sz="1300" b="1" cap="all" dirty="0">
                <a:latin typeface="+mj-lt"/>
              </a:rPr>
              <a:t> </a:t>
            </a:r>
            <a:r>
              <a:rPr lang="ro-RO" sz="1300" b="1" cap="all" dirty="0">
                <a:latin typeface="+mj-lt"/>
              </a:rPr>
              <a:t>Final - I</a:t>
            </a:r>
            <a:r>
              <a:rPr lang="it-IT" sz="1300" b="1" cap="all" dirty="0">
                <a:latin typeface="+mj-lt"/>
              </a:rPr>
              <a:t>nstruire și </a:t>
            </a:r>
            <a:r>
              <a:rPr lang="it-IT" sz="1300" b="1" cap="all" dirty="0"/>
              <a:t> diseminare </a:t>
            </a:r>
            <a:endParaRPr lang="en-US" sz="1300" b="1" cap="all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809871" y="4786172"/>
            <a:ext cx="1429625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o-RO" sz="1300" b="1" dirty="0">
                <a:latin typeface="+mj-lt"/>
              </a:rPr>
              <a:t>30 </a:t>
            </a:r>
            <a:r>
              <a:rPr lang="en-US" sz="1300" b="1" dirty="0">
                <a:latin typeface="+mj-lt"/>
              </a:rPr>
              <a:t>SEPTEMBRIE 2019</a:t>
            </a:r>
          </a:p>
        </p:txBody>
      </p:sp>
    </p:spTree>
    <p:extLst>
      <p:ext uri="{BB962C8B-B14F-4D97-AF65-F5344CB8AC3E}">
        <p14:creationId xmlns:p14="http://schemas.microsoft.com/office/powerpoint/2010/main" val="284833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44681" y="2212783"/>
            <a:ext cx="10341358" cy="3294451"/>
            <a:chOff x="1220527" y="2354403"/>
            <a:chExt cx="9707490" cy="2848792"/>
          </a:xfrm>
        </p:grpSpPr>
        <p:sp>
          <p:nvSpPr>
            <p:cNvPr id="23" name="Rectangle 22"/>
            <p:cNvSpPr/>
            <p:nvPr/>
          </p:nvSpPr>
          <p:spPr>
            <a:xfrm>
              <a:off x="1409198" y="3779209"/>
              <a:ext cx="9435485" cy="45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4" name="Teardrop 23"/>
            <p:cNvSpPr/>
            <p:nvPr/>
          </p:nvSpPr>
          <p:spPr>
            <a:xfrm rot="2700000">
              <a:off x="1263984" y="3697156"/>
              <a:ext cx="209826" cy="209826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5" name="Teardrop 24"/>
            <p:cNvSpPr/>
            <p:nvPr/>
          </p:nvSpPr>
          <p:spPr>
            <a:xfrm rot="18900000" flipH="1">
              <a:off x="10718191" y="3697159"/>
              <a:ext cx="209826" cy="209826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607046" y="3712124"/>
              <a:ext cx="179887" cy="179887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7" name="Rectangular Callout 26"/>
            <p:cNvSpPr/>
            <p:nvPr/>
          </p:nvSpPr>
          <p:spPr>
            <a:xfrm>
              <a:off x="1220527" y="4088468"/>
              <a:ext cx="2079598" cy="1077218"/>
            </a:xfrm>
            <a:prstGeom prst="wedgeRectCallout">
              <a:avLst>
                <a:gd name="adj1" fmla="val 22336"/>
                <a:gd name="adj2" fmla="val -6393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651144" y="3712124"/>
              <a:ext cx="179887" cy="179887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9" name="Rectangular Callout 28"/>
            <p:cNvSpPr/>
            <p:nvPr/>
          </p:nvSpPr>
          <p:spPr>
            <a:xfrm rot="10800000">
              <a:off x="3161855" y="2376446"/>
              <a:ext cx="2156685" cy="1076611"/>
            </a:xfrm>
            <a:prstGeom prst="wedgeRectCallout">
              <a:avLst>
                <a:gd name="adj1" fmla="val 22336"/>
                <a:gd name="adj2" fmla="val -63937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463096" y="3712124"/>
              <a:ext cx="179887" cy="179887"/>
            </a:xfrm>
            <a:prstGeom prst="ellipse">
              <a:avLst/>
            </a:prstGeom>
            <a:solidFill>
              <a:srgbClr val="00B0F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998460" y="3712124"/>
              <a:ext cx="179887" cy="179887"/>
            </a:xfrm>
            <a:prstGeom prst="ellipse">
              <a:avLst/>
            </a:prstGeom>
            <a:solidFill>
              <a:srgbClr val="0070C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722042" y="3712124"/>
              <a:ext cx="179887" cy="17988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9480901" y="3712124"/>
              <a:ext cx="179887" cy="17988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4" name="Rectangular Callout 33"/>
            <p:cNvSpPr/>
            <p:nvPr/>
          </p:nvSpPr>
          <p:spPr>
            <a:xfrm>
              <a:off x="4184751" y="4118536"/>
              <a:ext cx="1904752" cy="1048668"/>
            </a:xfrm>
            <a:prstGeom prst="wedgeRectCallout">
              <a:avLst>
                <a:gd name="adj1" fmla="val 22336"/>
                <a:gd name="adj2" fmla="val -6393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5" name="Rectangular Callout 34"/>
            <p:cNvSpPr/>
            <p:nvPr/>
          </p:nvSpPr>
          <p:spPr>
            <a:xfrm rot="10800000">
              <a:off x="6527931" y="2369923"/>
              <a:ext cx="2009103" cy="1115678"/>
            </a:xfrm>
            <a:prstGeom prst="wedgeRectCallout">
              <a:avLst>
                <a:gd name="adj1" fmla="val 22336"/>
                <a:gd name="adj2" fmla="val -6393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20527" y="4130769"/>
              <a:ext cx="2162296" cy="71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O abordare directă</a:t>
              </a:r>
              <a:r>
                <a:rPr lang="en-GB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, </a:t>
              </a:r>
              <a:r>
                <a:rPr lang="ro-RO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bazată pe învățare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ro-RO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prin aplicare practică</a:t>
              </a:r>
              <a:endParaRPr lang="en-US" sz="1600" dirty="0"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1638" y="2382353"/>
              <a:ext cx="2183730" cy="1144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dezvoltarea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și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implementarea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metodologiei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ro-RO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pentru M&amp;E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și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ro-RO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a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instrumentelor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asociate</a:t>
              </a:r>
              <a:endParaRPr lang="en-US" sz="1600" dirty="0"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48" name="Rectangular Callout 47"/>
            <p:cNvSpPr/>
            <p:nvPr/>
          </p:nvSpPr>
          <p:spPr>
            <a:xfrm>
              <a:off x="7461453" y="4118536"/>
              <a:ext cx="1904752" cy="1048668"/>
            </a:xfrm>
            <a:prstGeom prst="wedgeRectCallout">
              <a:avLst>
                <a:gd name="adj1" fmla="val 22336"/>
                <a:gd name="adj2" fmla="val -6393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497858" y="4120671"/>
              <a:ext cx="1760442" cy="71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C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olectarea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,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analizarea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datelor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și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raportarea</a:t>
              </a:r>
              <a:r>
                <a:rPr lang="en-US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600" dirty="0" err="1">
                  <a:ea typeface="Open Sans Light" panose="020B0306030504020204" pitchFamily="34" charset="0"/>
                  <a:cs typeface="Open Sans Light" panose="020B0306030504020204" pitchFamily="34" charset="0"/>
                </a:rPr>
                <a:t>acestora</a:t>
              </a:r>
              <a:endParaRPr lang="en-US" sz="1600" dirty="0"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52" name="Rectangular Callout 51"/>
            <p:cNvSpPr/>
            <p:nvPr/>
          </p:nvSpPr>
          <p:spPr>
            <a:xfrm rot="10800000">
              <a:off x="9058197" y="2354403"/>
              <a:ext cx="1851730" cy="1161266"/>
            </a:xfrm>
            <a:prstGeom prst="wedgeRectCallout">
              <a:avLst>
                <a:gd name="adj1" fmla="val 22336"/>
                <a:gd name="adj2" fmla="val -6393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126651" y="2393200"/>
              <a:ext cx="1718032" cy="71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aplicarea instrumentului SABER </a:t>
              </a:r>
              <a:endParaRPr lang="en-US" sz="1600" dirty="0"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67449" y="4165241"/>
              <a:ext cx="2244190" cy="1037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dirty="0"/>
                <a:t>Consiliere continuă individualizată și de grup, îndrumare și formare </a:t>
              </a:r>
              <a:endParaRPr lang="en-US" sz="1600" dirty="0"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30412" y="2462842"/>
              <a:ext cx="2081503" cy="505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I</a:t>
              </a:r>
              <a:r>
                <a:rPr lang="it-IT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mplicarea directă a personalului MEN</a:t>
              </a:r>
              <a:r>
                <a:rPr lang="ro-RO" sz="16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în:</a:t>
              </a:r>
              <a:endParaRPr lang="en-US" sz="1600" dirty="0"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A61371C6-925E-4277-B47E-E3E77EAECBD1}"/>
              </a:ext>
            </a:extLst>
          </p:cNvPr>
          <p:cNvSpPr txBox="1"/>
          <p:nvPr/>
        </p:nvSpPr>
        <p:spPr>
          <a:xfrm>
            <a:off x="1179456" y="371055"/>
            <a:ext cx="9736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O nouă abordare privind dezvoltarea capacității de M&amp;E</a:t>
            </a:r>
            <a:endParaRPr lang="en-US" sz="3200" b="1" dirty="0">
              <a:solidFill>
                <a:srgbClr val="0070C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7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3707253" y="1539846"/>
            <a:ext cx="77176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dirty="0"/>
              <a:t>Dezvoltarea capacității nu se referă doar la achiziția de cunoștințe la nivel individual, ci și la aplicarea cunoștințelor</a:t>
            </a:r>
            <a:r>
              <a:rPr lang="en-GB" sz="1600" dirty="0"/>
              <a:t> =&gt;</a:t>
            </a:r>
            <a:r>
              <a:rPr lang="ro-RO" sz="1600" dirty="0"/>
              <a:t> un proces de </a:t>
            </a:r>
            <a:r>
              <a:rPr lang="ro-RO" sz="1600" b="1" dirty="0"/>
              <a:t>schimbare</a:t>
            </a:r>
            <a:r>
              <a:rPr lang="ro-RO" sz="1600" dirty="0"/>
              <a:t> de la nivel individual la nivel instituțional.</a:t>
            </a:r>
            <a:endParaRPr lang="en-US" sz="12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61371C6-925E-4277-B47E-E3E77EAECBD1}"/>
              </a:ext>
            </a:extLst>
          </p:cNvPr>
          <p:cNvSpPr txBox="1"/>
          <p:nvPr/>
        </p:nvSpPr>
        <p:spPr>
          <a:xfrm>
            <a:off x="2659837" y="371055"/>
            <a:ext cx="6775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Principii privind dezvoltarea capacității</a:t>
            </a:r>
            <a:endParaRPr lang="en-US" sz="3200" b="1" dirty="0">
              <a:solidFill>
                <a:srgbClr val="0070C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579EEEA-C90D-477B-AA2F-7830683F22C2}"/>
              </a:ext>
            </a:extLst>
          </p:cNvPr>
          <p:cNvGrpSpPr/>
          <p:nvPr/>
        </p:nvGrpSpPr>
        <p:grpSpPr>
          <a:xfrm rot="746755">
            <a:off x="1031249" y="1696647"/>
            <a:ext cx="3222005" cy="3557269"/>
            <a:chOff x="1039410" y="1686046"/>
            <a:chExt cx="4075997" cy="4500123"/>
          </a:xfrm>
          <a:effectLst>
            <a:outerShdw dist="101600" algn="l" rotWithShape="0">
              <a:prstClr val="black">
                <a:alpha val="69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6E9D97D-8FB5-4B21-8E13-81A32BADBA29}"/>
                </a:ext>
              </a:extLst>
            </p:cNvPr>
            <p:cNvSpPr/>
            <p:nvPr/>
          </p:nvSpPr>
          <p:spPr>
            <a:xfrm>
              <a:off x="1602896" y="2584947"/>
              <a:ext cx="2735099" cy="273509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8" name="Teardrop 37">
              <a:extLst>
                <a:ext uri="{FF2B5EF4-FFF2-40B4-BE49-F238E27FC236}">
                  <a16:creationId xmlns:a16="http://schemas.microsoft.com/office/drawing/2014/main" id="{59FB0DA3-4BA2-4148-B54C-5ADB6461F757}"/>
                </a:ext>
              </a:extLst>
            </p:cNvPr>
            <p:cNvSpPr/>
            <p:nvPr/>
          </p:nvSpPr>
          <p:spPr>
            <a:xfrm rot="4960360">
              <a:off x="1077973" y="2585015"/>
              <a:ext cx="978795" cy="978795"/>
            </a:xfrm>
            <a:prstGeom prst="teardrop">
              <a:avLst>
                <a:gd name="adj" fmla="val 8356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9" name="Teardrop 38">
              <a:extLst>
                <a:ext uri="{FF2B5EF4-FFF2-40B4-BE49-F238E27FC236}">
                  <a16:creationId xmlns:a16="http://schemas.microsoft.com/office/drawing/2014/main" id="{103E18CC-E3A8-4978-A563-F77496545216}"/>
                </a:ext>
              </a:extLst>
            </p:cNvPr>
            <p:cNvSpPr/>
            <p:nvPr/>
          </p:nvSpPr>
          <p:spPr>
            <a:xfrm rot="8007946">
              <a:off x="2481046" y="1686046"/>
              <a:ext cx="978795" cy="978795"/>
            </a:xfrm>
            <a:prstGeom prst="teardrop">
              <a:avLst>
                <a:gd name="adj" fmla="val 810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42E61A7F-41E1-46FC-9F5F-0E7B291BECB5}"/>
                </a:ext>
              </a:extLst>
            </p:cNvPr>
            <p:cNvSpPr/>
            <p:nvPr/>
          </p:nvSpPr>
          <p:spPr>
            <a:xfrm rot="11210096">
              <a:off x="3880463" y="2434102"/>
              <a:ext cx="978795" cy="978795"/>
            </a:xfrm>
            <a:prstGeom prst="teardrop">
              <a:avLst>
                <a:gd name="adj" fmla="val 8124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41" name="Teardrop 40">
              <a:extLst>
                <a:ext uri="{FF2B5EF4-FFF2-40B4-BE49-F238E27FC236}">
                  <a16:creationId xmlns:a16="http://schemas.microsoft.com/office/drawing/2014/main" id="{6E92AAB9-671C-4DBB-B413-61C4EB56763B}"/>
                </a:ext>
              </a:extLst>
            </p:cNvPr>
            <p:cNvSpPr/>
            <p:nvPr/>
          </p:nvSpPr>
          <p:spPr>
            <a:xfrm rot="15194741">
              <a:off x="4136612" y="4211975"/>
              <a:ext cx="978795" cy="978795"/>
            </a:xfrm>
            <a:prstGeom prst="teardrop">
              <a:avLst>
                <a:gd name="adj" fmla="val 8308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42" name="Teardrop 41">
              <a:extLst>
                <a:ext uri="{FF2B5EF4-FFF2-40B4-BE49-F238E27FC236}">
                  <a16:creationId xmlns:a16="http://schemas.microsoft.com/office/drawing/2014/main" id="{0DE4236A-B682-4B50-A3FE-D027CC982A97}"/>
                </a:ext>
              </a:extLst>
            </p:cNvPr>
            <p:cNvSpPr/>
            <p:nvPr/>
          </p:nvSpPr>
          <p:spPr>
            <a:xfrm rot="18862406">
              <a:off x="2629196" y="5207374"/>
              <a:ext cx="978795" cy="978795"/>
            </a:xfrm>
            <a:prstGeom prst="teardrop">
              <a:avLst>
                <a:gd name="adj" fmla="val 8318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44" name="Teardrop 43">
              <a:extLst>
                <a:ext uri="{FF2B5EF4-FFF2-40B4-BE49-F238E27FC236}">
                  <a16:creationId xmlns:a16="http://schemas.microsoft.com/office/drawing/2014/main" id="{15BCAB76-15F1-4405-B959-711B9825311C}"/>
                </a:ext>
              </a:extLst>
            </p:cNvPr>
            <p:cNvSpPr/>
            <p:nvPr/>
          </p:nvSpPr>
          <p:spPr>
            <a:xfrm rot="425595">
              <a:off x="1039410" y="4490174"/>
              <a:ext cx="978795" cy="978795"/>
            </a:xfrm>
            <a:prstGeom prst="teardrop">
              <a:avLst>
                <a:gd name="adj" fmla="val 8036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6F6D00E-2E36-4863-9D51-48380166A5FE}"/>
              </a:ext>
            </a:extLst>
          </p:cNvPr>
          <p:cNvCxnSpPr/>
          <p:nvPr/>
        </p:nvCxnSpPr>
        <p:spPr>
          <a:xfrm>
            <a:off x="4645274" y="2179999"/>
            <a:ext cx="37589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F4D1B3C-D518-4867-9C8B-E35888548C85}"/>
              </a:ext>
            </a:extLst>
          </p:cNvPr>
          <p:cNvCxnSpPr/>
          <p:nvPr/>
        </p:nvCxnSpPr>
        <p:spPr>
          <a:xfrm>
            <a:off x="4227579" y="5054658"/>
            <a:ext cx="375890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24272CF-7D64-42B2-A4EE-F0D43073E413}"/>
              </a:ext>
            </a:extLst>
          </p:cNvPr>
          <p:cNvSpPr/>
          <p:nvPr/>
        </p:nvSpPr>
        <p:spPr>
          <a:xfrm>
            <a:off x="4566142" y="2644572"/>
            <a:ext cx="71540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/>
              <a:t>Dezvoltarea</a:t>
            </a:r>
            <a:r>
              <a:rPr lang="en-GB" sz="1600" dirty="0"/>
              <a:t> </a:t>
            </a:r>
            <a:r>
              <a:rPr lang="en-GB" sz="1600" dirty="0" err="1"/>
              <a:t>capacității</a:t>
            </a:r>
            <a:r>
              <a:rPr lang="en-GB" sz="1600" dirty="0"/>
              <a:t> </a:t>
            </a:r>
            <a:r>
              <a:rPr lang="en-GB" sz="1600" dirty="0" err="1"/>
              <a:t>este</a:t>
            </a:r>
            <a:r>
              <a:rPr lang="en-GB" sz="1600" dirty="0"/>
              <a:t> un </a:t>
            </a:r>
            <a:r>
              <a:rPr lang="en-GB" sz="1600" dirty="0" err="1"/>
              <a:t>proces</a:t>
            </a:r>
            <a:r>
              <a:rPr lang="en-GB" sz="1600" dirty="0"/>
              <a:t> pe </a:t>
            </a:r>
            <a:r>
              <a:rPr lang="en-GB" sz="1600" b="1" dirty="0" err="1"/>
              <a:t>termen</a:t>
            </a:r>
            <a:r>
              <a:rPr lang="en-GB" sz="1600" b="1" dirty="0"/>
              <a:t> lung</a:t>
            </a:r>
            <a:r>
              <a:rPr lang="en-GB" sz="1600" dirty="0"/>
              <a:t>, </a:t>
            </a:r>
            <a:r>
              <a:rPr lang="en-GB" sz="1600" dirty="0" err="1"/>
              <a:t>rezultatul</a:t>
            </a:r>
            <a:r>
              <a:rPr lang="en-GB" sz="1600" dirty="0"/>
              <a:t> </a:t>
            </a:r>
            <a:r>
              <a:rPr lang="en-GB" sz="1600" dirty="0" err="1"/>
              <a:t>unui</a:t>
            </a:r>
            <a:r>
              <a:rPr lang="en-GB" sz="1600" dirty="0"/>
              <a:t> set complex de </a:t>
            </a:r>
            <a:r>
              <a:rPr lang="en-GB" sz="1600" dirty="0" err="1"/>
              <a:t>intervenții</a:t>
            </a:r>
            <a:r>
              <a:rPr lang="en-GB" sz="1600" dirty="0"/>
              <a:t> care </a:t>
            </a:r>
            <a:r>
              <a:rPr lang="en-GB" sz="1600" dirty="0" err="1"/>
              <a:t>conduc</a:t>
            </a:r>
            <a:r>
              <a:rPr lang="en-GB" sz="1600" dirty="0"/>
              <a:t> </a:t>
            </a:r>
            <a:r>
              <a:rPr lang="en-GB" sz="1600" dirty="0" err="1"/>
              <a:t>individul</a:t>
            </a:r>
            <a:r>
              <a:rPr lang="en-GB" sz="1600" dirty="0"/>
              <a:t> </a:t>
            </a:r>
            <a:r>
              <a:rPr lang="en-GB" sz="1600" dirty="0" err="1"/>
              <a:t>și</a:t>
            </a:r>
            <a:r>
              <a:rPr lang="en-GB" sz="1600" dirty="0"/>
              <a:t> </a:t>
            </a:r>
            <a:r>
              <a:rPr lang="en-GB" sz="1600" dirty="0" err="1"/>
              <a:t>organizația</a:t>
            </a:r>
            <a:r>
              <a:rPr lang="en-GB" sz="1600" dirty="0"/>
              <a:t> </a:t>
            </a:r>
            <a:r>
              <a:rPr lang="en-GB" sz="1600" dirty="0" err="1"/>
              <a:t>în</a:t>
            </a:r>
            <a:r>
              <a:rPr lang="en-GB" sz="1600" dirty="0"/>
              <a:t> </a:t>
            </a:r>
            <a:r>
              <a:rPr lang="en-GB" sz="1600" dirty="0" err="1"/>
              <a:t>procesul</a:t>
            </a:r>
            <a:r>
              <a:rPr lang="en-GB" sz="1600" dirty="0"/>
              <a:t> de </a:t>
            </a:r>
            <a:r>
              <a:rPr lang="en-GB" sz="1600" dirty="0" err="1"/>
              <a:t>transformare</a:t>
            </a:r>
            <a:r>
              <a:rPr lang="en-GB" sz="1600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017A33-8889-469C-B53C-55632E754F62}"/>
              </a:ext>
            </a:extLst>
          </p:cNvPr>
          <p:cNvSpPr/>
          <p:nvPr/>
        </p:nvSpPr>
        <p:spPr>
          <a:xfrm>
            <a:off x="4584559" y="4005311"/>
            <a:ext cx="6995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/>
              <a:t>Dezvoltarea</a:t>
            </a:r>
            <a:r>
              <a:rPr lang="en-GB" sz="1600" dirty="0"/>
              <a:t> </a:t>
            </a:r>
            <a:r>
              <a:rPr lang="en-GB" sz="1600" dirty="0" err="1"/>
              <a:t>capacității</a:t>
            </a:r>
            <a:r>
              <a:rPr lang="en-GB" sz="1600" dirty="0"/>
              <a:t> </a:t>
            </a:r>
            <a:r>
              <a:rPr lang="en-GB" sz="1600" dirty="0" err="1"/>
              <a:t>este</a:t>
            </a:r>
            <a:r>
              <a:rPr lang="en-GB" sz="1600" dirty="0"/>
              <a:t> un </a:t>
            </a:r>
            <a:r>
              <a:rPr lang="en-GB" sz="1600" b="1" dirty="0" err="1"/>
              <a:t>proces</a:t>
            </a:r>
            <a:r>
              <a:rPr lang="en-GB" sz="1600" b="1" dirty="0"/>
              <a:t> intern</a:t>
            </a:r>
            <a:r>
              <a:rPr lang="en-GB" sz="1600" dirty="0"/>
              <a:t>; </a:t>
            </a:r>
            <a:r>
              <a:rPr lang="en-GB" sz="1600" dirty="0" err="1"/>
              <a:t>transformarea</a:t>
            </a:r>
            <a:r>
              <a:rPr lang="en-GB" sz="1600" dirty="0"/>
              <a:t> </a:t>
            </a:r>
            <a:r>
              <a:rPr lang="en-GB" sz="1600" dirty="0" err="1"/>
              <a:t>trebuie</a:t>
            </a:r>
            <a:r>
              <a:rPr lang="en-GB" sz="1600" dirty="0"/>
              <a:t> </a:t>
            </a:r>
            <a:r>
              <a:rPr lang="en-GB" sz="1600" dirty="0" err="1"/>
              <a:t>să</a:t>
            </a:r>
            <a:r>
              <a:rPr lang="en-GB" sz="1600" dirty="0"/>
              <a:t> fie </a:t>
            </a:r>
            <a:r>
              <a:rPr lang="en-GB" sz="1600" dirty="0" err="1"/>
              <a:t>determinată</a:t>
            </a:r>
            <a:r>
              <a:rPr lang="en-GB" sz="1600" dirty="0"/>
              <a:t> de </a:t>
            </a:r>
            <a:r>
              <a:rPr lang="en-GB" sz="1600" dirty="0" err="1"/>
              <a:t>dorinț</a:t>
            </a:r>
            <a:r>
              <a:rPr lang="ro-RO" sz="1600" dirty="0"/>
              <a:t>ă la nivel </a:t>
            </a:r>
            <a:r>
              <a:rPr lang="en-GB" sz="1600" dirty="0" err="1"/>
              <a:t>individ</a:t>
            </a:r>
            <a:r>
              <a:rPr lang="ro-RO" sz="1600" dirty="0"/>
              <a:t>ual</a:t>
            </a:r>
            <a:r>
              <a:rPr lang="en-GB" sz="1600" dirty="0"/>
              <a:t> </a:t>
            </a:r>
            <a:r>
              <a:rPr lang="en-GB" sz="1600" dirty="0" err="1"/>
              <a:t>și</a:t>
            </a:r>
            <a:r>
              <a:rPr lang="en-GB" sz="1600" dirty="0"/>
              <a:t> </a:t>
            </a:r>
            <a:r>
              <a:rPr lang="ro-RO" sz="1600" dirty="0"/>
              <a:t>de </a:t>
            </a:r>
            <a:r>
              <a:rPr lang="en-GB" sz="1600" dirty="0" err="1"/>
              <a:t>organizație</a:t>
            </a:r>
            <a:r>
              <a:rPr lang="en-GB" sz="1600" dirty="0"/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D7E377-FD88-4DFF-949E-E804C381B8A4}"/>
              </a:ext>
            </a:extLst>
          </p:cNvPr>
          <p:cNvSpPr/>
          <p:nvPr/>
        </p:nvSpPr>
        <p:spPr>
          <a:xfrm>
            <a:off x="2832515" y="4908113"/>
            <a:ext cx="93493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/>
              <a:t>Toate</a:t>
            </a:r>
            <a:r>
              <a:rPr lang="en-GB" sz="1600" dirty="0"/>
              <a:t> </a:t>
            </a:r>
            <a:r>
              <a:rPr lang="en-GB" sz="1600" dirty="0" err="1"/>
              <a:t>părțile</a:t>
            </a:r>
            <a:r>
              <a:rPr lang="en-GB" sz="1600" dirty="0"/>
              <a:t> </a:t>
            </a:r>
            <a:r>
              <a:rPr lang="en-GB" sz="1600" dirty="0" err="1"/>
              <a:t>interesate</a:t>
            </a:r>
            <a:r>
              <a:rPr lang="en-GB" sz="1600" dirty="0"/>
              <a:t> </a:t>
            </a:r>
            <a:r>
              <a:rPr lang="en-GB" sz="1600" dirty="0" err="1"/>
              <a:t>și</a:t>
            </a:r>
            <a:r>
              <a:rPr lang="en-GB" sz="1600" dirty="0"/>
              <a:t> de la </a:t>
            </a:r>
            <a:r>
              <a:rPr lang="en-GB" sz="1600" dirty="0" err="1"/>
              <a:t>diferite</a:t>
            </a:r>
            <a:r>
              <a:rPr lang="en-GB" sz="1600" dirty="0"/>
              <a:t> </a:t>
            </a:r>
            <a:r>
              <a:rPr lang="en-GB" sz="1600" dirty="0" err="1"/>
              <a:t>niveluri</a:t>
            </a:r>
            <a:r>
              <a:rPr lang="en-GB" sz="1600" dirty="0"/>
              <a:t> </a:t>
            </a:r>
            <a:r>
              <a:rPr lang="en-GB" sz="1600" dirty="0" err="1"/>
              <a:t>ierarhice</a:t>
            </a:r>
            <a:r>
              <a:rPr lang="en-GB" sz="1600" dirty="0"/>
              <a:t> </a:t>
            </a:r>
            <a:r>
              <a:rPr lang="en-GB" sz="1600" dirty="0" err="1"/>
              <a:t>trebuie</a:t>
            </a:r>
            <a:r>
              <a:rPr lang="en-GB" sz="1600" dirty="0"/>
              <a:t> implicate.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58C650-4FA6-498B-AB59-FF6DB3111596}"/>
              </a:ext>
            </a:extLst>
          </p:cNvPr>
          <p:cNvSpPr/>
          <p:nvPr/>
        </p:nvSpPr>
        <p:spPr>
          <a:xfrm>
            <a:off x="875510" y="5808644"/>
            <a:ext cx="105493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err="1"/>
              <a:t>Managementul</a:t>
            </a:r>
            <a:r>
              <a:rPr lang="en-GB" sz="1600" b="1" dirty="0"/>
              <a:t> </a:t>
            </a:r>
            <a:r>
              <a:rPr lang="en-GB" sz="1600" b="1" dirty="0" err="1"/>
              <a:t>Bazat</a:t>
            </a:r>
            <a:r>
              <a:rPr lang="en-GB" sz="1600" b="1" dirty="0"/>
              <a:t> pe </a:t>
            </a:r>
            <a:r>
              <a:rPr lang="en-GB" sz="1600" b="1" dirty="0" err="1"/>
              <a:t>Rezultate</a:t>
            </a:r>
            <a:r>
              <a:rPr lang="en-GB" sz="1600" b="1" dirty="0"/>
              <a:t> (MBR), o </a:t>
            </a:r>
            <a:r>
              <a:rPr lang="en-GB" sz="1600" b="1" dirty="0" err="1"/>
              <a:t>abordare</a:t>
            </a:r>
            <a:r>
              <a:rPr lang="en-GB" sz="1600" b="1" dirty="0"/>
              <a:t> </a:t>
            </a:r>
            <a:r>
              <a:rPr lang="ro-RO" sz="1600" b="1" dirty="0"/>
              <a:t>pentru întregul </a:t>
            </a:r>
            <a:r>
              <a:rPr lang="en-GB" sz="1600" b="1" dirty="0" err="1"/>
              <a:t>ciclu</a:t>
            </a:r>
            <a:r>
              <a:rPr lang="en-GB" sz="1600" b="1" dirty="0"/>
              <a:t> de </a:t>
            </a:r>
            <a:r>
              <a:rPr lang="en-GB" sz="1600" b="1" dirty="0" err="1"/>
              <a:t>viață</a:t>
            </a:r>
            <a:r>
              <a:rPr lang="en-GB" sz="1600" b="1" dirty="0"/>
              <a:t> al </a:t>
            </a:r>
            <a:r>
              <a:rPr lang="en-GB" sz="1600" b="1" dirty="0" err="1"/>
              <a:t>unui</a:t>
            </a:r>
            <a:r>
              <a:rPr lang="en-GB" sz="1600" b="1" dirty="0"/>
              <a:t> </a:t>
            </a:r>
            <a:r>
              <a:rPr lang="en-GB" sz="1600" b="1" dirty="0" err="1"/>
              <a:t>proiect</a:t>
            </a:r>
            <a:r>
              <a:rPr lang="en-GB" sz="1600" b="1" dirty="0"/>
              <a:t>, </a:t>
            </a:r>
            <a:r>
              <a:rPr lang="en-GB" sz="1600" b="1" dirty="0" err="1"/>
              <a:t>strategie</a:t>
            </a:r>
            <a:r>
              <a:rPr lang="en-GB" sz="1600" b="1" dirty="0"/>
              <a:t> etc., care </a:t>
            </a:r>
            <a:r>
              <a:rPr lang="en-GB" sz="1600" b="1" dirty="0" err="1"/>
              <a:t>începe</a:t>
            </a:r>
            <a:r>
              <a:rPr lang="en-GB" sz="1600" b="1" dirty="0"/>
              <a:t> </a:t>
            </a:r>
            <a:r>
              <a:rPr lang="en-GB" sz="1600" b="1" dirty="0" err="1"/>
              <a:t>în</a:t>
            </a:r>
            <a:r>
              <a:rPr lang="en-GB" sz="1600" b="1" dirty="0"/>
              <a:t> </a:t>
            </a:r>
            <a:r>
              <a:rPr lang="en-GB" sz="1600" b="1" dirty="0" err="1"/>
              <a:t>faza</a:t>
            </a:r>
            <a:r>
              <a:rPr lang="en-GB" sz="1600" b="1" dirty="0"/>
              <a:t> de </a:t>
            </a:r>
            <a:r>
              <a:rPr lang="en-GB" sz="1600" b="1" dirty="0" err="1"/>
              <a:t>proiectare</a:t>
            </a:r>
            <a:r>
              <a:rPr lang="en-GB" sz="1600" b="1" dirty="0"/>
              <a:t> </a:t>
            </a:r>
            <a:r>
              <a:rPr lang="en-GB" sz="1600" b="1" dirty="0" err="1"/>
              <a:t>și</a:t>
            </a:r>
            <a:r>
              <a:rPr lang="en-GB" sz="1600" b="1" dirty="0"/>
              <a:t> </a:t>
            </a:r>
            <a:r>
              <a:rPr lang="en-GB" sz="1600" b="1" dirty="0" err="1"/>
              <a:t>trece</a:t>
            </a:r>
            <a:r>
              <a:rPr lang="en-GB" sz="1600" b="1" dirty="0"/>
              <a:t> </a:t>
            </a:r>
            <a:r>
              <a:rPr lang="en-GB" sz="1600" b="1" dirty="0" err="1"/>
              <a:t>prin</a:t>
            </a:r>
            <a:r>
              <a:rPr lang="en-GB" sz="1600" b="1" dirty="0"/>
              <a:t> </a:t>
            </a:r>
            <a:r>
              <a:rPr lang="en-GB" sz="1600" b="1" dirty="0" err="1"/>
              <a:t>planificare</a:t>
            </a:r>
            <a:r>
              <a:rPr lang="en-GB" sz="1600" b="1" dirty="0"/>
              <a:t>, </a:t>
            </a:r>
            <a:r>
              <a:rPr lang="en-GB" sz="1600" b="1" dirty="0" err="1"/>
              <a:t>execuție</a:t>
            </a:r>
            <a:r>
              <a:rPr lang="en-GB" sz="1600" b="1" dirty="0"/>
              <a:t> </a:t>
            </a:r>
            <a:r>
              <a:rPr lang="en-GB" sz="1600" b="1" dirty="0" err="1"/>
              <a:t>și</a:t>
            </a:r>
            <a:r>
              <a:rPr lang="en-GB" sz="1600" b="1" dirty="0"/>
              <a:t> M&amp;E. </a:t>
            </a:r>
          </a:p>
        </p:txBody>
      </p:sp>
    </p:spTree>
    <p:extLst>
      <p:ext uri="{BB962C8B-B14F-4D97-AF65-F5344CB8AC3E}">
        <p14:creationId xmlns:p14="http://schemas.microsoft.com/office/powerpoint/2010/main" val="277358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Bent Arrow 32"/>
          <p:cNvSpPr/>
          <p:nvPr/>
        </p:nvSpPr>
        <p:spPr>
          <a:xfrm flipH="1">
            <a:off x="4726628" y="1531653"/>
            <a:ext cx="1562066" cy="4759777"/>
          </a:xfrm>
          <a:prstGeom prst="bentArrow">
            <a:avLst>
              <a:gd name="adj1" fmla="val 13613"/>
              <a:gd name="adj2" fmla="val 19433"/>
              <a:gd name="adj3" fmla="val 25000"/>
              <a:gd name="adj4" fmla="val 4375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5" name="Bent Arrow 34"/>
          <p:cNvSpPr/>
          <p:nvPr/>
        </p:nvSpPr>
        <p:spPr>
          <a:xfrm>
            <a:off x="5783719" y="2428021"/>
            <a:ext cx="3122889" cy="3863409"/>
          </a:xfrm>
          <a:prstGeom prst="bentArrow">
            <a:avLst>
              <a:gd name="adj1" fmla="val 7011"/>
              <a:gd name="adj2" fmla="val 9487"/>
              <a:gd name="adj3" fmla="val 13346"/>
              <a:gd name="adj4" fmla="val 2526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flipH="1">
            <a:off x="3027918" y="3034990"/>
            <a:ext cx="3840289" cy="3256440"/>
          </a:xfrm>
          <a:prstGeom prst="bentArrow">
            <a:avLst>
              <a:gd name="adj1" fmla="val 5776"/>
              <a:gd name="adj2" fmla="val 9487"/>
              <a:gd name="adj3" fmla="val 13346"/>
              <a:gd name="adj4" fmla="val 2526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Bent Arrow 36"/>
          <p:cNvSpPr/>
          <p:nvPr/>
        </p:nvSpPr>
        <p:spPr>
          <a:xfrm>
            <a:off x="6480856" y="3989223"/>
            <a:ext cx="1562066" cy="2302207"/>
          </a:xfrm>
          <a:prstGeom prst="bentArrow">
            <a:avLst>
              <a:gd name="adj1" fmla="val 13613"/>
              <a:gd name="adj2" fmla="val 19433"/>
              <a:gd name="adj3" fmla="val 25000"/>
              <a:gd name="adj4" fmla="val 4375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344862" y="4080208"/>
            <a:ext cx="3246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S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pecifica</a:t>
            </a:r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rea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aranjamente</a:t>
            </a:r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lor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organizaționale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cheie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care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trebuie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să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fie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implementate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pentru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dezvoltarea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și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funcționarea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sistemului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de M&amp;E</a:t>
            </a:r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6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9129" y="2962015"/>
            <a:ext cx="23058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O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evaluare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a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activităților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curente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de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monitorizare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și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evaluare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din</a:t>
            </a:r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cadrul MEN. Aplicare SABER EMIS – SIIIR.</a:t>
            </a:r>
            <a:endParaRPr lang="en-US" sz="16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endParaRPr lang="en-US" sz="16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205681" y="2152789"/>
            <a:ext cx="26073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I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dentifica</a:t>
            </a:r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rea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probleme</a:t>
            </a:r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lor 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de management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și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blocaje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tehnice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care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constrâng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capacitatea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M</a:t>
            </a:r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EN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de a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monitoriza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și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evalua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eficient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implementarea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strategiilor</a:t>
            </a:r>
            <a:r>
              <a:rPr lang="ro-RO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186963" y="1531176"/>
            <a:ext cx="3141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1600" dirty="0"/>
              <a:t>Asigurarea unei definiții unitare și coerente a M&amp;E, de la nivel conceptual la nivel practic</a:t>
            </a:r>
            <a:r>
              <a:rPr lang="en-US" sz="1600" dirty="0"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0D802A-D7F6-4669-938F-B2EDDF031BC1}"/>
              </a:ext>
            </a:extLst>
          </p:cNvPr>
          <p:cNvSpPr txBox="1"/>
          <p:nvPr/>
        </p:nvSpPr>
        <p:spPr>
          <a:xfrm>
            <a:off x="3750145" y="371055"/>
            <a:ext cx="4594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Cadrul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unitar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pentru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M&amp;E</a:t>
            </a:r>
            <a:endParaRPr lang="en-US" sz="3200" b="1" dirty="0">
              <a:solidFill>
                <a:srgbClr val="0070C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4125A5-D9C3-49DF-8999-4B15B60FF591}"/>
              </a:ext>
            </a:extLst>
          </p:cNvPr>
          <p:cNvSpPr/>
          <p:nvPr/>
        </p:nvSpPr>
        <p:spPr>
          <a:xfrm>
            <a:off x="1096842" y="6396766"/>
            <a:ext cx="83724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err="1"/>
              <a:t>Cadrul</a:t>
            </a:r>
            <a:r>
              <a:rPr lang="en-GB" sz="1600" b="1" dirty="0"/>
              <a:t> </a:t>
            </a:r>
            <a:r>
              <a:rPr lang="en-GB" sz="1600" b="1" dirty="0" err="1"/>
              <a:t>unitar</a:t>
            </a:r>
            <a:r>
              <a:rPr lang="en-GB" sz="1600" b="1" dirty="0"/>
              <a:t> a </a:t>
            </a:r>
            <a:r>
              <a:rPr lang="en-GB" sz="1600" b="1" dirty="0" err="1"/>
              <a:t>avut</a:t>
            </a:r>
            <a:r>
              <a:rPr lang="en-GB" sz="1600" b="1" dirty="0"/>
              <a:t> </a:t>
            </a:r>
            <a:r>
              <a:rPr lang="en-GB" sz="1600" b="1" dirty="0" err="1"/>
              <a:t>scopul</a:t>
            </a:r>
            <a:r>
              <a:rPr lang="en-GB" sz="1600" b="1" dirty="0"/>
              <a:t> de a </a:t>
            </a:r>
            <a:r>
              <a:rPr lang="en-GB" sz="1600" b="1" dirty="0" err="1"/>
              <a:t>facilita</a:t>
            </a:r>
            <a:r>
              <a:rPr lang="en-GB" sz="1600" b="1" dirty="0"/>
              <a:t> M&amp;E </a:t>
            </a:r>
            <a:r>
              <a:rPr lang="en-GB" sz="1600" b="1" dirty="0" err="1"/>
              <a:t>celor</a:t>
            </a:r>
            <a:r>
              <a:rPr lang="en-GB" sz="1600" b="1" dirty="0"/>
              <a:t> </a:t>
            </a:r>
            <a:r>
              <a:rPr lang="en-GB" sz="1600" b="1" dirty="0" err="1"/>
              <a:t>patru</a:t>
            </a:r>
            <a:r>
              <a:rPr lang="en-GB" sz="1600" b="1" dirty="0"/>
              <a:t> </a:t>
            </a:r>
            <a:r>
              <a:rPr lang="en-GB" sz="1600" b="1" dirty="0" err="1"/>
              <a:t>strategii</a:t>
            </a:r>
            <a:r>
              <a:rPr lang="en-GB" sz="1600" b="1" dirty="0"/>
              <a:t> </a:t>
            </a:r>
            <a:r>
              <a:rPr lang="en-GB" sz="1600" b="1" dirty="0" err="1"/>
              <a:t>naționale</a:t>
            </a:r>
            <a:r>
              <a:rPr lang="en-GB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702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07096BC-28EE-47B7-AD97-A2D79037DC03}"/>
              </a:ext>
            </a:extLst>
          </p:cNvPr>
          <p:cNvSpPr txBox="1"/>
          <p:nvPr/>
        </p:nvSpPr>
        <p:spPr>
          <a:xfrm>
            <a:off x="2882732" y="371055"/>
            <a:ext cx="6329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Metodologie </a:t>
            </a:r>
            <a:r>
              <a:rPr lang="ro-RO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și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instrumente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de M&amp;E</a:t>
            </a:r>
            <a:endParaRPr lang="en-US" sz="3200" b="1" dirty="0">
              <a:solidFill>
                <a:srgbClr val="0070C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C41C70-6E40-47E0-BC6A-95D4883287C4}"/>
              </a:ext>
            </a:extLst>
          </p:cNvPr>
          <p:cNvSpPr/>
          <p:nvPr/>
        </p:nvSpPr>
        <p:spPr>
          <a:xfrm>
            <a:off x="2310129" y="4589257"/>
            <a:ext cx="9089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Formatul</a:t>
            </a:r>
            <a:r>
              <a:rPr lang="en-US" dirty="0"/>
              <a:t> </a:t>
            </a:r>
            <a:r>
              <a:rPr lang="ro-RO" dirty="0"/>
              <a:t>și conținutul R</a:t>
            </a:r>
            <a:r>
              <a:rPr lang="en-GB" dirty="0" err="1"/>
              <a:t>aport</a:t>
            </a:r>
            <a:r>
              <a:rPr lang="ro-RO" dirty="0"/>
              <a:t>ului</a:t>
            </a:r>
            <a:r>
              <a:rPr lang="en-GB" dirty="0"/>
              <a:t> </a:t>
            </a:r>
            <a:r>
              <a:rPr lang="en-GB" dirty="0" err="1"/>
              <a:t>analitic</a:t>
            </a:r>
            <a:r>
              <a:rPr lang="en-GB" dirty="0"/>
              <a:t> al</a:t>
            </a:r>
            <a:r>
              <a:rPr lang="ro-RO" dirty="0"/>
              <a:t> stadiului implementării măsurilor din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ro-RO" dirty="0"/>
              <a:t>  </a:t>
            </a:r>
            <a:r>
              <a:rPr lang="en-GB" dirty="0" err="1"/>
              <a:t>strategiilor</a:t>
            </a:r>
            <a:endParaRPr lang="ro-RO" dirty="0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736B46BE-16B0-4173-9FEF-C39DDF523542}"/>
              </a:ext>
            </a:extLst>
          </p:cNvPr>
          <p:cNvSpPr/>
          <p:nvPr/>
        </p:nvSpPr>
        <p:spPr>
          <a:xfrm>
            <a:off x="911481" y="1759667"/>
            <a:ext cx="914400" cy="914400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43365C9C-B6F2-4209-9FA7-22A2010F1A40}"/>
              </a:ext>
            </a:extLst>
          </p:cNvPr>
          <p:cNvSpPr/>
          <p:nvPr/>
        </p:nvSpPr>
        <p:spPr>
          <a:xfrm>
            <a:off x="911481" y="3074269"/>
            <a:ext cx="914400" cy="91440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>
            <a:extLst>
              <a:ext uri="{FF2B5EF4-FFF2-40B4-BE49-F238E27FC236}">
                <a16:creationId xmlns:a16="http://schemas.microsoft.com/office/drawing/2014/main" id="{EC3D9389-F81D-410B-BCBC-E7B84FEEF052}"/>
              </a:ext>
            </a:extLst>
          </p:cNvPr>
          <p:cNvSpPr/>
          <p:nvPr/>
        </p:nvSpPr>
        <p:spPr>
          <a:xfrm>
            <a:off x="911481" y="4454853"/>
            <a:ext cx="914400" cy="914400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9FF85831-EF0F-4888-984E-B3E12A2F5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81" y="2217684"/>
            <a:ext cx="304800" cy="3048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63093FE3-27D9-48C6-88DE-DA6D9B8D3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81" y="3543506"/>
            <a:ext cx="304800" cy="3048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A0D99874-6BBA-4E43-B5DF-CB71C2C2D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895" y="4912053"/>
            <a:ext cx="304800" cy="304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0705CCC-3F52-4327-B71F-ED99C02117C5}"/>
              </a:ext>
            </a:extLst>
          </p:cNvPr>
          <p:cNvSpPr/>
          <p:nvPr/>
        </p:nvSpPr>
        <p:spPr>
          <a:xfrm>
            <a:off x="2406162" y="1701311"/>
            <a:ext cx="8570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Metodologie</a:t>
            </a:r>
            <a:r>
              <a:rPr lang="en-GB" dirty="0"/>
              <a:t> </a:t>
            </a:r>
            <a:r>
              <a:rPr lang="en-GB" dirty="0" err="1"/>
              <a:t>adaptată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satisface</a:t>
            </a:r>
            <a:r>
              <a:rPr lang="en-GB" dirty="0"/>
              <a:t> </a:t>
            </a:r>
            <a:r>
              <a:rPr lang="en-GB" dirty="0" err="1"/>
              <a:t>nevoile</a:t>
            </a:r>
            <a:r>
              <a:rPr lang="en-GB" dirty="0"/>
              <a:t> MEN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iniția</a:t>
            </a:r>
            <a:r>
              <a:rPr lang="en-GB" dirty="0"/>
              <a:t> </a:t>
            </a:r>
            <a:r>
              <a:rPr lang="en-GB" dirty="0" err="1"/>
              <a:t>soluții</a:t>
            </a:r>
            <a:r>
              <a:rPr lang="en-GB" dirty="0"/>
              <a:t> </a:t>
            </a:r>
            <a:r>
              <a:rPr lang="en-GB" dirty="0" err="1"/>
              <a:t>bazate</a:t>
            </a:r>
            <a:r>
              <a:rPr lang="en-GB" dirty="0"/>
              <a:t> pe </a:t>
            </a:r>
            <a:r>
              <a:rPr lang="en-GB" dirty="0" err="1"/>
              <a:t>dovezi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provocările</a:t>
            </a:r>
            <a:r>
              <a:rPr lang="en-GB" dirty="0"/>
              <a:t> cu care se </a:t>
            </a:r>
            <a:r>
              <a:rPr lang="en-GB" dirty="0" err="1"/>
              <a:t>confruntă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timpul</a:t>
            </a:r>
            <a:r>
              <a:rPr lang="en-GB" dirty="0"/>
              <a:t> </a:t>
            </a:r>
            <a:r>
              <a:rPr lang="en-GB" dirty="0" err="1"/>
              <a:t>implementării</a:t>
            </a:r>
            <a:r>
              <a:rPr lang="en-GB" dirty="0"/>
              <a:t> </a:t>
            </a:r>
            <a:r>
              <a:rPr lang="en-GB" dirty="0" err="1"/>
              <a:t>strategiilor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ED49AE-11C0-478A-B213-CF1D34E88090}"/>
              </a:ext>
            </a:extLst>
          </p:cNvPr>
          <p:cNvSpPr/>
          <p:nvPr/>
        </p:nvSpPr>
        <p:spPr>
          <a:xfrm>
            <a:off x="2406162" y="3232705"/>
            <a:ext cx="88743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For</a:t>
            </a:r>
            <a:r>
              <a:rPr lang="en-GB" dirty="0"/>
              <a:t>mare, </a:t>
            </a:r>
            <a:r>
              <a:rPr lang="en-GB" dirty="0" err="1"/>
              <a:t>mentorat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coaching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ro-RO" dirty="0"/>
              <a:t>g</a:t>
            </a:r>
            <a:r>
              <a:rPr lang="en-GB" dirty="0" err="1"/>
              <a:t>rupurile</a:t>
            </a:r>
            <a:r>
              <a:rPr lang="en-GB" dirty="0"/>
              <a:t> de </a:t>
            </a:r>
            <a:r>
              <a:rPr lang="en-GB" dirty="0" err="1"/>
              <a:t>lucru</a:t>
            </a:r>
            <a:r>
              <a:rPr lang="en-GB" dirty="0"/>
              <a:t> din MEN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experții</a:t>
            </a:r>
            <a:r>
              <a:rPr lang="en-GB" dirty="0"/>
              <a:t> </a:t>
            </a:r>
            <a:r>
              <a:rPr lang="en-GB" dirty="0" err="1"/>
              <a:t>Direcției</a:t>
            </a:r>
            <a:r>
              <a:rPr lang="en-GB" dirty="0"/>
              <a:t> </a:t>
            </a:r>
            <a:r>
              <a:rPr lang="en-GB" dirty="0" err="1"/>
              <a:t>Generale</a:t>
            </a:r>
            <a:r>
              <a:rPr lang="en-GB" dirty="0"/>
              <a:t> Management Strategic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Politici</a:t>
            </a:r>
            <a:r>
              <a:rPr lang="en-GB" dirty="0"/>
              <a:t> Publice </a:t>
            </a:r>
            <a:r>
              <a:rPr lang="ro-RO" dirty="0"/>
              <a:t>pentru aplicarea Metodologiei si instrumenteleor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93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07096BC-28EE-47B7-AD97-A2D79037DC03}"/>
              </a:ext>
            </a:extLst>
          </p:cNvPr>
          <p:cNvSpPr txBox="1"/>
          <p:nvPr/>
        </p:nvSpPr>
        <p:spPr>
          <a:xfrm>
            <a:off x="641838" y="371055"/>
            <a:ext cx="113596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Dezvoltarea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capacității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de </a:t>
            </a:r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aplicare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a </a:t>
            </a:r>
          </a:p>
          <a:p>
            <a:pPr algn="ctr"/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instrumentelor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bazate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pe </a:t>
            </a:r>
            <a:r>
              <a:rPr lang="en-GB" sz="32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dovezi</a:t>
            </a:r>
            <a:r>
              <a:rPr lang="en-GB" sz="32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: SABER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230B5CD-24E5-4246-9322-C6DD7ED791FE}"/>
              </a:ext>
            </a:extLst>
          </p:cNvPr>
          <p:cNvGrpSpPr/>
          <p:nvPr/>
        </p:nvGrpSpPr>
        <p:grpSpPr>
          <a:xfrm rot="16200000">
            <a:off x="3132908" y="3523966"/>
            <a:ext cx="67582" cy="973442"/>
            <a:chOff x="9338695" y="2216156"/>
            <a:chExt cx="67582" cy="973442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730EA2-3788-4E22-AB07-5BEDA44DE8FF}"/>
                </a:ext>
              </a:extLst>
            </p:cNvPr>
            <p:cNvCxnSpPr/>
            <p:nvPr/>
          </p:nvCxnSpPr>
          <p:spPr>
            <a:xfrm>
              <a:off x="9372486" y="2258334"/>
              <a:ext cx="0" cy="931264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927A424-22BF-4AD9-92C6-1AC7CF0882CE}"/>
                </a:ext>
              </a:extLst>
            </p:cNvPr>
            <p:cNvSpPr/>
            <p:nvPr/>
          </p:nvSpPr>
          <p:spPr>
            <a:xfrm>
              <a:off x="9338695" y="2216156"/>
              <a:ext cx="67582" cy="67582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97CE704-924D-4CE0-A3F3-D64CF796252E}"/>
              </a:ext>
            </a:extLst>
          </p:cNvPr>
          <p:cNvGrpSpPr/>
          <p:nvPr/>
        </p:nvGrpSpPr>
        <p:grpSpPr>
          <a:xfrm rot="16200000">
            <a:off x="4452253" y="1644015"/>
            <a:ext cx="67582" cy="2446848"/>
            <a:chOff x="6065696" y="2957245"/>
            <a:chExt cx="67582" cy="244684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747F7C3-BEAF-4235-9455-DE1451E0DE2E}"/>
                </a:ext>
              </a:extLst>
            </p:cNvPr>
            <p:cNvCxnSpPr/>
            <p:nvPr/>
          </p:nvCxnSpPr>
          <p:spPr>
            <a:xfrm>
              <a:off x="6099486" y="2988635"/>
              <a:ext cx="0" cy="2415458"/>
            </a:xfrm>
            <a:prstGeom prst="line">
              <a:avLst/>
            </a:prstGeom>
            <a:ln>
              <a:solidFill>
                <a:srgbClr val="00AB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CD2A62F-B6D1-4C86-9A78-DEEEFFED72A8}"/>
                </a:ext>
              </a:extLst>
            </p:cNvPr>
            <p:cNvSpPr/>
            <p:nvPr/>
          </p:nvSpPr>
          <p:spPr>
            <a:xfrm>
              <a:off x="6065696" y="2957245"/>
              <a:ext cx="67582" cy="67582"/>
            </a:xfrm>
            <a:prstGeom prst="ellipse">
              <a:avLst/>
            </a:prstGeom>
            <a:solidFill>
              <a:srgbClr val="00AB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</p:grpSp>
      <p:sp>
        <p:nvSpPr>
          <p:cNvPr id="19" name="Teardrop 18">
            <a:extLst>
              <a:ext uri="{FF2B5EF4-FFF2-40B4-BE49-F238E27FC236}">
                <a16:creationId xmlns:a16="http://schemas.microsoft.com/office/drawing/2014/main" id="{A009B8FC-3C79-4F0B-8293-F76761B0D443}"/>
              </a:ext>
            </a:extLst>
          </p:cNvPr>
          <p:cNvSpPr/>
          <p:nvPr/>
        </p:nvSpPr>
        <p:spPr>
          <a:xfrm rot="18900000" flipH="1">
            <a:off x="5535467" y="2493217"/>
            <a:ext cx="1885698" cy="1885698"/>
          </a:xfrm>
          <a:prstGeom prst="teardrop">
            <a:avLst/>
          </a:prstGeom>
          <a:solidFill>
            <a:srgbClr val="016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500" dirty="0">
                <a:solidFill>
                  <a:schemeClr val="tx1"/>
                </a:solidFill>
              </a:rPr>
              <a:t>C</a:t>
            </a:r>
            <a:r>
              <a:rPr lang="en-US" sz="1500" dirty="0" err="1">
                <a:solidFill>
                  <a:schemeClr val="tx1"/>
                </a:solidFill>
              </a:rPr>
              <a:t>adre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didactice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" name="Teardrop 24">
            <a:extLst>
              <a:ext uri="{FF2B5EF4-FFF2-40B4-BE49-F238E27FC236}">
                <a16:creationId xmlns:a16="http://schemas.microsoft.com/office/drawing/2014/main" id="{2AA8F274-3172-461B-836F-85036B6ADDBA}"/>
              </a:ext>
            </a:extLst>
          </p:cNvPr>
          <p:cNvSpPr/>
          <p:nvPr/>
        </p:nvSpPr>
        <p:spPr>
          <a:xfrm rot="2700000">
            <a:off x="3428462" y="3028130"/>
            <a:ext cx="2146551" cy="2146551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500" dirty="0">
                <a:solidFill>
                  <a:schemeClr val="tx1"/>
                </a:solidFill>
              </a:rPr>
              <a:t>D</a:t>
            </a:r>
            <a:r>
              <a:rPr lang="en-US" sz="1500" dirty="0" err="1">
                <a:solidFill>
                  <a:schemeClr val="tx1"/>
                </a:solidFill>
              </a:rPr>
              <a:t>ezvoltarea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forței</a:t>
            </a:r>
            <a:r>
              <a:rPr lang="en-US" sz="1500" dirty="0">
                <a:solidFill>
                  <a:schemeClr val="tx1"/>
                </a:solidFill>
              </a:rPr>
              <a:t> de </a:t>
            </a:r>
            <a:r>
              <a:rPr lang="en-US" sz="1500" dirty="0" err="1">
                <a:solidFill>
                  <a:schemeClr val="tx1"/>
                </a:solidFill>
              </a:rPr>
              <a:t>muncă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7" name="Teardrop 26">
            <a:extLst>
              <a:ext uri="{FF2B5EF4-FFF2-40B4-BE49-F238E27FC236}">
                <a16:creationId xmlns:a16="http://schemas.microsoft.com/office/drawing/2014/main" id="{9AD06EA4-296C-4E9C-AF3A-762F3BD81224}"/>
              </a:ext>
            </a:extLst>
          </p:cNvPr>
          <p:cNvSpPr/>
          <p:nvPr/>
        </p:nvSpPr>
        <p:spPr>
          <a:xfrm rot="2700000">
            <a:off x="4074977" y="2071362"/>
            <a:ext cx="1524572" cy="1524572"/>
          </a:xfrm>
          <a:prstGeom prst="teardrop">
            <a:avLst/>
          </a:prstGeom>
          <a:solidFill>
            <a:srgbClr val="00A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>
                <a:solidFill>
                  <a:schemeClr val="tx1"/>
                </a:solidFill>
              </a:rPr>
              <a:t>Dezvoltare</a:t>
            </a:r>
            <a:r>
              <a:rPr lang="ro-RO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timpurie</a:t>
            </a:r>
            <a:r>
              <a:rPr lang="en-US" sz="1500" dirty="0">
                <a:solidFill>
                  <a:schemeClr val="tx1"/>
                </a:solidFill>
              </a:rPr>
              <a:t> a </a:t>
            </a:r>
            <a:r>
              <a:rPr lang="en-US" sz="1500" dirty="0" err="1">
                <a:solidFill>
                  <a:schemeClr val="tx1"/>
                </a:solidFill>
              </a:rPr>
              <a:t>copilului</a:t>
            </a:r>
            <a:endParaRPr lang="en-US" sz="1500" dirty="0">
              <a:solidFill>
                <a:schemeClr val="tx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54CBE23-E7E6-4C11-855B-CF26A23FE1A3}"/>
              </a:ext>
            </a:extLst>
          </p:cNvPr>
          <p:cNvGrpSpPr/>
          <p:nvPr/>
        </p:nvGrpSpPr>
        <p:grpSpPr>
          <a:xfrm rot="5400000">
            <a:off x="7533749" y="3016002"/>
            <a:ext cx="67582" cy="973442"/>
            <a:chOff x="6065694" y="3074932"/>
            <a:chExt cx="67582" cy="973442"/>
          </a:xfrm>
          <a:solidFill>
            <a:srgbClr val="FF0000"/>
          </a:solidFill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F1CEADC-7967-49E8-A072-D2D548DE0432}"/>
                </a:ext>
              </a:extLst>
            </p:cNvPr>
            <p:cNvCxnSpPr/>
            <p:nvPr/>
          </p:nvCxnSpPr>
          <p:spPr>
            <a:xfrm>
              <a:off x="6099485" y="3117110"/>
              <a:ext cx="0" cy="931264"/>
            </a:xfrm>
            <a:prstGeom prst="line">
              <a:avLst/>
            </a:prstGeom>
            <a:grpFill/>
            <a:ln>
              <a:solidFill>
                <a:srgbClr val="016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8F05B8A-DFBD-4571-9473-E87FE6EC61D4}"/>
                </a:ext>
              </a:extLst>
            </p:cNvPr>
            <p:cNvSpPr/>
            <p:nvPr/>
          </p:nvSpPr>
          <p:spPr>
            <a:xfrm>
              <a:off x="6065694" y="3074932"/>
              <a:ext cx="67582" cy="67582"/>
            </a:xfrm>
            <a:prstGeom prst="ellipse">
              <a:avLst/>
            </a:prstGeom>
            <a:solidFill>
              <a:srgbClr val="016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51E1E7A-1940-4E6E-A3B0-13B1ADDF319B}"/>
              </a:ext>
            </a:extLst>
          </p:cNvPr>
          <p:cNvSpPr/>
          <p:nvPr/>
        </p:nvSpPr>
        <p:spPr>
          <a:xfrm>
            <a:off x="8402630" y="2368799"/>
            <a:ext cx="3598869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dirty="0" err="1"/>
              <a:t>Formare</a:t>
            </a:r>
            <a:r>
              <a:rPr lang="en-GB" dirty="0"/>
              <a:t> cu </a:t>
            </a:r>
            <a:r>
              <a:rPr lang="en-GB" dirty="0" err="1"/>
              <a:t>privire</a:t>
            </a:r>
            <a:r>
              <a:rPr lang="en-GB" dirty="0"/>
              <a:t> la SABER </a:t>
            </a:r>
            <a:r>
              <a:rPr lang="en-GB" dirty="0" err="1"/>
              <a:t>structurată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trei</a:t>
            </a:r>
            <a:r>
              <a:rPr lang="en-GB" dirty="0"/>
              <a:t> </a:t>
            </a:r>
            <a:r>
              <a:rPr lang="en-GB" dirty="0" err="1"/>
              <a:t>tipuri</a:t>
            </a:r>
            <a:r>
              <a:rPr lang="en-GB" dirty="0"/>
              <a:t> de </a:t>
            </a:r>
            <a:r>
              <a:rPr lang="en-GB" dirty="0" err="1"/>
              <a:t>informații</a:t>
            </a:r>
            <a:r>
              <a:rPr lang="en-GB" dirty="0"/>
              <a:t>: </a:t>
            </a:r>
          </a:p>
          <a:p>
            <a:pPr marL="400050" indent="-4000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un </a:t>
            </a:r>
            <a:r>
              <a:rPr lang="en-GB" dirty="0" err="1"/>
              <a:t>cadru</a:t>
            </a:r>
            <a:r>
              <a:rPr lang="en-GB" dirty="0"/>
              <a:t> </a:t>
            </a:r>
            <a:r>
              <a:rPr lang="en-GB" dirty="0" err="1"/>
              <a:t>analitic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ghidarea</a:t>
            </a:r>
            <a:r>
              <a:rPr lang="en-GB" dirty="0"/>
              <a:t> </a:t>
            </a:r>
            <a:r>
              <a:rPr lang="en-GB" dirty="0" err="1"/>
              <a:t>dialogului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îmbunătățirii</a:t>
            </a:r>
            <a:r>
              <a:rPr lang="en-GB" dirty="0"/>
              <a:t> </a:t>
            </a:r>
            <a:r>
              <a:rPr lang="en-GB" dirty="0" err="1"/>
              <a:t>politicilor</a:t>
            </a:r>
            <a:r>
              <a:rPr lang="en-GB" dirty="0"/>
              <a:t>; </a:t>
            </a:r>
            <a:endParaRPr lang="ro-RO" dirty="0"/>
          </a:p>
          <a:p>
            <a:pPr marL="400050" indent="-4000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date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informații</a:t>
            </a:r>
            <a:r>
              <a:rPr lang="en-GB" dirty="0"/>
              <a:t> </a:t>
            </a:r>
            <a:r>
              <a:rPr lang="en-GB" dirty="0" err="1"/>
              <a:t>detaliate</a:t>
            </a:r>
            <a:r>
              <a:rPr lang="en-GB" dirty="0"/>
              <a:t> </a:t>
            </a:r>
            <a:r>
              <a:rPr lang="en-GB" dirty="0" err="1"/>
              <a:t>despre</a:t>
            </a:r>
            <a:r>
              <a:rPr lang="en-GB" dirty="0"/>
              <a:t> </a:t>
            </a:r>
            <a:r>
              <a:rPr lang="en-GB" dirty="0" err="1"/>
              <a:t>politici</a:t>
            </a:r>
            <a:r>
              <a:rPr lang="ro-RO" dirty="0"/>
              <a:t>le altor </a:t>
            </a:r>
            <a:r>
              <a:rPr lang="en-GB" dirty="0" err="1"/>
              <a:t>țări</a:t>
            </a:r>
            <a:r>
              <a:rPr lang="en-GB" dirty="0"/>
              <a:t>; </a:t>
            </a:r>
            <a:endParaRPr lang="ro-RO" dirty="0"/>
          </a:p>
          <a:p>
            <a:pPr marL="400050" indent="-4000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analize</a:t>
            </a:r>
            <a:r>
              <a:rPr lang="en-GB" dirty="0"/>
              <a:t> </a:t>
            </a:r>
            <a:r>
              <a:rPr lang="ro-RO" dirty="0"/>
              <a:t>asupra </a:t>
            </a:r>
            <a:r>
              <a:rPr lang="en-GB" dirty="0" err="1"/>
              <a:t>alini</a:t>
            </a:r>
            <a:r>
              <a:rPr lang="ro-RO" dirty="0"/>
              <a:t>erii </a:t>
            </a:r>
            <a:r>
              <a:rPr lang="en-GB" dirty="0"/>
              <a:t> </a:t>
            </a:r>
            <a:r>
              <a:rPr lang="en-GB" dirty="0" err="1"/>
              <a:t>politicil</a:t>
            </a:r>
            <a:r>
              <a:rPr lang="ro-RO" dirty="0"/>
              <a:t>or din România cu exemple de succes din experiența internațională, recomandări</a:t>
            </a:r>
            <a:r>
              <a:rPr lang="en-GB" dirty="0"/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6D5ED4-5899-411A-BED9-82DDA4298699}"/>
              </a:ext>
            </a:extLst>
          </p:cNvPr>
          <p:cNvSpPr/>
          <p:nvPr/>
        </p:nvSpPr>
        <p:spPr>
          <a:xfrm>
            <a:off x="296679" y="1907828"/>
            <a:ext cx="2285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 err="1"/>
              <a:t>Colectarea</a:t>
            </a:r>
            <a:r>
              <a:rPr lang="en-GB" dirty="0"/>
              <a:t> de </a:t>
            </a:r>
            <a:r>
              <a:rPr lang="en-GB" dirty="0" err="1"/>
              <a:t>informații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date </a:t>
            </a:r>
            <a:r>
              <a:rPr lang="en-GB" dirty="0" err="1"/>
              <a:t>folosind</a:t>
            </a:r>
            <a:r>
              <a:rPr lang="en-GB" dirty="0"/>
              <a:t> un instrument </a:t>
            </a:r>
            <a:r>
              <a:rPr lang="en-GB" dirty="0" err="1"/>
              <a:t>dedicat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personalizat</a:t>
            </a:r>
            <a:r>
              <a:rPr lang="en-GB" dirty="0"/>
              <a:t> de </a:t>
            </a:r>
            <a:r>
              <a:rPr lang="en-GB" dirty="0" err="1"/>
              <a:t>colectare</a:t>
            </a:r>
            <a:r>
              <a:rPr lang="en-GB" dirty="0"/>
              <a:t> a </a:t>
            </a:r>
            <a:r>
              <a:rPr lang="en-GB" dirty="0" err="1"/>
              <a:t>datelor</a:t>
            </a:r>
            <a:r>
              <a:rPr lang="en-GB" dirty="0"/>
              <a:t> </a:t>
            </a:r>
            <a:endParaRPr lang="en-GB" sz="15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6E79AC-FE4E-4865-918C-011BD90DB1EE}"/>
              </a:ext>
            </a:extLst>
          </p:cNvPr>
          <p:cNvSpPr/>
          <p:nvPr/>
        </p:nvSpPr>
        <p:spPr>
          <a:xfrm>
            <a:off x="292864" y="4274434"/>
            <a:ext cx="28333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dirty="0" err="1"/>
              <a:t>Prezentarea</a:t>
            </a:r>
            <a:r>
              <a:rPr lang="en-GB" dirty="0"/>
              <a:t> </a:t>
            </a:r>
            <a:r>
              <a:rPr lang="en-GB" dirty="0" err="1"/>
              <a:t>concluziilor</a:t>
            </a:r>
            <a:r>
              <a:rPr lang="en-GB" dirty="0"/>
              <a:t> </a:t>
            </a:r>
            <a:r>
              <a:rPr lang="en-GB" dirty="0" err="1"/>
              <a:t>preliminare</a:t>
            </a:r>
            <a:r>
              <a:rPr lang="en-GB" dirty="0"/>
              <a:t> </a:t>
            </a:r>
            <a:r>
              <a:rPr lang="ro-RO" dirty="0"/>
              <a:t>către </a:t>
            </a:r>
            <a:r>
              <a:rPr lang="en-GB" dirty="0"/>
              <a:t>MEN </a:t>
            </a:r>
            <a:r>
              <a:rPr lang="en-GB" dirty="0" err="1"/>
              <a:t>și</a:t>
            </a:r>
            <a:r>
              <a:rPr lang="en-GB" dirty="0"/>
              <a:t> alt</a:t>
            </a:r>
            <a:r>
              <a:rPr lang="ro-RO" dirty="0"/>
              <a:t>e</a:t>
            </a:r>
            <a:r>
              <a:rPr lang="en-GB" dirty="0"/>
              <a:t> </a:t>
            </a:r>
            <a:r>
              <a:rPr lang="en-GB" dirty="0" err="1"/>
              <a:t>părți</a:t>
            </a:r>
            <a:r>
              <a:rPr lang="en-GB" dirty="0"/>
              <a:t> </a:t>
            </a:r>
            <a:r>
              <a:rPr lang="en-GB" dirty="0" err="1"/>
              <a:t>interesate</a:t>
            </a:r>
            <a:r>
              <a:rPr lang="en-GB" dirty="0"/>
              <a:t>, </a:t>
            </a:r>
            <a:r>
              <a:rPr lang="en-GB" dirty="0" err="1"/>
              <a:t>urmată</a:t>
            </a:r>
            <a:r>
              <a:rPr lang="en-GB" dirty="0"/>
              <a:t> de </a:t>
            </a:r>
            <a:r>
              <a:rPr lang="en-GB" dirty="0" err="1"/>
              <a:t>validarea</a:t>
            </a:r>
            <a:r>
              <a:rPr lang="en-GB" dirty="0"/>
              <a:t> </a:t>
            </a:r>
            <a:r>
              <a:rPr lang="en-GB" dirty="0" err="1"/>
              <a:t>datelor</a:t>
            </a:r>
            <a:r>
              <a:rPr lang="en-GB" dirty="0"/>
              <a:t>;</a:t>
            </a:r>
            <a:endParaRPr lang="ro-RO" dirty="0"/>
          </a:p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dirty="0"/>
              <a:t>Pre</a:t>
            </a:r>
            <a:r>
              <a:rPr lang="ro-RO" dirty="0"/>
              <a:t>zentarea r</a:t>
            </a:r>
            <a:r>
              <a:rPr lang="en-GB" dirty="0" err="1"/>
              <a:t>ecomandărilor</a:t>
            </a:r>
            <a:r>
              <a:rPr lang="en-GB" dirty="0"/>
              <a:t> finale </a:t>
            </a:r>
            <a:r>
              <a:rPr lang="en-GB" dirty="0" err="1"/>
              <a:t>și</a:t>
            </a:r>
            <a:r>
              <a:rPr lang="en-GB" dirty="0"/>
              <a:t> a </a:t>
            </a:r>
            <a:r>
              <a:rPr lang="en-GB" dirty="0" err="1"/>
              <a:t>opțiunilor</a:t>
            </a:r>
            <a:r>
              <a:rPr lang="en-GB" dirty="0"/>
              <a:t> </a:t>
            </a:r>
            <a:r>
              <a:rPr lang="ro-RO" dirty="0"/>
              <a:t>de </a:t>
            </a:r>
            <a:r>
              <a:rPr lang="en-GB" dirty="0"/>
              <a:t>politic</a:t>
            </a:r>
            <a:r>
              <a:rPr lang="ro-RO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50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752600" y="1066800"/>
            <a:ext cx="8839200" cy="5825192"/>
            <a:chOff x="1370032" y="1557925"/>
            <a:chExt cx="7784661" cy="5359404"/>
          </a:xfrm>
        </p:grpSpPr>
        <p:sp>
          <p:nvSpPr>
            <p:cNvPr id="105" name="Ellipse 98"/>
            <p:cNvSpPr/>
            <p:nvPr/>
          </p:nvSpPr>
          <p:spPr bwMode="auto">
            <a:xfrm>
              <a:off x="1758544" y="2782089"/>
              <a:ext cx="878500" cy="11603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bg1">
                    <a:lumMod val="50000"/>
                    <a:alpha val="59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1" charset="0"/>
              </a:endParaRPr>
            </a:p>
          </p:txBody>
        </p:sp>
        <p:sp>
          <p:nvSpPr>
            <p:cNvPr id="106" name="Freeform 6"/>
            <p:cNvSpPr>
              <a:spLocks/>
            </p:cNvSpPr>
            <p:nvPr/>
          </p:nvSpPr>
          <p:spPr bwMode="auto">
            <a:xfrm>
              <a:off x="1733886" y="1827076"/>
              <a:ext cx="938439" cy="230622"/>
            </a:xfrm>
            <a:custGeom>
              <a:avLst/>
              <a:gdLst/>
              <a:ahLst/>
              <a:cxnLst>
                <a:cxn ang="0">
                  <a:pos x="1512" y="372"/>
                </a:cxn>
                <a:cxn ang="0">
                  <a:pos x="1512" y="120"/>
                </a:cxn>
                <a:cxn ang="0">
                  <a:pos x="1392" y="0"/>
                </a:cxn>
                <a:cxn ang="0">
                  <a:pos x="120" y="0"/>
                </a:cxn>
                <a:cxn ang="0">
                  <a:pos x="0" y="120"/>
                </a:cxn>
                <a:cxn ang="0">
                  <a:pos x="0" y="372"/>
                </a:cxn>
                <a:cxn ang="0">
                  <a:pos x="756" y="333"/>
                </a:cxn>
                <a:cxn ang="0">
                  <a:pos x="1512" y="372"/>
                </a:cxn>
              </a:cxnLst>
              <a:rect l="0" t="0" r="r" b="b"/>
              <a:pathLst>
                <a:path w="1512" h="372">
                  <a:moveTo>
                    <a:pt x="1512" y="372"/>
                  </a:moveTo>
                  <a:cubicBezTo>
                    <a:pt x="1512" y="120"/>
                    <a:pt x="1512" y="120"/>
                    <a:pt x="1512" y="120"/>
                  </a:cubicBezTo>
                  <a:cubicBezTo>
                    <a:pt x="1512" y="54"/>
                    <a:pt x="1458" y="0"/>
                    <a:pt x="1392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54" y="0"/>
                    <a:pt x="0" y="54"/>
                    <a:pt x="0" y="120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237" y="347"/>
                    <a:pt x="491" y="333"/>
                    <a:pt x="756" y="333"/>
                  </a:cubicBezTo>
                  <a:cubicBezTo>
                    <a:pt x="1021" y="333"/>
                    <a:pt x="1275" y="347"/>
                    <a:pt x="1512" y="37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>
                <a:solidFill>
                  <a:schemeClr val="accent2"/>
                </a:solidFill>
              </a:endParaRPr>
            </a:p>
          </p:txBody>
        </p:sp>
        <p:sp>
          <p:nvSpPr>
            <p:cNvPr id="110" name="Freeform 7"/>
            <p:cNvSpPr>
              <a:spLocks/>
            </p:cNvSpPr>
            <p:nvPr/>
          </p:nvSpPr>
          <p:spPr bwMode="auto">
            <a:xfrm>
              <a:off x="1733886" y="2057988"/>
              <a:ext cx="938439" cy="766320"/>
            </a:xfrm>
            <a:custGeom>
              <a:avLst/>
              <a:gdLst/>
              <a:ahLst/>
              <a:cxnLst>
                <a:cxn ang="0">
                  <a:pos x="120" y="1235"/>
                </a:cxn>
                <a:cxn ang="0">
                  <a:pos x="1392" y="1235"/>
                </a:cxn>
                <a:cxn ang="0">
                  <a:pos x="1512" y="1115"/>
                </a:cxn>
                <a:cxn ang="0">
                  <a:pos x="1512" y="39"/>
                </a:cxn>
                <a:cxn ang="0">
                  <a:pos x="756" y="0"/>
                </a:cxn>
                <a:cxn ang="0">
                  <a:pos x="0" y="39"/>
                </a:cxn>
                <a:cxn ang="0">
                  <a:pos x="0" y="1115"/>
                </a:cxn>
                <a:cxn ang="0">
                  <a:pos x="120" y="1235"/>
                </a:cxn>
              </a:cxnLst>
              <a:rect l="0" t="0" r="r" b="b"/>
              <a:pathLst>
                <a:path w="1512" h="1235">
                  <a:moveTo>
                    <a:pt x="120" y="1235"/>
                  </a:moveTo>
                  <a:cubicBezTo>
                    <a:pt x="1392" y="1235"/>
                    <a:pt x="1392" y="1235"/>
                    <a:pt x="1392" y="1235"/>
                  </a:cubicBezTo>
                  <a:cubicBezTo>
                    <a:pt x="1458" y="1235"/>
                    <a:pt x="1512" y="1181"/>
                    <a:pt x="1512" y="1115"/>
                  </a:cubicBezTo>
                  <a:cubicBezTo>
                    <a:pt x="1512" y="39"/>
                    <a:pt x="1512" y="39"/>
                    <a:pt x="1512" y="39"/>
                  </a:cubicBezTo>
                  <a:cubicBezTo>
                    <a:pt x="1275" y="14"/>
                    <a:pt x="1021" y="0"/>
                    <a:pt x="756" y="0"/>
                  </a:cubicBezTo>
                  <a:cubicBezTo>
                    <a:pt x="491" y="0"/>
                    <a:pt x="237" y="14"/>
                    <a:pt x="0" y="39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0" y="1181"/>
                    <a:pt x="54" y="1235"/>
                    <a:pt x="120" y="1235"/>
                  </a:cubicBezTo>
                  <a:close/>
                </a:path>
              </a:pathLst>
            </a:custGeom>
            <a:ln>
              <a:solidFill>
                <a:schemeClr val="bg1"/>
              </a:solidFill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11" name="Freeform 8"/>
            <p:cNvSpPr>
              <a:spLocks/>
            </p:cNvSpPr>
            <p:nvPr/>
          </p:nvSpPr>
          <p:spPr bwMode="auto">
            <a:xfrm>
              <a:off x="1764232" y="2076958"/>
              <a:ext cx="888641" cy="717004"/>
            </a:xfrm>
            <a:custGeom>
              <a:avLst/>
              <a:gdLst/>
              <a:ahLst/>
              <a:cxnLst>
                <a:cxn ang="0">
                  <a:pos x="80" y="1155"/>
                </a:cxn>
                <a:cxn ang="0">
                  <a:pos x="0" y="1075"/>
                </a:cxn>
                <a:cxn ang="0">
                  <a:pos x="0" y="35"/>
                </a:cxn>
                <a:cxn ang="0">
                  <a:pos x="716" y="0"/>
                </a:cxn>
                <a:cxn ang="0">
                  <a:pos x="1432" y="35"/>
                </a:cxn>
                <a:cxn ang="0">
                  <a:pos x="1432" y="1075"/>
                </a:cxn>
                <a:cxn ang="0">
                  <a:pos x="1352" y="1155"/>
                </a:cxn>
                <a:cxn ang="0">
                  <a:pos x="80" y="1155"/>
                </a:cxn>
              </a:cxnLst>
              <a:rect l="0" t="0" r="r" b="b"/>
              <a:pathLst>
                <a:path w="1432" h="1155">
                  <a:moveTo>
                    <a:pt x="80" y="1155"/>
                  </a:moveTo>
                  <a:cubicBezTo>
                    <a:pt x="36" y="1155"/>
                    <a:pt x="0" y="1119"/>
                    <a:pt x="0" y="107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30" y="12"/>
                    <a:pt x="471" y="0"/>
                    <a:pt x="716" y="0"/>
                  </a:cubicBezTo>
                  <a:cubicBezTo>
                    <a:pt x="961" y="0"/>
                    <a:pt x="1202" y="12"/>
                    <a:pt x="1432" y="35"/>
                  </a:cubicBezTo>
                  <a:cubicBezTo>
                    <a:pt x="1432" y="1075"/>
                    <a:pt x="1432" y="1075"/>
                    <a:pt x="1432" y="1075"/>
                  </a:cubicBezTo>
                  <a:cubicBezTo>
                    <a:pt x="1432" y="1119"/>
                    <a:pt x="1396" y="1155"/>
                    <a:pt x="1352" y="1155"/>
                  </a:cubicBezTo>
                  <a:lnTo>
                    <a:pt x="80" y="1155"/>
                  </a:lnTo>
                  <a:close/>
                </a:path>
              </a:pathLst>
            </a:custGeom>
            <a:gradFill flip="none" rotWithShape="1">
              <a:path path="circle">
                <a:fillToRect l="100000" b="100000"/>
              </a:path>
              <a:tileRect t="-100000" r="-100000"/>
            </a:gra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879270" y="2082646"/>
              <a:ext cx="659837" cy="481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1</a:t>
              </a:r>
              <a:endParaRPr lang="ro-RO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33" name="Block Arc 132"/>
            <p:cNvSpPr/>
            <p:nvPr/>
          </p:nvSpPr>
          <p:spPr>
            <a:xfrm rot="16428180">
              <a:off x="1370463" y="1557494"/>
              <a:ext cx="1612857" cy="1613719"/>
            </a:xfrm>
            <a:prstGeom prst="blockArc">
              <a:avLst>
                <a:gd name="adj1" fmla="val 7139940"/>
                <a:gd name="adj2" fmla="val 3270513"/>
                <a:gd name="adj3" fmla="val 3135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80652" y="1908460"/>
              <a:ext cx="6039823" cy="9344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o-RO" sz="2000" dirty="0"/>
                <a:t>Dezvoltarea și internalizarea unui un nou set de abilități, procese și practici pentru efectuarea unei M&amp;E eficiente – nivel central și local</a:t>
              </a:r>
              <a:endParaRPr lang="en-IN" sz="2000" dirty="0"/>
            </a:p>
          </p:txBody>
        </p:sp>
        <p:sp>
          <p:nvSpPr>
            <p:cNvPr id="158" name="Ellipse 98"/>
            <p:cNvSpPr/>
            <p:nvPr/>
          </p:nvSpPr>
          <p:spPr bwMode="auto">
            <a:xfrm>
              <a:off x="3104492" y="4160512"/>
              <a:ext cx="878500" cy="11603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bg1">
                    <a:lumMod val="50000"/>
                    <a:alpha val="59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1" charset="0"/>
              </a:endParaRPr>
            </a:p>
          </p:txBody>
        </p:sp>
        <p:sp>
          <p:nvSpPr>
            <p:cNvPr id="159" name="Freeform 6"/>
            <p:cNvSpPr>
              <a:spLocks/>
            </p:cNvSpPr>
            <p:nvPr/>
          </p:nvSpPr>
          <p:spPr bwMode="auto">
            <a:xfrm>
              <a:off x="3079834" y="3205499"/>
              <a:ext cx="938439" cy="230622"/>
            </a:xfrm>
            <a:custGeom>
              <a:avLst/>
              <a:gdLst/>
              <a:ahLst/>
              <a:cxnLst>
                <a:cxn ang="0">
                  <a:pos x="1512" y="372"/>
                </a:cxn>
                <a:cxn ang="0">
                  <a:pos x="1512" y="120"/>
                </a:cxn>
                <a:cxn ang="0">
                  <a:pos x="1392" y="0"/>
                </a:cxn>
                <a:cxn ang="0">
                  <a:pos x="120" y="0"/>
                </a:cxn>
                <a:cxn ang="0">
                  <a:pos x="0" y="120"/>
                </a:cxn>
                <a:cxn ang="0">
                  <a:pos x="0" y="372"/>
                </a:cxn>
                <a:cxn ang="0">
                  <a:pos x="756" y="333"/>
                </a:cxn>
                <a:cxn ang="0">
                  <a:pos x="1512" y="372"/>
                </a:cxn>
              </a:cxnLst>
              <a:rect l="0" t="0" r="r" b="b"/>
              <a:pathLst>
                <a:path w="1512" h="372">
                  <a:moveTo>
                    <a:pt x="1512" y="372"/>
                  </a:moveTo>
                  <a:cubicBezTo>
                    <a:pt x="1512" y="120"/>
                    <a:pt x="1512" y="120"/>
                    <a:pt x="1512" y="120"/>
                  </a:cubicBezTo>
                  <a:cubicBezTo>
                    <a:pt x="1512" y="54"/>
                    <a:pt x="1458" y="0"/>
                    <a:pt x="1392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54" y="0"/>
                    <a:pt x="0" y="54"/>
                    <a:pt x="0" y="120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237" y="347"/>
                    <a:pt x="491" y="333"/>
                    <a:pt x="756" y="333"/>
                  </a:cubicBezTo>
                  <a:cubicBezTo>
                    <a:pt x="1021" y="333"/>
                    <a:pt x="1275" y="347"/>
                    <a:pt x="1512" y="372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60" name="Freeform 7"/>
            <p:cNvSpPr>
              <a:spLocks/>
            </p:cNvSpPr>
            <p:nvPr/>
          </p:nvSpPr>
          <p:spPr bwMode="auto">
            <a:xfrm>
              <a:off x="3079834" y="3436411"/>
              <a:ext cx="938439" cy="766320"/>
            </a:xfrm>
            <a:custGeom>
              <a:avLst/>
              <a:gdLst/>
              <a:ahLst/>
              <a:cxnLst>
                <a:cxn ang="0">
                  <a:pos x="120" y="1235"/>
                </a:cxn>
                <a:cxn ang="0">
                  <a:pos x="1392" y="1235"/>
                </a:cxn>
                <a:cxn ang="0">
                  <a:pos x="1512" y="1115"/>
                </a:cxn>
                <a:cxn ang="0">
                  <a:pos x="1512" y="39"/>
                </a:cxn>
                <a:cxn ang="0">
                  <a:pos x="756" y="0"/>
                </a:cxn>
                <a:cxn ang="0">
                  <a:pos x="0" y="39"/>
                </a:cxn>
                <a:cxn ang="0">
                  <a:pos x="0" y="1115"/>
                </a:cxn>
                <a:cxn ang="0">
                  <a:pos x="120" y="1235"/>
                </a:cxn>
              </a:cxnLst>
              <a:rect l="0" t="0" r="r" b="b"/>
              <a:pathLst>
                <a:path w="1512" h="1235">
                  <a:moveTo>
                    <a:pt x="120" y="1235"/>
                  </a:moveTo>
                  <a:cubicBezTo>
                    <a:pt x="1392" y="1235"/>
                    <a:pt x="1392" y="1235"/>
                    <a:pt x="1392" y="1235"/>
                  </a:cubicBezTo>
                  <a:cubicBezTo>
                    <a:pt x="1458" y="1235"/>
                    <a:pt x="1512" y="1181"/>
                    <a:pt x="1512" y="1115"/>
                  </a:cubicBezTo>
                  <a:cubicBezTo>
                    <a:pt x="1512" y="39"/>
                    <a:pt x="1512" y="39"/>
                    <a:pt x="1512" y="39"/>
                  </a:cubicBezTo>
                  <a:cubicBezTo>
                    <a:pt x="1275" y="14"/>
                    <a:pt x="1021" y="0"/>
                    <a:pt x="756" y="0"/>
                  </a:cubicBezTo>
                  <a:cubicBezTo>
                    <a:pt x="491" y="0"/>
                    <a:pt x="237" y="14"/>
                    <a:pt x="0" y="39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0" y="1181"/>
                    <a:pt x="54" y="1235"/>
                    <a:pt x="120" y="1235"/>
                  </a:cubicBezTo>
                  <a:close/>
                </a:path>
              </a:pathLst>
            </a:custGeom>
            <a:ln>
              <a:solidFill>
                <a:schemeClr val="bg1"/>
              </a:solidFill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61" name="Freeform 8"/>
            <p:cNvSpPr>
              <a:spLocks/>
            </p:cNvSpPr>
            <p:nvPr/>
          </p:nvSpPr>
          <p:spPr bwMode="auto">
            <a:xfrm>
              <a:off x="3110180" y="3455381"/>
              <a:ext cx="888641" cy="717004"/>
            </a:xfrm>
            <a:custGeom>
              <a:avLst/>
              <a:gdLst/>
              <a:ahLst/>
              <a:cxnLst>
                <a:cxn ang="0">
                  <a:pos x="80" y="1155"/>
                </a:cxn>
                <a:cxn ang="0">
                  <a:pos x="0" y="1075"/>
                </a:cxn>
                <a:cxn ang="0">
                  <a:pos x="0" y="35"/>
                </a:cxn>
                <a:cxn ang="0">
                  <a:pos x="716" y="0"/>
                </a:cxn>
                <a:cxn ang="0">
                  <a:pos x="1432" y="35"/>
                </a:cxn>
                <a:cxn ang="0">
                  <a:pos x="1432" y="1075"/>
                </a:cxn>
                <a:cxn ang="0">
                  <a:pos x="1352" y="1155"/>
                </a:cxn>
                <a:cxn ang="0">
                  <a:pos x="80" y="1155"/>
                </a:cxn>
              </a:cxnLst>
              <a:rect l="0" t="0" r="r" b="b"/>
              <a:pathLst>
                <a:path w="1432" h="1155">
                  <a:moveTo>
                    <a:pt x="80" y="1155"/>
                  </a:moveTo>
                  <a:cubicBezTo>
                    <a:pt x="36" y="1155"/>
                    <a:pt x="0" y="1119"/>
                    <a:pt x="0" y="107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30" y="12"/>
                    <a:pt x="471" y="0"/>
                    <a:pt x="716" y="0"/>
                  </a:cubicBezTo>
                  <a:cubicBezTo>
                    <a:pt x="961" y="0"/>
                    <a:pt x="1202" y="12"/>
                    <a:pt x="1432" y="35"/>
                  </a:cubicBezTo>
                  <a:cubicBezTo>
                    <a:pt x="1432" y="1075"/>
                    <a:pt x="1432" y="1075"/>
                    <a:pt x="1432" y="1075"/>
                  </a:cubicBezTo>
                  <a:cubicBezTo>
                    <a:pt x="1432" y="1119"/>
                    <a:pt x="1396" y="1155"/>
                    <a:pt x="1352" y="1155"/>
                  </a:cubicBezTo>
                  <a:lnTo>
                    <a:pt x="80" y="1155"/>
                  </a:lnTo>
                  <a:close/>
                </a:path>
              </a:pathLst>
            </a:custGeom>
            <a:gradFill flip="none" rotWithShape="1">
              <a:path path="circle">
                <a:fillToRect l="100000" b="100000"/>
              </a:path>
              <a:tileRect t="-100000" r="-100000"/>
            </a:gra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3225218" y="3461069"/>
              <a:ext cx="659837" cy="481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8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4" name="Block Arc 163"/>
            <p:cNvSpPr/>
            <p:nvPr/>
          </p:nvSpPr>
          <p:spPr>
            <a:xfrm rot="16428180">
              <a:off x="2716411" y="2935917"/>
              <a:ext cx="1612857" cy="1613719"/>
            </a:xfrm>
            <a:prstGeom prst="blockArc">
              <a:avLst>
                <a:gd name="adj1" fmla="val 7139940"/>
                <a:gd name="adj2" fmla="val 3270513"/>
                <a:gd name="adj3" fmla="val 313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221104" y="3310600"/>
              <a:ext cx="4933589" cy="12176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o-RO" sz="2000" dirty="0"/>
                <a:t>Pregatirea primului Raport Anual de Monitorizare în 2018 de către MEN</a:t>
              </a:r>
              <a:r>
                <a:rPr lang="en-US" sz="2000" dirty="0"/>
                <a:t> pe </a:t>
              </a:r>
              <a:r>
                <a:rPr lang="en-US" sz="2000" dirty="0" err="1"/>
                <a:t>baza</a:t>
              </a:r>
              <a:r>
                <a:rPr lang="en-US" sz="2000" dirty="0"/>
                <a:t> </a:t>
              </a:r>
              <a:r>
                <a:rPr lang="ro-RO" sz="2000" dirty="0"/>
                <a:t>îndrumăr</a:t>
              </a:r>
              <a:r>
                <a:rPr lang="en-US" sz="2000" dirty="0"/>
                <a:t>ii </a:t>
              </a:r>
              <a:r>
                <a:rPr lang="ro-RO" sz="2000" dirty="0"/>
                <a:t>și formării asigurate the BM si a revizuirilor colegiale ale raportului</a:t>
              </a:r>
              <a:endParaRPr lang="en-IN" sz="2000" dirty="0"/>
            </a:p>
          </p:txBody>
        </p:sp>
        <p:sp>
          <p:nvSpPr>
            <p:cNvPr id="168" name="Ellipse 98"/>
            <p:cNvSpPr/>
            <p:nvPr/>
          </p:nvSpPr>
          <p:spPr bwMode="auto">
            <a:xfrm>
              <a:off x="4251336" y="5515864"/>
              <a:ext cx="878500" cy="11603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bg1">
                    <a:lumMod val="50000"/>
                    <a:alpha val="59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 pitchFamily="-111" charset="0"/>
              </a:endParaRPr>
            </a:p>
          </p:txBody>
        </p:sp>
        <p:sp>
          <p:nvSpPr>
            <p:cNvPr id="169" name="Freeform 6"/>
            <p:cNvSpPr>
              <a:spLocks/>
            </p:cNvSpPr>
            <p:nvPr/>
          </p:nvSpPr>
          <p:spPr bwMode="auto">
            <a:xfrm>
              <a:off x="4241167" y="4927361"/>
              <a:ext cx="938439" cy="230622"/>
            </a:xfrm>
            <a:custGeom>
              <a:avLst/>
              <a:gdLst/>
              <a:ahLst/>
              <a:cxnLst>
                <a:cxn ang="0">
                  <a:pos x="1512" y="372"/>
                </a:cxn>
                <a:cxn ang="0">
                  <a:pos x="1512" y="120"/>
                </a:cxn>
                <a:cxn ang="0">
                  <a:pos x="1392" y="0"/>
                </a:cxn>
                <a:cxn ang="0">
                  <a:pos x="120" y="0"/>
                </a:cxn>
                <a:cxn ang="0">
                  <a:pos x="0" y="120"/>
                </a:cxn>
                <a:cxn ang="0">
                  <a:pos x="0" y="372"/>
                </a:cxn>
                <a:cxn ang="0">
                  <a:pos x="756" y="333"/>
                </a:cxn>
                <a:cxn ang="0">
                  <a:pos x="1512" y="372"/>
                </a:cxn>
              </a:cxnLst>
              <a:rect l="0" t="0" r="r" b="b"/>
              <a:pathLst>
                <a:path w="1512" h="372">
                  <a:moveTo>
                    <a:pt x="1512" y="372"/>
                  </a:moveTo>
                  <a:cubicBezTo>
                    <a:pt x="1512" y="120"/>
                    <a:pt x="1512" y="120"/>
                    <a:pt x="1512" y="120"/>
                  </a:cubicBezTo>
                  <a:cubicBezTo>
                    <a:pt x="1512" y="54"/>
                    <a:pt x="1458" y="0"/>
                    <a:pt x="1392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54" y="0"/>
                    <a:pt x="0" y="54"/>
                    <a:pt x="0" y="120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237" y="347"/>
                    <a:pt x="491" y="333"/>
                    <a:pt x="756" y="333"/>
                  </a:cubicBezTo>
                  <a:cubicBezTo>
                    <a:pt x="1021" y="333"/>
                    <a:pt x="1275" y="347"/>
                    <a:pt x="1512" y="37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70" name="Freeform 7"/>
            <p:cNvSpPr>
              <a:spLocks/>
            </p:cNvSpPr>
            <p:nvPr/>
          </p:nvSpPr>
          <p:spPr bwMode="auto">
            <a:xfrm>
              <a:off x="4255725" y="5133381"/>
              <a:ext cx="938439" cy="766320"/>
            </a:xfrm>
            <a:custGeom>
              <a:avLst/>
              <a:gdLst/>
              <a:ahLst/>
              <a:cxnLst>
                <a:cxn ang="0">
                  <a:pos x="120" y="1235"/>
                </a:cxn>
                <a:cxn ang="0">
                  <a:pos x="1392" y="1235"/>
                </a:cxn>
                <a:cxn ang="0">
                  <a:pos x="1512" y="1115"/>
                </a:cxn>
                <a:cxn ang="0">
                  <a:pos x="1512" y="39"/>
                </a:cxn>
                <a:cxn ang="0">
                  <a:pos x="756" y="0"/>
                </a:cxn>
                <a:cxn ang="0">
                  <a:pos x="0" y="39"/>
                </a:cxn>
                <a:cxn ang="0">
                  <a:pos x="0" y="1115"/>
                </a:cxn>
                <a:cxn ang="0">
                  <a:pos x="120" y="1235"/>
                </a:cxn>
              </a:cxnLst>
              <a:rect l="0" t="0" r="r" b="b"/>
              <a:pathLst>
                <a:path w="1512" h="1235">
                  <a:moveTo>
                    <a:pt x="120" y="1235"/>
                  </a:moveTo>
                  <a:cubicBezTo>
                    <a:pt x="1392" y="1235"/>
                    <a:pt x="1392" y="1235"/>
                    <a:pt x="1392" y="1235"/>
                  </a:cubicBezTo>
                  <a:cubicBezTo>
                    <a:pt x="1458" y="1235"/>
                    <a:pt x="1512" y="1181"/>
                    <a:pt x="1512" y="1115"/>
                  </a:cubicBezTo>
                  <a:cubicBezTo>
                    <a:pt x="1512" y="39"/>
                    <a:pt x="1512" y="39"/>
                    <a:pt x="1512" y="39"/>
                  </a:cubicBezTo>
                  <a:cubicBezTo>
                    <a:pt x="1275" y="14"/>
                    <a:pt x="1021" y="0"/>
                    <a:pt x="756" y="0"/>
                  </a:cubicBezTo>
                  <a:cubicBezTo>
                    <a:pt x="491" y="0"/>
                    <a:pt x="237" y="14"/>
                    <a:pt x="0" y="39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0" y="1181"/>
                    <a:pt x="54" y="1235"/>
                    <a:pt x="120" y="1235"/>
                  </a:cubicBezTo>
                  <a:close/>
                </a:path>
              </a:pathLst>
            </a:custGeom>
            <a:ln>
              <a:solidFill>
                <a:schemeClr val="bg1"/>
              </a:solidFill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71" name="Freeform 8"/>
            <p:cNvSpPr>
              <a:spLocks/>
            </p:cNvSpPr>
            <p:nvPr/>
          </p:nvSpPr>
          <p:spPr bwMode="auto">
            <a:xfrm>
              <a:off x="4255725" y="5133381"/>
              <a:ext cx="888641" cy="717004"/>
            </a:xfrm>
            <a:custGeom>
              <a:avLst/>
              <a:gdLst/>
              <a:ahLst/>
              <a:cxnLst>
                <a:cxn ang="0">
                  <a:pos x="80" y="1155"/>
                </a:cxn>
                <a:cxn ang="0">
                  <a:pos x="0" y="1075"/>
                </a:cxn>
                <a:cxn ang="0">
                  <a:pos x="0" y="35"/>
                </a:cxn>
                <a:cxn ang="0">
                  <a:pos x="716" y="0"/>
                </a:cxn>
                <a:cxn ang="0">
                  <a:pos x="1432" y="35"/>
                </a:cxn>
                <a:cxn ang="0">
                  <a:pos x="1432" y="1075"/>
                </a:cxn>
                <a:cxn ang="0">
                  <a:pos x="1352" y="1155"/>
                </a:cxn>
                <a:cxn ang="0">
                  <a:pos x="80" y="1155"/>
                </a:cxn>
              </a:cxnLst>
              <a:rect l="0" t="0" r="r" b="b"/>
              <a:pathLst>
                <a:path w="1432" h="1155">
                  <a:moveTo>
                    <a:pt x="80" y="1155"/>
                  </a:moveTo>
                  <a:cubicBezTo>
                    <a:pt x="36" y="1155"/>
                    <a:pt x="0" y="1119"/>
                    <a:pt x="0" y="107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30" y="12"/>
                    <a:pt x="471" y="0"/>
                    <a:pt x="716" y="0"/>
                  </a:cubicBezTo>
                  <a:cubicBezTo>
                    <a:pt x="961" y="0"/>
                    <a:pt x="1202" y="12"/>
                    <a:pt x="1432" y="35"/>
                  </a:cubicBezTo>
                  <a:cubicBezTo>
                    <a:pt x="1432" y="1075"/>
                    <a:pt x="1432" y="1075"/>
                    <a:pt x="1432" y="1075"/>
                  </a:cubicBezTo>
                  <a:cubicBezTo>
                    <a:pt x="1432" y="1119"/>
                    <a:pt x="1396" y="1155"/>
                    <a:pt x="1352" y="1155"/>
                  </a:cubicBezTo>
                  <a:lnTo>
                    <a:pt x="80" y="1155"/>
                  </a:lnTo>
                  <a:close/>
                </a:path>
              </a:pathLst>
            </a:custGeom>
            <a:gradFill flip="none" rotWithShape="1">
              <a:path path="circle">
                <a:fillToRect l="100000" b="100000"/>
              </a:path>
              <a:tileRect t="-100000" r="-100000"/>
            </a:gra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4372062" y="5182932"/>
              <a:ext cx="659837" cy="481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8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4" name="Block Arc 173"/>
            <p:cNvSpPr/>
            <p:nvPr/>
          </p:nvSpPr>
          <p:spPr>
            <a:xfrm rot="16428180">
              <a:off x="3863255" y="4657780"/>
              <a:ext cx="1612857" cy="1613719"/>
            </a:xfrm>
            <a:prstGeom prst="blockArc">
              <a:avLst>
                <a:gd name="adj1" fmla="val 7139940"/>
                <a:gd name="adj2" fmla="val 3270513"/>
                <a:gd name="adj3" fmla="val 3135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396581" y="5133381"/>
              <a:ext cx="3585419" cy="17839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o-RO" sz="2000" dirty="0"/>
                <a:t>Pregătirea celui de-al doilea Raport Anual de M&amp;E de catre MEN in 2019, inclusiv monitorizare în teren și o evaluare a unui program-cheie (A Doua Șansă) de către ISE cu asistența BM</a:t>
              </a:r>
              <a:endParaRPr lang="en-IN" sz="20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762539" y="316468"/>
            <a:ext cx="863317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Rezultate</a:t>
            </a:r>
            <a:r>
              <a:rPr lang="en-GB" sz="44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44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importante</a:t>
            </a:r>
            <a:r>
              <a:rPr lang="en-GB" sz="44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altLang="ko-KR" sz="44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80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955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Lato Light</vt:lpstr>
      <vt:lpstr>Wingdings</vt:lpstr>
      <vt:lpstr>Office Theme</vt:lpstr>
      <vt:lpstr>Asistență Tehnică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Mulțumesc!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Acord de Asistență Tehnică Rambursabilă (RAS)</dc:title>
  <dc:creator>Carmen Dimitruc</dc:creator>
  <cp:lastModifiedBy>Mariana Doina Moarcas</cp:lastModifiedBy>
  <cp:revision>103</cp:revision>
  <cp:lastPrinted>2019-10-18T14:52:05Z</cp:lastPrinted>
  <dcterms:created xsi:type="dcterms:W3CDTF">2019-10-17T21:36:24Z</dcterms:created>
  <dcterms:modified xsi:type="dcterms:W3CDTF">2019-10-20T07:24:58Z</dcterms:modified>
</cp:coreProperties>
</file>