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2" r:id="rId6"/>
    <p:sldId id="261" r:id="rId7"/>
    <p:sldId id="259"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78" r:id="rId25"/>
    <p:sldId id="280" r:id="rId26"/>
    <p:sldId id="286" r:id="rId27"/>
    <p:sldId id="281" r:id="rId28"/>
    <p:sldId id="283" r:id="rId29"/>
    <p:sldId id="284" r:id="rId30"/>
    <p:sldId id="28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402"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687992125984251E-2"/>
          <c:y val="0.14321428571428574"/>
          <c:w val="0.87784904491105276"/>
          <c:h val="0.66998656417947755"/>
        </c:manualLayout>
      </c:layout>
      <c:lineChart>
        <c:grouping val="standard"/>
        <c:varyColors val="0"/>
        <c:ser>
          <c:idx val="0"/>
          <c:order val="0"/>
          <c:tx>
            <c:strRef>
              <c:f>Sheet1!$B$1</c:f>
              <c:strCache>
                <c:ptCount val="1"/>
                <c:pt idx="0">
                  <c:v>RO</c:v>
                </c:pt>
              </c:strCache>
            </c:strRef>
          </c:tx>
          <c:spPr>
            <a:ln w="28558" cap="rnd">
              <a:solidFill>
                <a:schemeClr val="accent1"/>
              </a:solidFill>
              <a:round/>
            </a:ln>
            <a:effectLst/>
          </c:spPr>
          <c:marker>
            <c:symbol val="circle"/>
            <c:size val="4"/>
            <c:spPr>
              <a:solidFill>
                <a:schemeClr val="accent1"/>
              </a:solidFill>
              <a:ln w="9519">
                <a:solidFill>
                  <a:schemeClr val="accent1"/>
                </a:solidFill>
              </a:ln>
              <a:effectLst/>
            </c:spPr>
          </c:marker>
          <c:dLbls>
            <c:spPr>
              <a:noFill/>
              <a:ln w="25384">
                <a:noFill/>
              </a:ln>
            </c:spPr>
            <c:txPr>
              <a:bodyPr rot="0" spcFirstLastPara="1" vertOverflow="ellipsis" vert="horz" wrap="square" lIns="38100" tIns="19050" rIns="38100" bIns="19050" anchor="ctr" anchorCtr="1">
                <a:spAutoFit/>
              </a:bodyPr>
              <a:lstStyle/>
              <a:p>
                <a:pPr>
                  <a:defRPr sz="829"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2013</c:v>
                </c:pt>
                <c:pt idx="1">
                  <c:v>2014</c:v>
                </c:pt>
                <c:pt idx="2">
                  <c:v>2015</c:v>
                </c:pt>
                <c:pt idx="3">
                  <c:v>2016</c:v>
                </c:pt>
                <c:pt idx="4">
                  <c:v>2017</c:v>
                </c:pt>
                <c:pt idx="5">
                  <c:v>2018</c:v>
                </c:pt>
              </c:numCache>
            </c:numRef>
          </c:cat>
          <c:val>
            <c:numRef>
              <c:f>Sheet1!$B$2:$B$7</c:f>
              <c:numCache>
                <c:formatCode>0.0%</c:formatCode>
                <c:ptCount val="6"/>
                <c:pt idx="0">
                  <c:v>0.17299999999999999</c:v>
                </c:pt>
                <c:pt idx="1">
                  <c:v>0.18099999999999999</c:v>
                </c:pt>
                <c:pt idx="2">
                  <c:v>0.191</c:v>
                </c:pt>
                <c:pt idx="3">
                  <c:v>0.185</c:v>
                </c:pt>
                <c:pt idx="4">
                  <c:v>0.18099999999999999</c:v>
                </c:pt>
                <c:pt idx="5">
                  <c:v>0.16400000000000001</c:v>
                </c:pt>
              </c:numCache>
            </c:numRef>
          </c:val>
          <c:smooth val="0"/>
          <c:extLst>
            <c:ext xmlns:c16="http://schemas.microsoft.com/office/drawing/2014/chart" uri="{C3380CC4-5D6E-409C-BE32-E72D297353CC}">
              <c16:uniqueId val="{00000000-2ED8-469E-BA35-EE30F5BAC42A}"/>
            </c:ext>
          </c:extLst>
        </c:ser>
        <c:ser>
          <c:idx val="1"/>
          <c:order val="1"/>
          <c:tx>
            <c:strRef>
              <c:f>Sheet1!$C$1</c:f>
              <c:strCache>
                <c:ptCount val="1"/>
                <c:pt idx="0">
                  <c:v>UE28</c:v>
                </c:pt>
              </c:strCache>
            </c:strRef>
          </c:tx>
          <c:spPr>
            <a:ln w="28558" cap="rnd">
              <a:solidFill>
                <a:schemeClr val="accent2"/>
              </a:solidFill>
              <a:round/>
            </a:ln>
            <a:effectLst/>
          </c:spPr>
          <c:marker>
            <c:symbol val="circle"/>
            <c:size val="4"/>
            <c:spPr>
              <a:solidFill>
                <a:schemeClr val="accent2"/>
              </a:solidFill>
              <a:ln w="9519">
                <a:solidFill>
                  <a:schemeClr val="accent2"/>
                </a:solidFill>
              </a:ln>
              <a:effectLst/>
            </c:spPr>
          </c:marker>
          <c:dLbls>
            <c:spPr>
              <a:noFill/>
              <a:ln w="25384">
                <a:noFill/>
              </a:ln>
            </c:spPr>
            <c:txPr>
              <a:bodyPr rot="0" spcFirstLastPara="1" vertOverflow="ellipsis" vert="horz" wrap="square" lIns="38100" tIns="19050" rIns="38100" bIns="19050" anchor="ctr" anchorCtr="1">
                <a:spAutoFit/>
              </a:bodyPr>
              <a:lstStyle/>
              <a:p>
                <a:pPr>
                  <a:defRPr sz="829"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2013</c:v>
                </c:pt>
                <c:pt idx="1">
                  <c:v>2014</c:v>
                </c:pt>
                <c:pt idx="2">
                  <c:v>2015</c:v>
                </c:pt>
                <c:pt idx="3">
                  <c:v>2016</c:v>
                </c:pt>
                <c:pt idx="4">
                  <c:v>2017</c:v>
                </c:pt>
                <c:pt idx="5">
                  <c:v>2018</c:v>
                </c:pt>
              </c:numCache>
            </c:numRef>
          </c:cat>
          <c:val>
            <c:numRef>
              <c:f>Sheet1!$C$2:$C$7</c:f>
              <c:numCache>
                <c:formatCode>0.0%</c:formatCode>
                <c:ptCount val="6"/>
                <c:pt idx="0">
                  <c:v>0.11899999999999999</c:v>
                </c:pt>
                <c:pt idx="1">
                  <c:v>0.112</c:v>
                </c:pt>
                <c:pt idx="2">
                  <c:v>0.11</c:v>
                </c:pt>
                <c:pt idx="3">
                  <c:v>0.107</c:v>
                </c:pt>
                <c:pt idx="4">
                  <c:v>0.106</c:v>
                </c:pt>
                <c:pt idx="5">
                  <c:v>0.106</c:v>
                </c:pt>
              </c:numCache>
            </c:numRef>
          </c:val>
          <c:smooth val="0"/>
          <c:extLst>
            <c:ext xmlns:c16="http://schemas.microsoft.com/office/drawing/2014/chart" uri="{C3380CC4-5D6E-409C-BE32-E72D297353CC}">
              <c16:uniqueId val="{00000001-2ED8-469E-BA35-EE30F5BAC42A}"/>
            </c:ext>
          </c:extLst>
        </c:ser>
        <c:dLbls>
          <c:showLegendKey val="0"/>
          <c:showVal val="0"/>
          <c:showCatName val="0"/>
          <c:showSerName val="0"/>
          <c:showPercent val="0"/>
          <c:showBubbleSize val="0"/>
        </c:dLbls>
        <c:marker val="1"/>
        <c:smooth val="0"/>
        <c:axId val="23656704"/>
        <c:axId val="23994368"/>
      </c:lineChart>
      <c:catAx>
        <c:axId val="23656704"/>
        <c:scaling>
          <c:orientation val="minMax"/>
        </c:scaling>
        <c:delete val="0"/>
        <c:axPos val="b"/>
        <c:numFmt formatCode="General" sourceLinked="1"/>
        <c:majorTickMark val="none"/>
        <c:minorTickMark val="none"/>
        <c:tickLblPos val="nextTo"/>
        <c:spPr>
          <a:noFill/>
          <a:ln w="9519" cap="flat" cmpd="sng" algn="ctr">
            <a:solidFill>
              <a:schemeClr val="tx1">
                <a:lumMod val="15000"/>
                <a:lumOff val="85000"/>
              </a:schemeClr>
            </a:solidFill>
            <a:round/>
          </a:ln>
          <a:effectLst/>
        </c:spPr>
        <c:txPr>
          <a:bodyPr rot="-60000000" spcFirstLastPara="1" vertOverflow="ellipsis" vert="horz" wrap="square" anchor="ctr" anchorCtr="1"/>
          <a:lstStyle/>
          <a:p>
            <a:pPr>
              <a:defRPr sz="899" b="0" i="0" u="none" strike="noStrike" kern="1200" baseline="0">
                <a:solidFill>
                  <a:schemeClr val="tx1">
                    <a:lumMod val="65000"/>
                    <a:lumOff val="35000"/>
                  </a:schemeClr>
                </a:solidFill>
                <a:latin typeface="+mn-lt"/>
                <a:ea typeface="+mn-ea"/>
                <a:cs typeface="+mn-cs"/>
              </a:defRPr>
            </a:pPr>
            <a:endParaRPr lang="en-US"/>
          </a:p>
        </c:txPr>
        <c:crossAx val="23994368"/>
        <c:crosses val="autoZero"/>
        <c:auto val="1"/>
        <c:lblAlgn val="ctr"/>
        <c:lblOffset val="100"/>
        <c:noMultiLvlLbl val="0"/>
      </c:catAx>
      <c:valAx>
        <c:axId val="23994368"/>
        <c:scaling>
          <c:orientation val="minMax"/>
          <c:max val="0.2"/>
          <c:min val="0.1"/>
        </c:scaling>
        <c:delete val="0"/>
        <c:axPos val="l"/>
        <c:majorGridlines>
          <c:spPr>
            <a:ln w="9519" cap="flat" cmpd="sng" algn="ctr">
              <a:solidFill>
                <a:schemeClr val="tx1">
                  <a:lumMod val="15000"/>
                  <a:lumOff val="85000"/>
                </a:schemeClr>
              </a:solidFill>
              <a:round/>
            </a:ln>
            <a:effectLst/>
          </c:spPr>
        </c:majorGridlines>
        <c:numFmt formatCode="0.0%" sourceLinked="1"/>
        <c:majorTickMark val="none"/>
        <c:minorTickMark val="none"/>
        <c:tickLblPos val="nextTo"/>
        <c:spPr>
          <a:ln w="6346">
            <a:noFill/>
          </a:ln>
        </c:spPr>
        <c:txPr>
          <a:bodyPr rot="-60000000" spcFirstLastPara="1" vertOverflow="ellipsis" vert="horz" wrap="square" anchor="ctr" anchorCtr="1"/>
          <a:lstStyle/>
          <a:p>
            <a:pPr>
              <a:defRPr sz="899" b="0" i="0" u="none" strike="noStrike" kern="1200" baseline="0">
                <a:solidFill>
                  <a:schemeClr val="tx1">
                    <a:lumMod val="65000"/>
                    <a:lumOff val="35000"/>
                  </a:schemeClr>
                </a:solidFill>
                <a:latin typeface="+mn-lt"/>
                <a:ea typeface="+mn-ea"/>
                <a:cs typeface="+mn-cs"/>
              </a:defRPr>
            </a:pPr>
            <a:endParaRPr lang="en-US"/>
          </a:p>
        </c:txPr>
        <c:crossAx val="23656704"/>
        <c:crosses val="autoZero"/>
        <c:crossBetween val="between"/>
      </c:valAx>
      <c:spPr>
        <a:noFill/>
        <a:ln w="25384">
          <a:noFill/>
        </a:ln>
      </c:spPr>
    </c:plotArea>
    <c:legend>
      <c:legendPos val="b"/>
      <c:overlay val="0"/>
      <c:spPr>
        <a:noFill/>
        <a:ln w="25384">
          <a:noFill/>
        </a:ln>
      </c:spPr>
      <c:txPr>
        <a:bodyPr rot="0" spcFirstLastPara="1" vertOverflow="ellipsis" vert="horz" wrap="square" anchor="ctr" anchorCtr="1"/>
        <a:lstStyle/>
        <a:p>
          <a:pPr>
            <a:defRPr sz="829"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19"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ro-RO" sz="1300" b="1"/>
              <a:t>Școlile </a:t>
            </a:r>
            <a:r>
              <a:rPr lang="ro-RO" sz="1300" b="1" baseline="0"/>
              <a:t>vizitate sprijină elevii prin:</a:t>
            </a:r>
            <a:endParaRPr lang="en-US" sz="1300" b="1"/>
          </a:p>
        </c:rich>
      </c:tx>
      <c:layout>
        <c:manualLayout>
          <c:xMode val="edge"/>
          <c:yMode val="edge"/>
          <c:x val="0.28482730001359186"/>
          <c:y val="5.8536671680084945E-2"/>
        </c:manualLayout>
      </c:layout>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accent3">
                  <a:lumMod val="40000"/>
                  <a:lumOff val="60000"/>
                </a:schemeClr>
              </a:solidFill>
              <a:ln>
                <a:noFill/>
              </a:ln>
              <a:effectLst/>
            </c:spPr>
            <c:extLst>
              <c:ext xmlns:c16="http://schemas.microsoft.com/office/drawing/2014/chart" uri="{C3380CC4-5D6E-409C-BE32-E72D297353CC}">
                <c16:uniqueId val="{00000001-E082-4490-B0E2-C2A0A1F9EF8F}"/>
              </c:ext>
            </c:extLst>
          </c:dPt>
          <c:dPt>
            <c:idx val="1"/>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3-E082-4490-B0E2-C2A0A1F9EF8F}"/>
              </c:ext>
            </c:extLst>
          </c:dPt>
          <c:dPt>
            <c:idx val="2"/>
            <c:invertIfNegative val="0"/>
            <c:bubble3D val="0"/>
            <c:spPr>
              <a:solidFill>
                <a:schemeClr val="accent3">
                  <a:lumMod val="75000"/>
                </a:schemeClr>
              </a:solidFill>
              <a:ln>
                <a:noFill/>
              </a:ln>
              <a:effectLst/>
            </c:spPr>
            <c:extLst>
              <c:ext xmlns:c16="http://schemas.microsoft.com/office/drawing/2014/chart" uri="{C3380CC4-5D6E-409C-BE32-E72D297353CC}">
                <c16:uniqueId val="{00000005-E082-4490-B0E2-C2A0A1F9EF8F}"/>
              </c:ext>
            </c:extLst>
          </c:dPt>
          <c:dPt>
            <c:idx val="3"/>
            <c:invertIfNegative val="0"/>
            <c:bubble3D val="0"/>
            <c:spPr>
              <a:solidFill>
                <a:schemeClr val="accent3">
                  <a:lumMod val="50000"/>
                </a:schemeClr>
              </a:solidFill>
              <a:ln>
                <a:noFill/>
              </a:ln>
              <a:effectLst/>
            </c:spPr>
            <c:extLst>
              <c:ext xmlns:c16="http://schemas.microsoft.com/office/drawing/2014/chart" uri="{C3380CC4-5D6E-409C-BE32-E72D297353CC}">
                <c16:uniqueId val="{00000007-E082-4490-B0E2-C2A0A1F9EF8F}"/>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Sheet1!$R$10:$R$13</c:f>
              <c:strCache>
                <c:ptCount val="4"/>
                <c:pt idx="0">
                  <c:v>Euro 200</c:v>
                </c:pt>
                <c:pt idx="1">
                  <c:v>Programul pt scoli (fost cornul si laptele)</c:v>
                </c:pt>
                <c:pt idx="2">
                  <c:v>Burse sociale</c:v>
                </c:pt>
                <c:pt idx="3">
                  <c:v>Rechizite</c:v>
                </c:pt>
              </c:strCache>
            </c:strRef>
          </c:cat>
          <c:val>
            <c:numRef>
              <c:f>Sheet1!$S$10:$S$13</c:f>
              <c:numCache>
                <c:formatCode>0%</c:formatCode>
                <c:ptCount val="4"/>
                <c:pt idx="0">
                  <c:v>0.27173913043478259</c:v>
                </c:pt>
                <c:pt idx="1">
                  <c:v>0.33695652173913043</c:v>
                </c:pt>
                <c:pt idx="2">
                  <c:v>0.51086956521739135</c:v>
                </c:pt>
                <c:pt idx="3">
                  <c:v>0.78260869565217395</c:v>
                </c:pt>
              </c:numCache>
            </c:numRef>
          </c:val>
          <c:extLst>
            <c:ext xmlns:c16="http://schemas.microsoft.com/office/drawing/2014/chart" uri="{C3380CC4-5D6E-409C-BE32-E72D297353CC}">
              <c16:uniqueId val="{00000008-E082-4490-B0E2-C2A0A1F9EF8F}"/>
            </c:ext>
          </c:extLst>
        </c:ser>
        <c:dLbls>
          <c:dLblPos val="outEnd"/>
          <c:showLegendKey val="0"/>
          <c:showVal val="1"/>
          <c:showCatName val="0"/>
          <c:showSerName val="0"/>
          <c:showPercent val="0"/>
          <c:showBubbleSize val="0"/>
        </c:dLbls>
        <c:gapWidth val="182"/>
        <c:axId val="21905792"/>
        <c:axId val="21918464"/>
      </c:barChart>
      <c:catAx>
        <c:axId val="219057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918464"/>
        <c:crosses val="autoZero"/>
        <c:auto val="1"/>
        <c:lblAlgn val="ctr"/>
        <c:lblOffset val="100"/>
        <c:noMultiLvlLbl val="0"/>
      </c:catAx>
      <c:valAx>
        <c:axId val="21918464"/>
        <c:scaling>
          <c:orientation val="minMax"/>
        </c:scaling>
        <c:delete val="1"/>
        <c:axPos val="b"/>
        <c:numFmt formatCode="0%" sourceLinked="1"/>
        <c:majorTickMark val="none"/>
        <c:minorTickMark val="none"/>
        <c:tickLblPos val="nextTo"/>
        <c:crossAx val="2190579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spcBef>
          <a:spcPts val="100"/>
        </a:spcBef>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o-RO" b="1"/>
              <a:t>Elevii beneficiază de:</a:t>
            </a:r>
            <a:endParaRPr lang="en-US" b="1"/>
          </a:p>
        </c:rich>
      </c:tx>
      <c:layout>
        <c:manualLayout>
          <c:xMode val="edge"/>
          <c:yMode val="edge"/>
          <c:x val="0.41813900696374157"/>
          <c:y val="0"/>
        </c:manualLayout>
      </c:layout>
      <c:overlay val="0"/>
      <c:spPr>
        <a:noFill/>
        <a:ln>
          <a:noFill/>
        </a:ln>
        <a:effectLst/>
      </c:spPr>
    </c:title>
    <c:autoTitleDeleted val="0"/>
    <c:plotArea>
      <c:layout>
        <c:manualLayout>
          <c:layoutTarget val="inner"/>
          <c:xMode val="edge"/>
          <c:yMode val="edge"/>
          <c:x val="7.5840492011008273E-2"/>
          <c:y val="0.20866449871542586"/>
          <c:w val="0.39141666666666669"/>
          <c:h val="0.65236111111111106"/>
        </c:manualLayout>
      </c:layout>
      <c:pieChart>
        <c:varyColors val="1"/>
        <c:ser>
          <c:idx val="0"/>
          <c:order val="0"/>
          <c:dPt>
            <c:idx val="0"/>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1-F9F9-4A67-8E40-D388227276DB}"/>
              </c:ext>
            </c:extLst>
          </c:dPt>
          <c:dPt>
            <c:idx val="1"/>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3-F9F9-4A67-8E40-D388227276DB}"/>
              </c:ext>
            </c:extLst>
          </c:dPt>
          <c:dPt>
            <c:idx val="2"/>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5-F9F9-4A67-8E40-D388227276DB}"/>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1-F9F9-4A67-8E40-D388227276DB}"/>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F9F9-4A67-8E40-D388227276DB}"/>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5-F9F9-4A67-8E40-D388227276D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'[ESL_C_elevi (diagrame) #2.xlsx]Sheet2'!$A$29:$A$31</c:f>
              <c:strCache>
                <c:ptCount val="3"/>
                <c:pt idx="0">
                  <c:v>Masă caldă</c:v>
                </c:pt>
                <c:pt idx="1">
                  <c:v>Rechizite școlare</c:v>
                </c:pt>
                <c:pt idx="2">
                  <c:v>Produse prin Programul pentru școli al României</c:v>
                </c:pt>
              </c:strCache>
            </c:strRef>
          </c:cat>
          <c:val>
            <c:numRef>
              <c:f>'[ESL_C_elevi (diagrame) #2.xlsx]Sheet2'!$B$29:$B$31</c:f>
              <c:numCache>
                <c:formatCode>0%</c:formatCode>
                <c:ptCount val="3"/>
                <c:pt idx="0">
                  <c:v>1.4999999999999999E-2</c:v>
                </c:pt>
                <c:pt idx="1">
                  <c:v>0.50700000000000001</c:v>
                </c:pt>
                <c:pt idx="2">
                  <c:v>0.71599999999999997</c:v>
                </c:pt>
              </c:numCache>
            </c:numRef>
          </c:val>
          <c:extLst>
            <c:ext xmlns:c16="http://schemas.microsoft.com/office/drawing/2014/chart" uri="{C3380CC4-5D6E-409C-BE32-E72D297353CC}">
              <c16:uniqueId val="{00000006-F9F9-4A67-8E40-D388227276DB}"/>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4367511753338524"/>
          <c:y val="0.55103325102113709"/>
          <c:w val="0.35308922132846676"/>
          <c:h val="0.42852986331820681"/>
        </c:manualLayout>
      </c:layout>
      <c:overlay val="0"/>
      <c:spPr>
        <a:noFill/>
        <a:ln>
          <a:noFill/>
        </a:ln>
        <a:effectLst/>
      </c:spPr>
      <c:txPr>
        <a:bodyPr rot="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o-RO" b="1"/>
              <a:t>Elevii beneficiază de sprijin</a:t>
            </a:r>
            <a:r>
              <a:rPr lang="ro-RO" b="1" baseline="0"/>
              <a:t> financiar prin:</a:t>
            </a:r>
            <a:endParaRPr lang="en-US" b="1"/>
          </a:p>
        </c:rich>
      </c:tx>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01-681C-4F9E-BBAE-6051A35ECDEA}"/>
              </c:ext>
            </c:extLst>
          </c:dPt>
          <c:dPt>
            <c:idx val="1"/>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3-681C-4F9E-BBAE-6051A35ECDEA}"/>
              </c:ext>
            </c:extLst>
          </c:dPt>
          <c:dPt>
            <c:idx val="2"/>
            <c:invertIfNegative val="0"/>
            <c:bubble3D val="0"/>
            <c:spPr>
              <a:solidFill>
                <a:schemeClr val="accent2">
                  <a:lumMod val="75000"/>
                </a:schemeClr>
              </a:solidFill>
              <a:ln>
                <a:noFill/>
              </a:ln>
              <a:effectLst/>
            </c:spPr>
            <c:extLst>
              <c:ext xmlns:c16="http://schemas.microsoft.com/office/drawing/2014/chart" uri="{C3380CC4-5D6E-409C-BE32-E72D297353CC}">
                <c16:uniqueId val="{00000005-681C-4F9E-BBAE-6051A35ECDEA}"/>
              </c:ext>
            </c:extLst>
          </c:dPt>
          <c:dPt>
            <c:idx val="3"/>
            <c:invertIfNegative val="0"/>
            <c:bubble3D val="0"/>
            <c:spPr>
              <a:solidFill>
                <a:schemeClr val="accent2">
                  <a:lumMod val="75000"/>
                </a:schemeClr>
              </a:solidFill>
              <a:ln>
                <a:noFill/>
              </a:ln>
              <a:effectLst/>
            </c:spPr>
            <c:extLst>
              <c:ext xmlns:c16="http://schemas.microsoft.com/office/drawing/2014/chart" uri="{C3380CC4-5D6E-409C-BE32-E72D297353CC}">
                <c16:uniqueId val="{00000007-681C-4F9E-BBAE-6051A35ECDEA}"/>
              </c:ext>
            </c:extLst>
          </c:dPt>
          <c:dPt>
            <c:idx val="4"/>
            <c:invertIfNegative val="0"/>
            <c:bubble3D val="0"/>
            <c:spPr>
              <a:solidFill>
                <a:schemeClr val="accent2">
                  <a:lumMod val="50000"/>
                </a:schemeClr>
              </a:solidFill>
              <a:ln>
                <a:noFill/>
              </a:ln>
              <a:effectLst/>
            </c:spPr>
            <c:extLst>
              <c:ext xmlns:c16="http://schemas.microsoft.com/office/drawing/2014/chart" uri="{C3380CC4-5D6E-409C-BE32-E72D297353CC}">
                <c16:uniqueId val="{00000009-681C-4F9E-BBAE-6051A35ECDEA}"/>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'[ESL_C_elevi (diagrame) #2.xlsx]Sheet2'!$A$13:$A$17</c:f>
              <c:strCache>
                <c:ptCount val="5"/>
                <c:pt idx="0">
                  <c:v>Bursă socială</c:v>
                </c:pt>
                <c:pt idx="1">
                  <c:v>Alt sprijin </c:v>
                </c:pt>
                <c:pt idx="2">
                  <c:v>Decontarea transportului</c:v>
                </c:pt>
                <c:pt idx="3">
                  <c:v>Programul „Euro200”</c:v>
                </c:pt>
                <c:pt idx="4">
                  <c:v>Bursă de merit </c:v>
                </c:pt>
              </c:strCache>
            </c:strRef>
          </c:cat>
          <c:val>
            <c:numRef>
              <c:f>'[ESL_C_elevi (diagrame) #2.xlsx]Sheet2'!$B$13:$B$17</c:f>
              <c:numCache>
                <c:formatCode>0%</c:formatCode>
                <c:ptCount val="5"/>
                <c:pt idx="0">
                  <c:v>0.17473338802296964</c:v>
                </c:pt>
                <c:pt idx="1">
                  <c:v>0.19031993437243641</c:v>
                </c:pt>
                <c:pt idx="2">
                  <c:v>0.20508613617719443</c:v>
                </c:pt>
                <c:pt idx="3">
                  <c:v>0.20836751435602954</c:v>
                </c:pt>
                <c:pt idx="4">
                  <c:v>0.22149302707136997</c:v>
                </c:pt>
              </c:numCache>
            </c:numRef>
          </c:val>
          <c:extLst>
            <c:ext xmlns:c16="http://schemas.microsoft.com/office/drawing/2014/chart" uri="{C3380CC4-5D6E-409C-BE32-E72D297353CC}">
              <c16:uniqueId val="{0000000A-681C-4F9E-BBAE-6051A35ECDEA}"/>
            </c:ext>
          </c:extLst>
        </c:ser>
        <c:dLbls>
          <c:dLblPos val="outEnd"/>
          <c:showLegendKey val="0"/>
          <c:showVal val="1"/>
          <c:showCatName val="0"/>
          <c:showSerName val="0"/>
          <c:showPercent val="0"/>
          <c:showBubbleSize val="0"/>
        </c:dLbls>
        <c:gapWidth val="182"/>
        <c:axId val="23345792"/>
        <c:axId val="23354752"/>
      </c:barChart>
      <c:catAx>
        <c:axId val="233457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354752"/>
        <c:crosses val="autoZero"/>
        <c:auto val="1"/>
        <c:lblAlgn val="ctr"/>
        <c:lblOffset val="100"/>
        <c:noMultiLvlLbl val="0"/>
      </c:catAx>
      <c:valAx>
        <c:axId val="23354752"/>
        <c:scaling>
          <c:orientation val="minMax"/>
        </c:scaling>
        <c:delete val="1"/>
        <c:axPos val="b"/>
        <c:numFmt formatCode="0%" sourceLinked="1"/>
        <c:majorTickMark val="none"/>
        <c:minorTickMark val="none"/>
        <c:tickLblPos val="nextTo"/>
        <c:crossAx val="2334579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50"/>
            </a:pPr>
            <a:r>
              <a:rPr lang="ro-RO" sz="1050" b="1">
                <a:effectLst/>
              </a:rPr>
              <a:t>Figura</a:t>
            </a:r>
            <a:r>
              <a:rPr lang="ro-RO" sz="1050" b="1" baseline="0">
                <a:effectLst/>
              </a:rPr>
              <a:t> </a:t>
            </a:r>
            <a:r>
              <a:rPr lang="ro-RO" sz="1050" b="1">
                <a:effectLst/>
              </a:rPr>
              <a:t>4. Evoluția înscrierilor în Programul ADȘ în</a:t>
            </a:r>
            <a:r>
              <a:rPr lang="ro-RO" sz="1050" b="1" baseline="0">
                <a:effectLst/>
              </a:rPr>
              <a:t> perioada </a:t>
            </a:r>
            <a:r>
              <a:rPr lang="ro-RO" sz="1050" b="1">
                <a:effectLst/>
              </a:rPr>
              <a:t>2013-2018</a:t>
            </a:r>
            <a:endParaRPr lang="ro-RO" sz="1050">
              <a:effectLst/>
            </a:endParaRPr>
          </a:p>
        </c:rich>
      </c:tx>
      <c:overlay val="0"/>
    </c:title>
    <c:autoTitleDeleted val="0"/>
    <c:plotArea>
      <c:layout>
        <c:manualLayout>
          <c:layoutTarget val="inner"/>
          <c:xMode val="edge"/>
          <c:yMode val="edge"/>
          <c:x val="0.27263875128191756"/>
          <c:y val="0.17350471507267126"/>
          <c:w val="0.70307868801168061"/>
          <c:h val="0.3039316132914216"/>
        </c:manualLayout>
      </c:layout>
      <c:lineChart>
        <c:grouping val="standard"/>
        <c:varyColors val="0"/>
        <c:ser>
          <c:idx val="0"/>
          <c:order val="0"/>
          <c:tx>
            <c:strRef>
              <c:f>total!$E$6</c:f>
              <c:strCache>
                <c:ptCount val="1"/>
                <c:pt idx="0">
                  <c:v>ADS primar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total!$F$5:$K$5</c:f>
              <c:strCache>
                <c:ptCount val="6"/>
                <c:pt idx="0">
                  <c:v>13/14</c:v>
                </c:pt>
                <c:pt idx="1">
                  <c:v>14/15</c:v>
                </c:pt>
                <c:pt idx="2">
                  <c:v>15/16</c:v>
                </c:pt>
                <c:pt idx="3">
                  <c:v>16/17</c:v>
                </c:pt>
                <c:pt idx="4">
                  <c:v>17/18</c:v>
                </c:pt>
                <c:pt idx="5">
                  <c:v>18/19</c:v>
                </c:pt>
              </c:strCache>
            </c:strRef>
          </c:cat>
          <c:val>
            <c:numRef>
              <c:f>total!$F$6:$K$6</c:f>
              <c:numCache>
                <c:formatCode>General</c:formatCode>
                <c:ptCount val="6"/>
                <c:pt idx="0">
                  <c:v>563</c:v>
                </c:pt>
                <c:pt idx="1">
                  <c:v>4020</c:v>
                </c:pt>
                <c:pt idx="2">
                  <c:v>3713</c:v>
                </c:pt>
                <c:pt idx="3">
                  <c:v>3833</c:v>
                </c:pt>
                <c:pt idx="4">
                  <c:v>4058</c:v>
                </c:pt>
                <c:pt idx="5">
                  <c:v>5876</c:v>
                </c:pt>
              </c:numCache>
            </c:numRef>
          </c:val>
          <c:smooth val="0"/>
          <c:extLst>
            <c:ext xmlns:c16="http://schemas.microsoft.com/office/drawing/2014/chart" uri="{C3380CC4-5D6E-409C-BE32-E72D297353CC}">
              <c16:uniqueId val="{00000000-07B3-45D4-BF0D-153B36914829}"/>
            </c:ext>
          </c:extLst>
        </c:ser>
        <c:ser>
          <c:idx val="1"/>
          <c:order val="1"/>
          <c:tx>
            <c:strRef>
              <c:f>total!$E$7</c:f>
              <c:strCache>
                <c:ptCount val="1"/>
                <c:pt idx="0">
                  <c:v>ADS secundar inferior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total!$F$5:$K$5</c:f>
              <c:strCache>
                <c:ptCount val="6"/>
                <c:pt idx="0">
                  <c:v>13/14</c:v>
                </c:pt>
                <c:pt idx="1">
                  <c:v>14/15</c:v>
                </c:pt>
                <c:pt idx="2">
                  <c:v>15/16</c:v>
                </c:pt>
                <c:pt idx="3">
                  <c:v>16/17</c:v>
                </c:pt>
                <c:pt idx="4">
                  <c:v>17/18</c:v>
                </c:pt>
                <c:pt idx="5">
                  <c:v>18/19</c:v>
                </c:pt>
              </c:strCache>
            </c:strRef>
          </c:cat>
          <c:val>
            <c:numRef>
              <c:f>total!$F$7:$K$7</c:f>
              <c:numCache>
                <c:formatCode>General</c:formatCode>
                <c:ptCount val="6"/>
                <c:pt idx="0">
                  <c:v>826</c:v>
                </c:pt>
                <c:pt idx="1">
                  <c:v>7342</c:v>
                </c:pt>
                <c:pt idx="2">
                  <c:v>7149</c:v>
                </c:pt>
                <c:pt idx="3">
                  <c:v>7543</c:v>
                </c:pt>
                <c:pt idx="4">
                  <c:v>8310</c:v>
                </c:pt>
                <c:pt idx="5">
                  <c:v>8515</c:v>
                </c:pt>
              </c:numCache>
            </c:numRef>
          </c:val>
          <c:smooth val="0"/>
          <c:extLst>
            <c:ext xmlns:c16="http://schemas.microsoft.com/office/drawing/2014/chart" uri="{C3380CC4-5D6E-409C-BE32-E72D297353CC}">
              <c16:uniqueId val="{00000001-07B3-45D4-BF0D-153B36914829}"/>
            </c:ext>
          </c:extLst>
        </c:ser>
        <c:ser>
          <c:idx val="2"/>
          <c:order val="2"/>
          <c:tx>
            <c:strRef>
              <c:f>total!$E$8</c:f>
              <c:strCache>
                <c:ptCount val="1"/>
                <c:pt idx="0">
                  <c:v>Stagii de practică-I</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total!$F$5:$K$5</c:f>
              <c:strCache>
                <c:ptCount val="6"/>
                <c:pt idx="0">
                  <c:v>13/14</c:v>
                </c:pt>
                <c:pt idx="1">
                  <c:v>14/15</c:v>
                </c:pt>
                <c:pt idx="2">
                  <c:v>15/16</c:v>
                </c:pt>
                <c:pt idx="3">
                  <c:v>16/17</c:v>
                </c:pt>
                <c:pt idx="4">
                  <c:v>17/18</c:v>
                </c:pt>
                <c:pt idx="5">
                  <c:v>18/19</c:v>
                </c:pt>
              </c:strCache>
            </c:strRef>
          </c:cat>
          <c:val>
            <c:numRef>
              <c:f>total!$F$8:$K$8</c:f>
              <c:numCache>
                <c:formatCode>General</c:formatCode>
                <c:ptCount val="6"/>
                <c:pt idx="0">
                  <c:v>128</c:v>
                </c:pt>
                <c:pt idx="1">
                  <c:v>1165</c:v>
                </c:pt>
                <c:pt idx="2">
                  <c:v>558</c:v>
                </c:pt>
                <c:pt idx="3">
                  <c:v>411</c:v>
                </c:pt>
                <c:pt idx="4">
                  <c:v>384</c:v>
                </c:pt>
                <c:pt idx="5">
                  <c:v>0</c:v>
                </c:pt>
              </c:numCache>
            </c:numRef>
          </c:val>
          <c:smooth val="0"/>
          <c:extLst>
            <c:ext xmlns:c16="http://schemas.microsoft.com/office/drawing/2014/chart" uri="{C3380CC4-5D6E-409C-BE32-E72D297353CC}">
              <c16:uniqueId val="{00000002-07B3-45D4-BF0D-153B36914829}"/>
            </c:ext>
          </c:extLst>
        </c:ser>
        <c:ser>
          <c:idx val="3"/>
          <c:order val="3"/>
          <c:tx>
            <c:strRef>
              <c:f>total!$E$9</c:f>
              <c:strCache>
                <c:ptCount val="1"/>
                <c:pt idx="0">
                  <c:v>Stagii de practică-II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total!$F$5:$K$5</c:f>
              <c:strCache>
                <c:ptCount val="6"/>
                <c:pt idx="0">
                  <c:v>13/14</c:v>
                </c:pt>
                <c:pt idx="1">
                  <c:v>14/15</c:v>
                </c:pt>
                <c:pt idx="2">
                  <c:v>15/16</c:v>
                </c:pt>
                <c:pt idx="3">
                  <c:v>16/17</c:v>
                </c:pt>
                <c:pt idx="4">
                  <c:v>17/18</c:v>
                </c:pt>
                <c:pt idx="5">
                  <c:v>18/19</c:v>
                </c:pt>
              </c:strCache>
            </c:strRef>
          </c:cat>
          <c:val>
            <c:numRef>
              <c:f>total!$F$9:$K$9</c:f>
              <c:numCache>
                <c:formatCode>General</c:formatCode>
                <c:ptCount val="6"/>
                <c:pt idx="0">
                  <c:v>14</c:v>
                </c:pt>
                <c:pt idx="1">
                  <c:v>26</c:v>
                </c:pt>
                <c:pt idx="2">
                  <c:v>0</c:v>
                </c:pt>
                <c:pt idx="3">
                  <c:v>124</c:v>
                </c:pt>
                <c:pt idx="4">
                  <c:v>0</c:v>
                </c:pt>
                <c:pt idx="5">
                  <c:v>0</c:v>
                </c:pt>
              </c:numCache>
            </c:numRef>
          </c:val>
          <c:smooth val="0"/>
          <c:extLst>
            <c:ext xmlns:c16="http://schemas.microsoft.com/office/drawing/2014/chart" uri="{C3380CC4-5D6E-409C-BE32-E72D297353CC}">
              <c16:uniqueId val="{00000003-07B3-45D4-BF0D-153B36914829}"/>
            </c:ext>
          </c:extLst>
        </c:ser>
        <c:dLbls>
          <c:showLegendKey val="0"/>
          <c:showVal val="0"/>
          <c:showCatName val="0"/>
          <c:showSerName val="0"/>
          <c:showPercent val="0"/>
          <c:showBubbleSize val="0"/>
        </c:dLbls>
        <c:marker val="1"/>
        <c:smooth val="0"/>
        <c:axId val="23435904"/>
        <c:axId val="23450368"/>
      </c:lineChart>
      <c:catAx>
        <c:axId val="23435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450368"/>
        <c:crosses val="autoZero"/>
        <c:auto val="1"/>
        <c:lblAlgn val="ctr"/>
        <c:lblOffset val="100"/>
        <c:noMultiLvlLbl val="0"/>
      </c:catAx>
      <c:valAx>
        <c:axId val="234503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2343590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layout>
        <c:manualLayout>
          <c:xMode val="edge"/>
          <c:yMode val="edge"/>
          <c:x val="0.05"/>
          <c:y val="0.8918499663914059"/>
          <c:w val="0.9"/>
          <c:h val="0.10815003360859411"/>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FD4D5B-77AC-4C40-B9CF-BD4E6C12A03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FF9215D-A265-4083-A581-F5E8160CE944}">
      <dgm:prSet phldrT="[Text]"/>
      <dgm:spPr/>
      <dgm:t>
        <a:bodyPr/>
        <a:lstStyle/>
        <a:p>
          <a:r>
            <a:rPr lang="ro-RO" dirty="0"/>
            <a:t>MEN</a:t>
          </a:r>
          <a:endParaRPr lang="en-US" dirty="0"/>
        </a:p>
      </dgm:t>
    </dgm:pt>
    <dgm:pt modelId="{60549403-689A-4020-BF86-F37B5D8FC3FB}" type="parTrans" cxnId="{13179EF3-2090-49E2-9A5C-E494EF16167A}">
      <dgm:prSet/>
      <dgm:spPr/>
      <dgm:t>
        <a:bodyPr/>
        <a:lstStyle/>
        <a:p>
          <a:endParaRPr lang="en-US"/>
        </a:p>
      </dgm:t>
    </dgm:pt>
    <dgm:pt modelId="{C9ADDECE-66DE-4279-B204-0052FD1249B1}" type="sibTrans" cxnId="{13179EF3-2090-49E2-9A5C-E494EF16167A}">
      <dgm:prSet/>
      <dgm:spPr/>
      <dgm:t>
        <a:bodyPr/>
        <a:lstStyle/>
        <a:p>
          <a:endParaRPr lang="en-US"/>
        </a:p>
      </dgm:t>
    </dgm:pt>
    <dgm:pt modelId="{B2CA696D-CBBE-481D-9B85-3F59353D8F6B}">
      <dgm:prSet phldrT="[Text]"/>
      <dgm:spPr/>
      <dgm:t>
        <a:bodyPr/>
        <a:lstStyle/>
        <a:p>
          <a:r>
            <a:rPr lang="ro-RO" dirty="0"/>
            <a:t>MFE</a:t>
          </a:r>
          <a:endParaRPr lang="en-US" dirty="0"/>
        </a:p>
      </dgm:t>
    </dgm:pt>
    <dgm:pt modelId="{EF15BA91-72BA-4480-957E-E8AD68626389}" type="parTrans" cxnId="{A1BF0B33-19ED-4826-AE61-75F545234F80}">
      <dgm:prSet/>
      <dgm:spPr/>
      <dgm:t>
        <a:bodyPr/>
        <a:lstStyle/>
        <a:p>
          <a:endParaRPr lang="en-US"/>
        </a:p>
      </dgm:t>
    </dgm:pt>
    <dgm:pt modelId="{2F6BB58C-A670-46C4-A4AF-443E314EE8B5}" type="sibTrans" cxnId="{A1BF0B33-19ED-4826-AE61-75F545234F80}">
      <dgm:prSet/>
      <dgm:spPr/>
      <dgm:t>
        <a:bodyPr/>
        <a:lstStyle/>
        <a:p>
          <a:endParaRPr lang="en-US"/>
        </a:p>
      </dgm:t>
    </dgm:pt>
    <dgm:pt modelId="{E6CCB052-7C47-49DC-81B1-714B8AB3333A}">
      <dgm:prSet phldrT="[Text]"/>
      <dgm:spPr/>
      <dgm:t>
        <a:bodyPr/>
        <a:lstStyle/>
        <a:p>
          <a:r>
            <a:rPr lang="ro-RO" dirty="0"/>
            <a:t>MDRAP</a:t>
          </a:r>
          <a:endParaRPr lang="en-US" dirty="0"/>
        </a:p>
      </dgm:t>
    </dgm:pt>
    <dgm:pt modelId="{4B6A3183-F997-4817-8CB8-CA146AFD6A15}" type="parTrans" cxnId="{578ABC92-90C2-4AF1-8C81-B0070951B4A2}">
      <dgm:prSet/>
      <dgm:spPr/>
      <dgm:t>
        <a:bodyPr/>
        <a:lstStyle/>
        <a:p>
          <a:endParaRPr lang="en-US"/>
        </a:p>
      </dgm:t>
    </dgm:pt>
    <dgm:pt modelId="{CA08146D-BC39-4137-8C8D-1D839C62D185}" type="sibTrans" cxnId="{578ABC92-90C2-4AF1-8C81-B0070951B4A2}">
      <dgm:prSet/>
      <dgm:spPr/>
      <dgm:t>
        <a:bodyPr/>
        <a:lstStyle/>
        <a:p>
          <a:endParaRPr lang="en-US"/>
        </a:p>
      </dgm:t>
    </dgm:pt>
    <dgm:pt modelId="{A7A79FD8-1FDE-4868-813B-B8E3C6F8D41E}">
      <dgm:prSet phldrT="[Text]"/>
      <dgm:spPr/>
      <dgm:t>
        <a:bodyPr/>
        <a:lstStyle/>
        <a:p>
          <a:r>
            <a:rPr lang="ro-RO" dirty="0"/>
            <a:t>MMJS</a:t>
          </a:r>
          <a:endParaRPr lang="en-US" dirty="0"/>
        </a:p>
      </dgm:t>
    </dgm:pt>
    <dgm:pt modelId="{F1F21693-335C-4568-93B2-93B478CEA1F5}" type="parTrans" cxnId="{20BCCA8A-2AA6-4F86-A67A-45BE84342D9F}">
      <dgm:prSet/>
      <dgm:spPr/>
      <dgm:t>
        <a:bodyPr/>
        <a:lstStyle/>
        <a:p>
          <a:endParaRPr lang="en-US"/>
        </a:p>
      </dgm:t>
    </dgm:pt>
    <dgm:pt modelId="{359808EA-7A85-4223-BCDB-3B5DA8E8AAE2}" type="sibTrans" cxnId="{20BCCA8A-2AA6-4F86-A67A-45BE84342D9F}">
      <dgm:prSet/>
      <dgm:spPr/>
      <dgm:t>
        <a:bodyPr/>
        <a:lstStyle/>
        <a:p>
          <a:endParaRPr lang="en-US"/>
        </a:p>
      </dgm:t>
    </dgm:pt>
    <dgm:pt modelId="{04071074-1FA2-4D33-BCAC-D3057FD1B0A2}">
      <dgm:prSet phldrT="[Text]"/>
      <dgm:spPr/>
      <dgm:t>
        <a:bodyPr/>
        <a:lstStyle/>
        <a:p>
          <a:r>
            <a:rPr lang="ro-RO" dirty="0"/>
            <a:t>MS</a:t>
          </a:r>
          <a:endParaRPr lang="en-US" dirty="0"/>
        </a:p>
      </dgm:t>
    </dgm:pt>
    <dgm:pt modelId="{42D1FED7-A11D-4123-8A42-9FABADBF37C0}" type="parTrans" cxnId="{FE4D7ECF-ADC9-459D-B063-C5D4771727CE}">
      <dgm:prSet/>
      <dgm:spPr/>
      <dgm:t>
        <a:bodyPr/>
        <a:lstStyle/>
        <a:p>
          <a:endParaRPr lang="en-US"/>
        </a:p>
      </dgm:t>
    </dgm:pt>
    <dgm:pt modelId="{AA0C5C31-A61B-457D-BBB8-A36A4CC80C56}" type="sibTrans" cxnId="{FE4D7ECF-ADC9-459D-B063-C5D4771727CE}">
      <dgm:prSet/>
      <dgm:spPr/>
      <dgm:t>
        <a:bodyPr/>
        <a:lstStyle/>
        <a:p>
          <a:endParaRPr lang="en-US"/>
        </a:p>
      </dgm:t>
    </dgm:pt>
    <dgm:pt modelId="{0F4E50FA-0C3D-4DD7-9A98-3BE9A7329C82}" type="pres">
      <dgm:prSet presAssocID="{24FD4D5B-77AC-4C40-B9CF-BD4E6C12A031}" presName="diagram" presStyleCnt="0">
        <dgm:presLayoutVars>
          <dgm:dir/>
          <dgm:resizeHandles val="exact"/>
        </dgm:presLayoutVars>
      </dgm:prSet>
      <dgm:spPr/>
    </dgm:pt>
    <dgm:pt modelId="{27964507-1D48-450D-8E3C-7C366D79DA17}" type="pres">
      <dgm:prSet presAssocID="{BFF9215D-A265-4083-A581-F5E8160CE944}" presName="node" presStyleLbl="node1" presStyleIdx="0" presStyleCnt="5">
        <dgm:presLayoutVars>
          <dgm:bulletEnabled val="1"/>
        </dgm:presLayoutVars>
      </dgm:prSet>
      <dgm:spPr/>
    </dgm:pt>
    <dgm:pt modelId="{329513AD-55D5-4105-B66C-73A0B383A996}" type="pres">
      <dgm:prSet presAssocID="{C9ADDECE-66DE-4279-B204-0052FD1249B1}" presName="sibTrans" presStyleCnt="0"/>
      <dgm:spPr/>
    </dgm:pt>
    <dgm:pt modelId="{212E0C9E-2400-477D-84A5-AD2909A93E71}" type="pres">
      <dgm:prSet presAssocID="{B2CA696D-CBBE-481D-9B85-3F59353D8F6B}" presName="node" presStyleLbl="node1" presStyleIdx="1" presStyleCnt="5">
        <dgm:presLayoutVars>
          <dgm:bulletEnabled val="1"/>
        </dgm:presLayoutVars>
      </dgm:prSet>
      <dgm:spPr/>
    </dgm:pt>
    <dgm:pt modelId="{424983C6-56AB-47C9-8E3C-7734CE8004BE}" type="pres">
      <dgm:prSet presAssocID="{2F6BB58C-A670-46C4-A4AF-443E314EE8B5}" presName="sibTrans" presStyleCnt="0"/>
      <dgm:spPr/>
    </dgm:pt>
    <dgm:pt modelId="{5FD6C3D1-5CC7-49A5-9DC0-B263741E8521}" type="pres">
      <dgm:prSet presAssocID="{E6CCB052-7C47-49DC-81B1-714B8AB3333A}" presName="node" presStyleLbl="node1" presStyleIdx="2" presStyleCnt="5">
        <dgm:presLayoutVars>
          <dgm:bulletEnabled val="1"/>
        </dgm:presLayoutVars>
      </dgm:prSet>
      <dgm:spPr/>
    </dgm:pt>
    <dgm:pt modelId="{137CBF07-E80F-4A1B-BF0F-0B4EE7C7717E}" type="pres">
      <dgm:prSet presAssocID="{CA08146D-BC39-4137-8C8D-1D839C62D185}" presName="sibTrans" presStyleCnt="0"/>
      <dgm:spPr/>
    </dgm:pt>
    <dgm:pt modelId="{99108720-6F59-4772-9ABB-CD5C3CC01F40}" type="pres">
      <dgm:prSet presAssocID="{A7A79FD8-1FDE-4868-813B-B8E3C6F8D41E}" presName="node" presStyleLbl="node1" presStyleIdx="3" presStyleCnt="5">
        <dgm:presLayoutVars>
          <dgm:bulletEnabled val="1"/>
        </dgm:presLayoutVars>
      </dgm:prSet>
      <dgm:spPr/>
    </dgm:pt>
    <dgm:pt modelId="{D032149C-FE2B-4271-809A-EC72ED525B98}" type="pres">
      <dgm:prSet presAssocID="{359808EA-7A85-4223-BCDB-3B5DA8E8AAE2}" presName="sibTrans" presStyleCnt="0"/>
      <dgm:spPr/>
    </dgm:pt>
    <dgm:pt modelId="{88060952-CEA5-49EE-BC8B-FB05A9578FAE}" type="pres">
      <dgm:prSet presAssocID="{04071074-1FA2-4D33-BCAC-D3057FD1B0A2}" presName="node" presStyleLbl="node1" presStyleIdx="4" presStyleCnt="5">
        <dgm:presLayoutVars>
          <dgm:bulletEnabled val="1"/>
        </dgm:presLayoutVars>
      </dgm:prSet>
      <dgm:spPr/>
    </dgm:pt>
  </dgm:ptLst>
  <dgm:cxnLst>
    <dgm:cxn modelId="{BEA26D0C-ABE2-4D4B-8ADD-32954B7563D0}" type="presOf" srcId="{E6CCB052-7C47-49DC-81B1-714B8AB3333A}" destId="{5FD6C3D1-5CC7-49A5-9DC0-B263741E8521}" srcOrd="0" destOrd="0" presId="urn:microsoft.com/office/officeart/2005/8/layout/default"/>
    <dgm:cxn modelId="{644B8C1D-E825-4982-9706-E49F43F42E7B}" type="presOf" srcId="{B2CA696D-CBBE-481D-9B85-3F59353D8F6B}" destId="{212E0C9E-2400-477D-84A5-AD2909A93E71}" srcOrd="0" destOrd="0" presId="urn:microsoft.com/office/officeart/2005/8/layout/default"/>
    <dgm:cxn modelId="{A1BF0B33-19ED-4826-AE61-75F545234F80}" srcId="{24FD4D5B-77AC-4C40-B9CF-BD4E6C12A031}" destId="{B2CA696D-CBBE-481D-9B85-3F59353D8F6B}" srcOrd="1" destOrd="0" parTransId="{EF15BA91-72BA-4480-957E-E8AD68626389}" sibTransId="{2F6BB58C-A670-46C4-A4AF-443E314EE8B5}"/>
    <dgm:cxn modelId="{20BCCA8A-2AA6-4F86-A67A-45BE84342D9F}" srcId="{24FD4D5B-77AC-4C40-B9CF-BD4E6C12A031}" destId="{A7A79FD8-1FDE-4868-813B-B8E3C6F8D41E}" srcOrd="3" destOrd="0" parTransId="{F1F21693-335C-4568-93B2-93B478CEA1F5}" sibTransId="{359808EA-7A85-4223-BCDB-3B5DA8E8AAE2}"/>
    <dgm:cxn modelId="{578ABC92-90C2-4AF1-8C81-B0070951B4A2}" srcId="{24FD4D5B-77AC-4C40-B9CF-BD4E6C12A031}" destId="{E6CCB052-7C47-49DC-81B1-714B8AB3333A}" srcOrd="2" destOrd="0" parTransId="{4B6A3183-F997-4817-8CB8-CA146AFD6A15}" sibTransId="{CA08146D-BC39-4137-8C8D-1D839C62D185}"/>
    <dgm:cxn modelId="{163F53A5-CC1E-42E2-AEB0-6D19203A5028}" type="presOf" srcId="{24FD4D5B-77AC-4C40-B9CF-BD4E6C12A031}" destId="{0F4E50FA-0C3D-4DD7-9A98-3BE9A7329C82}" srcOrd="0" destOrd="0" presId="urn:microsoft.com/office/officeart/2005/8/layout/default"/>
    <dgm:cxn modelId="{610420AE-CCF5-4F6B-80CC-E93FA8621E30}" type="presOf" srcId="{A7A79FD8-1FDE-4868-813B-B8E3C6F8D41E}" destId="{99108720-6F59-4772-9ABB-CD5C3CC01F40}" srcOrd="0" destOrd="0" presId="urn:microsoft.com/office/officeart/2005/8/layout/default"/>
    <dgm:cxn modelId="{FE4D7ECF-ADC9-459D-B063-C5D4771727CE}" srcId="{24FD4D5B-77AC-4C40-B9CF-BD4E6C12A031}" destId="{04071074-1FA2-4D33-BCAC-D3057FD1B0A2}" srcOrd="4" destOrd="0" parTransId="{42D1FED7-A11D-4123-8A42-9FABADBF37C0}" sibTransId="{AA0C5C31-A61B-457D-BBB8-A36A4CC80C56}"/>
    <dgm:cxn modelId="{F508BDE0-C66A-4B88-92B5-3345395E5D7A}" type="presOf" srcId="{BFF9215D-A265-4083-A581-F5E8160CE944}" destId="{27964507-1D48-450D-8E3C-7C366D79DA17}" srcOrd="0" destOrd="0" presId="urn:microsoft.com/office/officeart/2005/8/layout/default"/>
    <dgm:cxn modelId="{C5B8BAE1-7BA8-4D83-A43D-05CE8EEA686F}" type="presOf" srcId="{04071074-1FA2-4D33-BCAC-D3057FD1B0A2}" destId="{88060952-CEA5-49EE-BC8B-FB05A9578FAE}" srcOrd="0" destOrd="0" presId="urn:microsoft.com/office/officeart/2005/8/layout/default"/>
    <dgm:cxn modelId="{13179EF3-2090-49E2-9A5C-E494EF16167A}" srcId="{24FD4D5B-77AC-4C40-B9CF-BD4E6C12A031}" destId="{BFF9215D-A265-4083-A581-F5E8160CE944}" srcOrd="0" destOrd="0" parTransId="{60549403-689A-4020-BF86-F37B5D8FC3FB}" sibTransId="{C9ADDECE-66DE-4279-B204-0052FD1249B1}"/>
    <dgm:cxn modelId="{5FD807EF-FC48-453C-AB71-473D660947DE}" type="presParOf" srcId="{0F4E50FA-0C3D-4DD7-9A98-3BE9A7329C82}" destId="{27964507-1D48-450D-8E3C-7C366D79DA17}" srcOrd="0" destOrd="0" presId="urn:microsoft.com/office/officeart/2005/8/layout/default"/>
    <dgm:cxn modelId="{0D16CBFB-1EAE-4B02-9878-C53A777B996A}" type="presParOf" srcId="{0F4E50FA-0C3D-4DD7-9A98-3BE9A7329C82}" destId="{329513AD-55D5-4105-B66C-73A0B383A996}" srcOrd="1" destOrd="0" presId="urn:microsoft.com/office/officeart/2005/8/layout/default"/>
    <dgm:cxn modelId="{9F7506E6-939F-4193-B2E2-0206284BEC58}" type="presParOf" srcId="{0F4E50FA-0C3D-4DD7-9A98-3BE9A7329C82}" destId="{212E0C9E-2400-477D-84A5-AD2909A93E71}" srcOrd="2" destOrd="0" presId="urn:microsoft.com/office/officeart/2005/8/layout/default"/>
    <dgm:cxn modelId="{CB8A6B6A-46B3-4E6D-BC8E-345C2A13689E}" type="presParOf" srcId="{0F4E50FA-0C3D-4DD7-9A98-3BE9A7329C82}" destId="{424983C6-56AB-47C9-8E3C-7734CE8004BE}" srcOrd="3" destOrd="0" presId="urn:microsoft.com/office/officeart/2005/8/layout/default"/>
    <dgm:cxn modelId="{2A0DCAFF-6F14-49E0-9ECE-6776F9278DF5}" type="presParOf" srcId="{0F4E50FA-0C3D-4DD7-9A98-3BE9A7329C82}" destId="{5FD6C3D1-5CC7-49A5-9DC0-B263741E8521}" srcOrd="4" destOrd="0" presId="urn:microsoft.com/office/officeart/2005/8/layout/default"/>
    <dgm:cxn modelId="{1C624566-988E-4E4F-B401-7146751A6042}" type="presParOf" srcId="{0F4E50FA-0C3D-4DD7-9A98-3BE9A7329C82}" destId="{137CBF07-E80F-4A1B-BF0F-0B4EE7C7717E}" srcOrd="5" destOrd="0" presId="urn:microsoft.com/office/officeart/2005/8/layout/default"/>
    <dgm:cxn modelId="{B08C2961-87D9-41E4-A0CB-181903BA0F63}" type="presParOf" srcId="{0F4E50FA-0C3D-4DD7-9A98-3BE9A7329C82}" destId="{99108720-6F59-4772-9ABB-CD5C3CC01F40}" srcOrd="6" destOrd="0" presId="urn:microsoft.com/office/officeart/2005/8/layout/default"/>
    <dgm:cxn modelId="{8BF912B7-058F-4B02-825D-3DACD6B72415}" type="presParOf" srcId="{0F4E50FA-0C3D-4DD7-9A98-3BE9A7329C82}" destId="{D032149C-FE2B-4271-809A-EC72ED525B98}" srcOrd="7" destOrd="0" presId="urn:microsoft.com/office/officeart/2005/8/layout/default"/>
    <dgm:cxn modelId="{C185D747-EE37-4143-A3A4-B4A07D7B6CA7}" type="presParOf" srcId="{0F4E50FA-0C3D-4DD7-9A98-3BE9A7329C82}" destId="{88060952-CEA5-49EE-BC8B-FB05A9578FAE}"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C7059D-B9E5-4E59-AAF0-99305168D67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A92F807-6674-4BFC-A7DE-634A95C2B884}">
      <dgm:prSet phldrT="[Text]" custT="1"/>
      <dgm:spPr/>
      <dgm:t>
        <a:bodyPr/>
        <a:lstStyle/>
        <a:p>
          <a:pPr algn="ctr"/>
          <a:r>
            <a:rPr lang="ro-RO" sz="1400" dirty="0"/>
            <a:t>Coordonarea acțiunilor legate de implementarea Strategiilor </a:t>
          </a:r>
          <a:endParaRPr lang="en-US" sz="1400" dirty="0"/>
        </a:p>
      </dgm:t>
    </dgm:pt>
    <dgm:pt modelId="{C7473755-E63E-4A1A-9BEB-1642C18A048D}" type="parTrans" cxnId="{559317CD-C6FF-46F7-8653-914CB1219FFD}">
      <dgm:prSet/>
      <dgm:spPr/>
      <dgm:t>
        <a:bodyPr/>
        <a:lstStyle/>
        <a:p>
          <a:endParaRPr lang="en-US"/>
        </a:p>
      </dgm:t>
    </dgm:pt>
    <dgm:pt modelId="{C24DA1E3-2019-49D6-B758-A1FD7F7FC801}" type="sibTrans" cxnId="{559317CD-C6FF-46F7-8653-914CB1219FFD}">
      <dgm:prSet/>
      <dgm:spPr/>
      <dgm:t>
        <a:bodyPr/>
        <a:lstStyle/>
        <a:p>
          <a:endParaRPr lang="en-US"/>
        </a:p>
      </dgm:t>
    </dgm:pt>
    <dgm:pt modelId="{E999B08D-847A-42B4-8998-85746F671E37}">
      <dgm:prSet phldrT="[Text]" phldr="1"/>
      <dgm:spPr/>
      <dgm:t>
        <a:bodyPr/>
        <a:lstStyle/>
        <a:p>
          <a:endParaRPr lang="en-US"/>
        </a:p>
      </dgm:t>
    </dgm:pt>
    <dgm:pt modelId="{E9775C2B-4DAD-463D-BF87-807D5029791F}" type="parTrans" cxnId="{07DFB9F0-8987-486C-AFB3-DAAF890BC61C}">
      <dgm:prSet/>
      <dgm:spPr/>
      <dgm:t>
        <a:bodyPr/>
        <a:lstStyle/>
        <a:p>
          <a:endParaRPr lang="en-US"/>
        </a:p>
      </dgm:t>
    </dgm:pt>
    <dgm:pt modelId="{11BE3D6E-0373-4D08-A32F-A5E84BD6CB23}" type="sibTrans" cxnId="{07DFB9F0-8987-486C-AFB3-DAAF890BC61C}">
      <dgm:prSet/>
      <dgm:spPr/>
      <dgm:t>
        <a:bodyPr/>
        <a:lstStyle/>
        <a:p>
          <a:endParaRPr lang="en-US"/>
        </a:p>
      </dgm:t>
    </dgm:pt>
    <dgm:pt modelId="{22DBF646-09E0-4336-AD54-A9C0C33B4336}">
      <dgm:prSet phldrT="[Text]" custT="1"/>
      <dgm:spPr/>
      <dgm:t>
        <a:bodyPr/>
        <a:lstStyle/>
        <a:p>
          <a:pPr algn="ctr"/>
          <a:r>
            <a:rPr lang="ro-RO" sz="1400" dirty="0"/>
            <a:t>Cooperare instituțională</a:t>
          </a:r>
          <a:endParaRPr lang="en-US" sz="1400" dirty="0"/>
        </a:p>
      </dgm:t>
    </dgm:pt>
    <dgm:pt modelId="{48318EC5-4A03-45F9-BA5B-4D8C323EB5ED}" type="parTrans" cxnId="{87B46AB5-042D-4A75-B4E4-A23750CB9351}">
      <dgm:prSet/>
      <dgm:spPr/>
      <dgm:t>
        <a:bodyPr/>
        <a:lstStyle/>
        <a:p>
          <a:endParaRPr lang="en-US"/>
        </a:p>
      </dgm:t>
    </dgm:pt>
    <dgm:pt modelId="{4857D074-C541-4A5A-8A16-E39F00D4EE9C}" type="sibTrans" cxnId="{87B46AB5-042D-4A75-B4E4-A23750CB9351}">
      <dgm:prSet/>
      <dgm:spPr/>
      <dgm:t>
        <a:bodyPr/>
        <a:lstStyle/>
        <a:p>
          <a:endParaRPr lang="en-US"/>
        </a:p>
      </dgm:t>
    </dgm:pt>
    <dgm:pt modelId="{ABAB9375-A102-4CA6-ACB9-EC2F6C4539AA}">
      <dgm:prSet phldrT="[Text]" phldr="1"/>
      <dgm:spPr/>
      <dgm:t>
        <a:bodyPr/>
        <a:lstStyle/>
        <a:p>
          <a:endParaRPr lang="en-US"/>
        </a:p>
      </dgm:t>
    </dgm:pt>
    <dgm:pt modelId="{8E505EAF-C758-45B9-9CFE-6D27790363E2}" type="parTrans" cxnId="{5872F08E-33E3-4A6C-9707-5BCF7224620C}">
      <dgm:prSet/>
      <dgm:spPr/>
      <dgm:t>
        <a:bodyPr/>
        <a:lstStyle/>
        <a:p>
          <a:endParaRPr lang="en-US"/>
        </a:p>
      </dgm:t>
    </dgm:pt>
    <dgm:pt modelId="{1CCC4977-FC7B-418A-92EE-5987C82FD487}" type="sibTrans" cxnId="{5872F08E-33E3-4A6C-9707-5BCF7224620C}">
      <dgm:prSet/>
      <dgm:spPr/>
      <dgm:t>
        <a:bodyPr/>
        <a:lstStyle/>
        <a:p>
          <a:endParaRPr lang="en-US"/>
        </a:p>
      </dgm:t>
    </dgm:pt>
    <dgm:pt modelId="{9986E74F-CC4D-45C1-B3A1-C6C77CFD5AD1}" type="pres">
      <dgm:prSet presAssocID="{7CC7059D-B9E5-4E59-AAF0-99305168D67A}" presName="linear" presStyleCnt="0">
        <dgm:presLayoutVars>
          <dgm:animLvl val="lvl"/>
          <dgm:resizeHandles val="exact"/>
        </dgm:presLayoutVars>
      </dgm:prSet>
      <dgm:spPr/>
    </dgm:pt>
    <dgm:pt modelId="{0F520C00-7B83-479F-8C81-16782F9BC325}" type="pres">
      <dgm:prSet presAssocID="{6A92F807-6674-4BFC-A7DE-634A95C2B884}" presName="parentText" presStyleLbl="node1" presStyleIdx="0" presStyleCnt="2" custScaleY="37591" custLinFactY="-4957" custLinFactNeighborY="-100000">
        <dgm:presLayoutVars>
          <dgm:chMax val="0"/>
          <dgm:bulletEnabled val="1"/>
        </dgm:presLayoutVars>
      </dgm:prSet>
      <dgm:spPr/>
    </dgm:pt>
    <dgm:pt modelId="{ED2F1D91-9399-4B2C-856C-11A81A5FE857}" type="pres">
      <dgm:prSet presAssocID="{6A92F807-6674-4BFC-A7DE-634A95C2B884}" presName="childText" presStyleLbl="revTx" presStyleIdx="0" presStyleCnt="2">
        <dgm:presLayoutVars>
          <dgm:bulletEnabled val="1"/>
        </dgm:presLayoutVars>
      </dgm:prSet>
      <dgm:spPr/>
    </dgm:pt>
    <dgm:pt modelId="{3D5A1AED-ACB2-4A57-8998-B562169A26FD}" type="pres">
      <dgm:prSet presAssocID="{22DBF646-09E0-4336-AD54-A9C0C33B4336}" presName="parentText" presStyleLbl="node1" presStyleIdx="1" presStyleCnt="2" custScaleY="31029" custLinFactY="-75385" custLinFactNeighborY="-100000">
        <dgm:presLayoutVars>
          <dgm:chMax val="0"/>
          <dgm:bulletEnabled val="1"/>
        </dgm:presLayoutVars>
      </dgm:prSet>
      <dgm:spPr/>
    </dgm:pt>
    <dgm:pt modelId="{9D7BD611-7B5A-4286-A51A-BA2E264A5FD2}" type="pres">
      <dgm:prSet presAssocID="{22DBF646-09E0-4336-AD54-A9C0C33B4336}" presName="childText" presStyleLbl="revTx" presStyleIdx="1" presStyleCnt="2">
        <dgm:presLayoutVars>
          <dgm:bulletEnabled val="1"/>
        </dgm:presLayoutVars>
      </dgm:prSet>
      <dgm:spPr/>
    </dgm:pt>
  </dgm:ptLst>
  <dgm:cxnLst>
    <dgm:cxn modelId="{83017B8D-D091-4107-9DD6-33CE2C374EAC}" type="presOf" srcId="{22DBF646-09E0-4336-AD54-A9C0C33B4336}" destId="{3D5A1AED-ACB2-4A57-8998-B562169A26FD}" srcOrd="0" destOrd="0" presId="urn:microsoft.com/office/officeart/2005/8/layout/vList2"/>
    <dgm:cxn modelId="{5872F08E-33E3-4A6C-9707-5BCF7224620C}" srcId="{22DBF646-09E0-4336-AD54-A9C0C33B4336}" destId="{ABAB9375-A102-4CA6-ACB9-EC2F6C4539AA}" srcOrd="0" destOrd="0" parTransId="{8E505EAF-C758-45B9-9CFE-6D27790363E2}" sibTransId="{1CCC4977-FC7B-418A-92EE-5987C82FD487}"/>
    <dgm:cxn modelId="{4589D3A0-6E3F-4F94-8F68-A20D7DBAB3C2}" type="presOf" srcId="{7CC7059D-B9E5-4E59-AAF0-99305168D67A}" destId="{9986E74F-CC4D-45C1-B3A1-C6C77CFD5AD1}" srcOrd="0" destOrd="0" presId="urn:microsoft.com/office/officeart/2005/8/layout/vList2"/>
    <dgm:cxn modelId="{48024EA2-39BB-4B57-BD34-457B31E7289A}" type="presOf" srcId="{6A92F807-6674-4BFC-A7DE-634A95C2B884}" destId="{0F520C00-7B83-479F-8C81-16782F9BC325}" srcOrd="0" destOrd="0" presId="urn:microsoft.com/office/officeart/2005/8/layout/vList2"/>
    <dgm:cxn modelId="{F736B4AA-CA37-4EF4-A6A9-84EE743690E5}" type="presOf" srcId="{E999B08D-847A-42B4-8998-85746F671E37}" destId="{ED2F1D91-9399-4B2C-856C-11A81A5FE857}" srcOrd="0" destOrd="0" presId="urn:microsoft.com/office/officeart/2005/8/layout/vList2"/>
    <dgm:cxn modelId="{87B46AB5-042D-4A75-B4E4-A23750CB9351}" srcId="{7CC7059D-B9E5-4E59-AAF0-99305168D67A}" destId="{22DBF646-09E0-4336-AD54-A9C0C33B4336}" srcOrd="1" destOrd="0" parTransId="{48318EC5-4A03-45F9-BA5B-4D8C323EB5ED}" sibTransId="{4857D074-C541-4A5A-8A16-E39F00D4EE9C}"/>
    <dgm:cxn modelId="{559317CD-C6FF-46F7-8653-914CB1219FFD}" srcId="{7CC7059D-B9E5-4E59-AAF0-99305168D67A}" destId="{6A92F807-6674-4BFC-A7DE-634A95C2B884}" srcOrd="0" destOrd="0" parTransId="{C7473755-E63E-4A1A-9BEB-1642C18A048D}" sibTransId="{C24DA1E3-2019-49D6-B758-A1FD7F7FC801}"/>
    <dgm:cxn modelId="{878F9BD2-9EA4-4EFF-9927-E187665901A5}" type="presOf" srcId="{ABAB9375-A102-4CA6-ACB9-EC2F6C4539AA}" destId="{9D7BD611-7B5A-4286-A51A-BA2E264A5FD2}" srcOrd="0" destOrd="0" presId="urn:microsoft.com/office/officeart/2005/8/layout/vList2"/>
    <dgm:cxn modelId="{07DFB9F0-8987-486C-AFB3-DAAF890BC61C}" srcId="{6A92F807-6674-4BFC-A7DE-634A95C2B884}" destId="{E999B08D-847A-42B4-8998-85746F671E37}" srcOrd="0" destOrd="0" parTransId="{E9775C2B-4DAD-463D-BF87-807D5029791F}" sibTransId="{11BE3D6E-0373-4D08-A32F-A5E84BD6CB23}"/>
    <dgm:cxn modelId="{29E0EA8A-1DA7-4C46-AE84-58EE42D3EFD1}" type="presParOf" srcId="{9986E74F-CC4D-45C1-B3A1-C6C77CFD5AD1}" destId="{0F520C00-7B83-479F-8C81-16782F9BC325}" srcOrd="0" destOrd="0" presId="urn:microsoft.com/office/officeart/2005/8/layout/vList2"/>
    <dgm:cxn modelId="{BA93827A-6970-423C-84A3-7351684EAF38}" type="presParOf" srcId="{9986E74F-CC4D-45C1-B3A1-C6C77CFD5AD1}" destId="{ED2F1D91-9399-4B2C-856C-11A81A5FE857}" srcOrd="1" destOrd="0" presId="urn:microsoft.com/office/officeart/2005/8/layout/vList2"/>
    <dgm:cxn modelId="{FEEF0FCF-1C49-4F16-B340-A0695DA5582E}" type="presParOf" srcId="{9986E74F-CC4D-45C1-B3A1-C6C77CFD5AD1}" destId="{3D5A1AED-ACB2-4A57-8998-B562169A26FD}" srcOrd="2" destOrd="0" presId="urn:microsoft.com/office/officeart/2005/8/layout/vList2"/>
    <dgm:cxn modelId="{80C0C33E-C162-4E7A-AB9F-97A6C0B75AD2}" type="presParOf" srcId="{9986E74F-CC4D-45C1-B3A1-C6C77CFD5AD1}" destId="{9D7BD611-7B5A-4286-A51A-BA2E264A5FD2}" srcOrd="3"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64507-1D48-450D-8E3C-7C366D79DA17}">
      <dsp:nvSpPr>
        <dsp:cNvPr id="0" name=""/>
        <dsp:cNvSpPr/>
      </dsp:nvSpPr>
      <dsp:spPr>
        <a:xfrm>
          <a:off x="0" y="823752"/>
          <a:ext cx="2539999" cy="152400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ro-RO" sz="4700" kern="1200" dirty="0"/>
            <a:t>MEN</a:t>
          </a:r>
          <a:endParaRPr lang="en-US" sz="4700" kern="1200" dirty="0"/>
        </a:p>
      </dsp:txBody>
      <dsp:txXfrm>
        <a:off x="0" y="823752"/>
        <a:ext cx="2539999" cy="1524000"/>
      </dsp:txXfrm>
    </dsp:sp>
    <dsp:sp modelId="{212E0C9E-2400-477D-84A5-AD2909A93E71}">
      <dsp:nvSpPr>
        <dsp:cNvPr id="0" name=""/>
        <dsp:cNvSpPr/>
      </dsp:nvSpPr>
      <dsp:spPr>
        <a:xfrm>
          <a:off x="2794000" y="823752"/>
          <a:ext cx="2539999" cy="152400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ro-RO" sz="4700" kern="1200" dirty="0"/>
            <a:t>MFE</a:t>
          </a:r>
          <a:endParaRPr lang="en-US" sz="4700" kern="1200" dirty="0"/>
        </a:p>
      </dsp:txBody>
      <dsp:txXfrm>
        <a:off x="2794000" y="823752"/>
        <a:ext cx="2539999" cy="1524000"/>
      </dsp:txXfrm>
    </dsp:sp>
    <dsp:sp modelId="{5FD6C3D1-5CC7-49A5-9DC0-B263741E8521}">
      <dsp:nvSpPr>
        <dsp:cNvPr id="0" name=""/>
        <dsp:cNvSpPr/>
      </dsp:nvSpPr>
      <dsp:spPr>
        <a:xfrm>
          <a:off x="5587999" y="823752"/>
          <a:ext cx="2539999" cy="152400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ro-RO" sz="4700" kern="1200" dirty="0"/>
            <a:t>MDRAP</a:t>
          </a:r>
          <a:endParaRPr lang="en-US" sz="4700" kern="1200" dirty="0"/>
        </a:p>
      </dsp:txBody>
      <dsp:txXfrm>
        <a:off x="5587999" y="823752"/>
        <a:ext cx="2539999" cy="1524000"/>
      </dsp:txXfrm>
    </dsp:sp>
    <dsp:sp modelId="{99108720-6F59-4772-9ABB-CD5C3CC01F40}">
      <dsp:nvSpPr>
        <dsp:cNvPr id="0" name=""/>
        <dsp:cNvSpPr/>
      </dsp:nvSpPr>
      <dsp:spPr>
        <a:xfrm>
          <a:off x="1397000" y="2601752"/>
          <a:ext cx="2539999" cy="152400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ro-RO" sz="4700" kern="1200" dirty="0"/>
            <a:t>MMJS</a:t>
          </a:r>
          <a:endParaRPr lang="en-US" sz="4700" kern="1200" dirty="0"/>
        </a:p>
      </dsp:txBody>
      <dsp:txXfrm>
        <a:off x="1397000" y="2601752"/>
        <a:ext cx="2539999" cy="1524000"/>
      </dsp:txXfrm>
    </dsp:sp>
    <dsp:sp modelId="{88060952-CEA5-49EE-BC8B-FB05A9578FAE}">
      <dsp:nvSpPr>
        <dsp:cNvPr id="0" name=""/>
        <dsp:cNvSpPr/>
      </dsp:nvSpPr>
      <dsp:spPr>
        <a:xfrm>
          <a:off x="4191000" y="2601752"/>
          <a:ext cx="2539999" cy="152400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ro-RO" sz="4700" kern="1200" dirty="0"/>
            <a:t>MS</a:t>
          </a:r>
          <a:endParaRPr lang="en-US" sz="4700" kern="1200" dirty="0"/>
        </a:p>
      </dsp:txBody>
      <dsp:txXfrm>
        <a:off x="4191000" y="2601752"/>
        <a:ext cx="2539999" cy="1524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20C00-7B83-479F-8C81-16782F9BC325}">
      <dsp:nvSpPr>
        <dsp:cNvPr id="0" name=""/>
        <dsp:cNvSpPr/>
      </dsp:nvSpPr>
      <dsp:spPr>
        <a:xfrm>
          <a:off x="0" y="188914"/>
          <a:ext cx="8127999" cy="457407"/>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o-RO" sz="1400" kern="1200" dirty="0"/>
            <a:t>Coordonarea acțiunilor legate de implementarea Strategiilor </a:t>
          </a:r>
          <a:endParaRPr lang="en-US" sz="1400" kern="1200" dirty="0"/>
        </a:p>
      </dsp:txBody>
      <dsp:txXfrm>
        <a:off x="22329" y="211243"/>
        <a:ext cx="8083341" cy="412749"/>
      </dsp:txXfrm>
    </dsp:sp>
    <dsp:sp modelId="{ED2F1D91-9399-4B2C-856C-11A81A5FE857}">
      <dsp:nvSpPr>
        <dsp:cNvPr id="0" name=""/>
        <dsp:cNvSpPr/>
      </dsp:nvSpPr>
      <dsp:spPr>
        <a:xfrm>
          <a:off x="0" y="1783038"/>
          <a:ext cx="8127999"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82550" rIns="462280" bIns="82550" numCol="1" spcCol="1270" anchor="t" anchorCtr="0">
          <a:noAutofit/>
        </a:bodyPr>
        <a:lstStyle/>
        <a:p>
          <a:pPr marL="285750" lvl="1" indent="-285750" algn="l" defTabSz="2266950">
            <a:lnSpc>
              <a:spcPct val="90000"/>
            </a:lnSpc>
            <a:spcBef>
              <a:spcPct val="0"/>
            </a:spcBef>
            <a:spcAft>
              <a:spcPct val="20000"/>
            </a:spcAft>
            <a:buChar char="•"/>
          </a:pPr>
          <a:endParaRPr lang="en-US" sz="5100" kern="1200"/>
        </a:p>
      </dsp:txBody>
      <dsp:txXfrm>
        <a:off x="0" y="1783038"/>
        <a:ext cx="8127999" cy="1076400"/>
      </dsp:txXfrm>
    </dsp:sp>
    <dsp:sp modelId="{3D5A1AED-ACB2-4A57-8998-B562169A26FD}">
      <dsp:nvSpPr>
        <dsp:cNvPr id="0" name=""/>
        <dsp:cNvSpPr/>
      </dsp:nvSpPr>
      <dsp:spPr>
        <a:xfrm>
          <a:off x="0" y="865753"/>
          <a:ext cx="8127999" cy="37756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o-RO" sz="1400" kern="1200" dirty="0"/>
            <a:t>Cooperare instituțională</a:t>
          </a:r>
          <a:endParaRPr lang="en-US" sz="1400" kern="1200" dirty="0"/>
        </a:p>
      </dsp:txBody>
      <dsp:txXfrm>
        <a:off x="18431" y="884184"/>
        <a:ext cx="8091137" cy="340698"/>
      </dsp:txXfrm>
    </dsp:sp>
    <dsp:sp modelId="{9D7BD611-7B5A-4286-A51A-BA2E264A5FD2}">
      <dsp:nvSpPr>
        <dsp:cNvPr id="0" name=""/>
        <dsp:cNvSpPr/>
      </dsp:nvSpPr>
      <dsp:spPr>
        <a:xfrm>
          <a:off x="0" y="3236999"/>
          <a:ext cx="8127999"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82550" rIns="462280" bIns="82550" numCol="1" spcCol="1270" anchor="t" anchorCtr="0">
          <a:noAutofit/>
        </a:bodyPr>
        <a:lstStyle/>
        <a:p>
          <a:pPr marL="285750" lvl="1" indent="-285750" algn="l" defTabSz="2266950">
            <a:lnSpc>
              <a:spcPct val="90000"/>
            </a:lnSpc>
            <a:spcBef>
              <a:spcPct val="0"/>
            </a:spcBef>
            <a:spcAft>
              <a:spcPct val="20000"/>
            </a:spcAft>
            <a:buChar char="•"/>
          </a:pPr>
          <a:endParaRPr lang="en-US" sz="5100" kern="1200"/>
        </a:p>
      </dsp:txBody>
      <dsp:txXfrm>
        <a:off x="0" y="3236999"/>
        <a:ext cx="8127999" cy="10764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3960B9-D718-47EA-A0E8-4B8690BDCC85}"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7F12A-611B-4D98-BC8F-D30E92968137}"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210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CB3960B9-D718-47EA-A0E8-4B8690BDCC85}" type="datetimeFigureOut">
              <a:rPr lang="en-US" smtClean="0"/>
              <a:t>10/21/2019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7F12A-611B-4D98-BC8F-D30E92968137}" type="slidenum">
              <a:rPr lang="en-US" smtClean="0"/>
              <a:t>‹#›</a:t>
            </a:fld>
            <a:endParaRPr lang="en-US"/>
          </a:p>
        </p:txBody>
      </p:sp>
    </p:spTree>
    <p:extLst>
      <p:ext uri="{BB962C8B-B14F-4D97-AF65-F5344CB8AC3E}">
        <p14:creationId xmlns:p14="http://schemas.microsoft.com/office/powerpoint/2010/main" val="3528054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3960B9-D718-47EA-A0E8-4B8690BDCC85}"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7F12A-611B-4D98-BC8F-D30E92968137}" type="slidenum">
              <a:rPr lang="en-US" smtClean="0"/>
              <a:t>‹#›</a:t>
            </a:fld>
            <a:endParaRPr lang="en-US"/>
          </a:p>
        </p:txBody>
      </p:sp>
    </p:spTree>
    <p:extLst>
      <p:ext uri="{BB962C8B-B14F-4D97-AF65-F5344CB8AC3E}">
        <p14:creationId xmlns:p14="http://schemas.microsoft.com/office/powerpoint/2010/main" val="73991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3960B9-D718-47EA-A0E8-4B8690BDCC85}"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7F12A-611B-4D98-BC8F-D30E92968137}"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73224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3960B9-D718-47EA-A0E8-4B8690BDCC85}"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7F12A-611B-4D98-BC8F-D30E92968137}" type="slidenum">
              <a:rPr lang="en-US" smtClean="0"/>
              <a:t>‹#›</a:t>
            </a:fld>
            <a:endParaRPr lang="en-US"/>
          </a:p>
        </p:txBody>
      </p:sp>
    </p:spTree>
    <p:extLst>
      <p:ext uri="{BB962C8B-B14F-4D97-AF65-F5344CB8AC3E}">
        <p14:creationId xmlns:p14="http://schemas.microsoft.com/office/powerpoint/2010/main" val="4082222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3960B9-D718-47EA-A0E8-4B8690BDCC85}"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7F12A-611B-4D98-BC8F-D30E92968137}"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166503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3960B9-D718-47EA-A0E8-4B8690BDCC85}"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7F12A-611B-4D98-BC8F-D30E92968137}" type="slidenum">
              <a:rPr lang="en-US" smtClean="0"/>
              <a:t>‹#›</a:t>
            </a:fld>
            <a:endParaRPr lang="en-US"/>
          </a:p>
        </p:txBody>
      </p:sp>
    </p:spTree>
    <p:extLst>
      <p:ext uri="{BB962C8B-B14F-4D97-AF65-F5344CB8AC3E}">
        <p14:creationId xmlns:p14="http://schemas.microsoft.com/office/powerpoint/2010/main" val="802932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3960B9-D718-47EA-A0E8-4B8690BDCC85}"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7F12A-611B-4D98-BC8F-D30E92968137}" type="slidenum">
              <a:rPr lang="en-US" smtClean="0"/>
              <a:t>‹#›</a:t>
            </a:fld>
            <a:endParaRPr lang="en-US"/>
          </a:p>
        </p:txBody>
      </p:sp>
    </p:spTree>
    <p:extLst>
      <p:ext uri="{BB962C8B-B14F-4D97-AF65-F5344CB8AC3E}">
        <p14:creationId xmlns:p14="http://schemas.microsoft.com/office/powerpoint/2010/main" val="3270765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3960B9-D718-47EA-A0E8-4B8690BDCC85}"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7F12A-611B-4D98-BC8F-D30E92968137}" type="slidenum">
              <a:rPr lang="en-US" smtClean="0"/>
              <a:t>‹#›</a:t>
            </a:fld>
            <a:endParaRPr lang="en-US"/>
          </a:p>
        </p:txBody>
      </p:sp>
    </p:spTree>
    <p:extLst>
      <p:ext uri="{BB962C8B-B14F-4D97-AF65-F5344CB8AC3E}">
        <p14:creationId xmlns:p14="http://schemas.microsoft.com/office/powerpoint/2010/main" val="971189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3960B9-D718-47EA-A0E8-4B8690BDCC85}"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7F12A-611B-4D98-BC8F-D30E92968137}" type="slidenum">
              <a:rPr lang="en-US" smtClean="0"/>
              <a:t>‹#›</a:t>
            </a:fld>
            <a:endParaRPr lang="en-US"/>
          </a:p>
        </p:txBody>
      </p:sp>
    </p:spTree>
    <p:extLst>
      <p:ext uri="{BB962C8B-B14F-4D97-AF65-F5344CB8AC3E}">
        <p14:creationId xmlns:p14="http://schemas.microsoft.com/office/powerpoint/2010/main" val="2132661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3960B9-D718-47EA-A0E8-4B8690BDCC85}"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7F12A-611B-4D98-BC8F-D30E92968137}" type="slidenum">
              <a:rPr lang="en-US" smtClean="0"/>
              <a:t>‹#›</a:t>
            </a:fld>
            <a:endParaRPr lang="en-US"/>
          </a:p>
        </p:txBody>
      </p:sp>
    </p:spTree>
    <p:extLst>
      <p:ext uri="{BB962C8B-B14F-4D97-AF65-F5344CB8AC3E}">
        <p14:creationId xmlns:p14="http://schemas.microsoft.com/office/powerpoint/2010/main" val="1973005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3960B9-D718-47EA-A0E8-4B8690BDCC85}" type="datetimeFigureOut">
              <a:rPr lang="en-US" smtClean="0"/>
              <a:t>10/21/2019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7F12A-611B-4D98-BC8F-D30E92968137}" type="slidenum">
              <a:rPr lang="en-US" smtClean="0"/>
              <a:t>‹#›</a:t>
            </a:fld>
            <a:endParaRPr lang="en-US"/>
          </a:p>
        </p:txBody>
      </p:sp>
    </p:spTree>
    <p:extLst>
      <p:ext uri="{BB962C8B-B14F-4D97-AF65-F5344CB8AC3E}">
        <p14:creationId xmlns:p14="http://schemas.microsoft.com/office/powerpoint/2010/main" val="2066866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3960B9-D718-47EA-A0E8-4B8690BDCC85}" type="datetimeFigureOut">
              <a:rPr lang="en-US" smtClean="0"/>
              <a:t>10/21/2019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7F12A-611B-4D98-BC8F-D30E92968137}" type="slidenum">
              <a:rPr lang="en-US" smtClean="0"/>
              <a:t>‹#›</a:t>
            </a:fld>
            <a:endParaRPr lang="en-US"/>
          </a:p>
        </p:txBody>
      </p:sp>
    </p:spTree>
    <p:extLst>
      <p:ext uri="{BB962C8B-B14F-4D97-AF65-F5344CB8AC3E}">
        <p14:creationId xmlns:p14="http://schemas.microsoft.com/office/powerpoint/2010/main" val="553430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3960B9-D718-47EA-A0E8-4B8690BDCC85}" type="datetimeFigureOut">
              <a:rPr lang="en-US" smtClean="0"/>
              <a:t>10/21/2019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7F12A-611B-4D98-BC8F-D30E92968137}" type="slidenum">
              <a:rPr lang="en-US" smtClean="0"/>
              <a:t>‹#›</a:t>
            </a:fld>
            <a:endParaRPr lang="en-US"/>
          </a:p>
        </p:txBody>
      </p:sp>
    </p:spTree>
    <p:extLst>
      <p:ext uri="{BB962C8B-B14F-4D97-AF65-F5344CB8AC3E}">
        <p14:creationId xmlns:p14="http://schemas.microsoft.com/office/powerpoint/2010/main" val="2746617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3960B9-D718-47EA-A0E8-4B8690BDCC85}" type="datetimeFigureOut">
              <a:rPr lang="en-US" smtClean="0"/>
              <a:t>10/21/2019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7F12A-611B-4D98-BC8F-D30E92968137}" type="slidenum">
              <a:rPr lang="en-US" smtClean="0"/>
              <a:t>‹#›</a:t>
            </a:fld>
            <a:endParaRPr lang="en-US"/>
          </a:p>
        </p:txBody>
      </p:sp>
    </p:spTree>
    <p:extLst>
      <p:ext uri="{BB962C8B-B14F-4D97-AF65-F5344CB8AC3E}">
        <p14:creationId xmlns:p14="http://schemas.microsoft.com/office/powerpoint/2010/main" val="2832862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3960B9-D718-47EA-A0E8-4B8690BDCC85}" type="datetimeFigureOut">
              <a:rPr lang="en-US" smtClean="0"/>
              <a:t>10/21/2019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7F12A-611B-4D98-BC8F-D30E92968137}" type="slidenum">
              <a:rPr lang="en-US" smtClean="0"/>
              <a:t>‹#›</a:t>
            </a:fld>
            <a:endParaRPr lang="en-US"/>
          </a:p>
        </p:txBody>
      </p:sp>
    </p:spTree>
    <p:extLst>
      <p:ext uri="{BB962C8B-B14F-4D97-AF65-F5344CB8AC3E}">
        <p14:creationId xmlns:p14="http://schemas.microsoft.com/office/powerpoint/2010/main" val="2658686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3960B9-D718-47EA-A0E8-4B8690BDCC85}" type="datetimeFigureOut">
              <a:rPr lang="en-US" smtClean="0"/>
              <a:t>10/21/2019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7F12A-611B-4D98-BC8F-D30E92968137}" type="slidenum">
              <a:rPr lang="en-US" smtClean="0"/>
              <a:t>‹#›</a:t>
            </a:fld>
            <a:endParaRPr lang="en-US"/>
          </a:p>
        </p:txBody>
      </p:sp>
    </p:spTree>
    <p:extLst>
      <p:ext uri="{BB962C8B-B14F-4D97-AF65-F5344CB8AC3E}">
        <p14:creationId xmlns:p14="http://schemas.microsoft.com/office/powerpoint/2010/main" val="4141021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B3960B9-D718-47EA-A0E8-4B8690BDCC85}" type="datetimeFigureOut">
              <a:rPr lang="en-US" smtClean="0"/>
              <a:t>10/21/2019</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AAE7F12A-611B-4D98-BC8F-D30E92968137}" type="slidenum">
              <a:rPr lang="en-US" smtClean="0"/>
              <a:t>‹#›</a:t>
            </a:fld>
            <a:endParaRPr lang="en-US"/>
          </a:p>
        </p:txBody>
      </p:sp>
    </p:spTree>
    <p:extLst>
      <p:ext uri="{BB962C8B-B14F-4D97-AF65-F5344CB8AC3E}">
        <p14:creationId xmlns:p14="http://schemas.microsoft.com/office/powerpoint/2010/main" val="152514657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www.alegetidrumul.ro/" TargetMode="External"/><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15.jpe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Layout" Target="../diagrams/layout1.xml"/><Relationship Id="rId7" Type="http://schemas.openxmlformats.org/officeDocument/2006/relationships/image" Target="../media/image1.png"/><Relationship Id="rId12"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diagramColors" Target="../diagrams/colors2.xml"/><Relationship Id="rId5" Type="http://schemas.openxmlformats.org/officeDocument/2006/relationships/diagramColors" Target="../diagrams/colors1.xml"/><Relationship Id="rId10" Type="http://schemas.openxmlformats.org/officeDocument/2006/relationships/diagramQuickStyle" Target="../diagrams/quickStyle2.xml"/><Relationship Id="rId4" Type="http://schemas.openxmlformats.org/officeDocument/2006/relationships/diagramQuickStyle" Target="../diagrams/quickStyle1.xml"/><Relationship Id="rId9"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1205" y="1124125"/>
            <a:ext cx="11186055" cy="1183911"/>
          </a:xfrm>
        </p:spPr>
        <p:txBody>
          <a:bodyPr>
            <a:normAutofit/>
          </a:bodyPr>
          <a:lstStyle/>
          <a:p>
            <a:pPr algn="ctr"/>
            <a:r>
              <a:rPr lang="ro-RO" sz="1600" i="1" dirty="0">
                <a:solidFill>
                  <a:schemeClr val="bg1"/>
                </a:solidFill>
              </a:rPr>
              <a:t>Monitorizarea și evaluarea strategiilor condiționalități ex-ante în educație și îmbunătățirea procesului decizional prin monitorizarea performanței instituționale la nivel central și local </a:t>
            </a:r>
            <a:br>
              <a:rPr lang="ro-RO" sz="1600" i="1" dirty="0">
                <a:solidFill>
                  <a:schemeClr val="bg1"/>
                </a:solidFill>
              </a:rPr>
            </a:br>
            <a:r>
              <a:rPr lang="ro-RO" sz="1600" i="1" dirty="0">
                <a:solidFill>
                  <a:schemeClr val="bg1"/>
                </a:solidFill>
              </a:rPr>
              <a:t>SIPOCA 17</a:t>
            </a:r>
            <a:endParaRPr lang="en-US" sz="1600" dirty="0">
              <a:solidFill>
                <a:schemeClr val="bg1"/>
              </a:solidFill>
            </a:endParaRPr>
          </a:p>
        </p:txBody>
      </p:sp>
      <p:sp>
        <p:nvSpPr>
          <p:cNvPr id="3" name="Subtitle 2"/>
          <p:cNvSpPr>
            <a:spLocks noGrp="1"/>
          </p:cNvSpPr>
          <p:nvPr>
            <p:ph type="subTitle" idx="1"/>
          </p:nvPr>
        </p:nvSpPr>
        <p:spPr>
          <a:xfrm>
            <a:off x="1303867" y="6088591"/>
            <a:ext cx="10100733" cy="567266"/>
          </a:xfrm>
        </p:spPr>
        <p:txBody>
          <a:bodyPr>
            <a:normAutofit/>
          </a:bodyPr>
          <a:lstStyle/>
          <a:p>
            <a:pPr algn="ctr"/>
            <a:r>
              <a:rPr lang="ro-RO" sz="1050" b="1" i="1" dirty="0">
                <a:solidFill>
                  <a:schemeClr val="bg1"/>
                </a:solidFill>
              </a:rPr>
              <a:t>Competența face diferența! Proiect selectat în cadrul Programului Operațional Capacitate Administrativă, cofinanțat de Uniunea Europeană, din Fondul Social European</a:t>
            </a:r>
            <a:endParaRPr lang="en-US" sz="1050" dirty="0">
              <a:solidFill>
                <a:schemeClr val="bg1"/>
              </a:solidFill>
            </a:endParaRPr>
          </a:p>
          <a:p>
            <a:endParaRPr lang="en-US" dirty="0"/>
          </a:p>
        </p:txBody>
      </p:sp>
      <p:pic>
        <p:nvPicPr>
          <p:cNvPr id="1026" name="Picture 0" descr="Description: Header A4 Portrai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2897" y="275697"/>
            <a:ext cx="61626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778" y="6176962"/>
            <a:ext cx="8001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175933" y="1032933"/>
            <a:ext cx="8449734" cy="372534"/>
          </a:xfrm>
          <a:prstGeom prst="rect">
            <a:avLst/>
          </a:prstGeom>
          <a:noFill/>
        </p:spPr>
        <p:txBody>
          <a:bodyPr wrap="square" rtlCol="0">
            <a:spAutoFit/>
          </a:bodyPr>
          <a:lstStyle/>
          <a:p>
            <a:pPr algn="ctr"/>
            <a:r>
              <a:rPr lang="ro-RO" dirty="0"/>
              <a:t>MINISTERUL EDUCAȚIEI NAȚIONALE</a:t>
            </a:r>
            <a:endParaRPr lang="en-US" dirty="0"/>
          </a:p>
        </p:txBody>
      </p:sp>
      <p:sp>
        <p:nvSpPr>
          <p:cNvPr id="5" name="Rectangle 4"/>
          <p:cNvSpPr/>
          <p:nvPr/>
        </p:nvSpPr>
        <p:spPr>
          <a:xfrm>
            <a:off x="654342" y="2790106"/>
            <a:ext cx="10750258" cy="2017412"/>
          </a:xfrm>
          <a:prstGeom prst="rect">
            <a:avLst/>
          </a:prstGeom>
        </p:spPr>
        <p:txBody>
          <a:bodyPr wrap="square">
            <a:spAutoFit/>
          </a:bodyPr>
          <a:lstStyle/>
          <a:p>
            <a:pPr algn="ctr">
              <a:lnSpc>
                <a:spcPct val="107000"/>
              </a:lnSpc>
              <a:spcAft>
                <a:spcPts val="800"/>
              </a:spcAft>
            </a:pPr>
            <a:r>
              <a:rPr lang="ro-RO" sz="4000" i="1" dirty="0"/>
              <a:t>Raport privind monitorizarea implementării strategiilor sectoriale pentru educație și formare în anul 2018</a:t>
            </a:r>
            <a:endParaRPr lang="en-GB" sz="4000" i="1"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9735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defTabSz="457200" rtl="0">
              <a:spcBef>
                <a:spcPct val="0"/>
              </a:spcBef>
            </a:pPr>
            <a:br>
              <a:rPr lang="en-GB" b="1" dirty="0"/>
            </a:br>
            <a:endParaRPr lang="en-GB" dirty="0"/>
          </a:p>
        </p:txBody>
      </p:sp>
      <p:sp>
        <p:nvSpPr>
          <p:cNvPr id="8" name="Text Placeholder 7"/>
          <p:cNvSpPr>
            <a:spLocks noGrp="1"/>
          </p:cNvSpPr>
          <p:nvPr>
            <p:ph type="body" idx="1"/>
          </p:nvPr>
        </p:nvSpPr>
        <p:spPr>
          <a:xfrm>
            <a:off x="920485" y="1107348"/>
            <a:ext cx="4649787" cy="562062"/>
          </a:xfrm>
        </p:spPr>
        <p:txBody>
          <a:bodyPr/>
          <a:lstStyle/>
          <a:p>
            <a:endParaRPr lang="en-GB" dirty="0"/>
          </a:p>
        </p:txBody>
      </p:sp>
      <p:sp>
        <p:nvSpPr>
          <p:cNvPr id="7" name="Content Placeholder 6"/>
          <p:cNvSpPr>
            <a:spLocks noGrp="1"/>
          </p:cNvSpPr>
          <p:nvPr>
            <p:ph sz="half" idx="2"/>
          </p:nvPr>
        </p:nvSpPr>
        <p:spPr>
          <a:xfrm>
            <a:off x="684211" y="1270528"/>
            <a:ext cx="4937655" cy="4723869"/>
          </a:xfrm>
        </p:spPr>
        <p:txBody>
          <a:bodyPr>
            <a:normAutofit lnSpcReduction="10000"/>
          </a:bodyPr>
          <a:lstStyle/>
          <a:p>
            <a:pPr marL="0" indent="0" algn="ctr">
              <a:buNone/>
            </a:pPr>
            <a:r>
              <a:rPr lang="ro-RO" altLang="ro-RO" sz="2200" i="1" dirty="0">
                <a:solidFill>
                  <a:schemeClr val="tx1"/>
                </a:solidFill>
                <a:latin typeface="+mj-lt"/>
                <a:ea typeface="+mj-ea"/>
                <a:cs typeface="+mj-cs"/>
              </a:rPr>
              <a:t>Strategia pentru reducerea părăsirii timpurii a școlii</a:t>
            </a:r>
            <a:endParaRPr lang="ro-RO" altLang="ro-RO" sz="2200" i="1" dirty="0">
              <a:solidFill>
                <a:schemeClr val="tx1"/>
              </a:solidFill>
              <a:cs typeface="Times New Roman" panose="02020603050405020304" pitchFamily="18" charset="0"/>
            </a:endParaRPr>
          </a:p>
          <a:p>
            <a:r>
              <a:rPr lang="ro-RO" altLang="ro-RO" sz="2200" dirty="0">
                <a:solidFill>
                  <a:schemeClr val="bg1"/>
                </a:solidFill>
                <a:cs typeface="Times New Roman" panose="02020603050405020304" pitchFamily="18" charset="0"/>
              </a:rPr>
              <a:t>A fost elaborată cu sprijinul unei echipe de experți ai Băncii Mondiale</a:t>
            </a:r>
          </a:p>
          <a:p>
            <a:r>
              <a:rPr lang="ro-RO" altLang="ro-RO" sz="2200" dirty="0">
                <a:solidFill>
                  <a:schemeClr val="bg1"/>
                </a:solidFill>
                <a:cs typeface="Times New Roman" panose="02020603050405020304" pitchFamily="18" charset="0"/>
              </a:rPr>
              <a:t>A fost definitivată în perioada ianuarie – mai 2015 și aprobată prin HG nr. 417/2015</a:t>
            </a:r>
          </a:p>
          <a:p>
            <a:r>
              <a:rPr lang="ro-RO" altLang="ro-RO" sz="2200" dirty="0">
                <a:solidFill>
                  <a:schemeClr val="bg1"/>
                </a:solidFill>
                <a:cs typeface="Times New Roman" panose="02020603050405020304" pitchFamily="18" charset="0"/>
              </a:rPr>
              <a:t>Strategia a fost publicată în M.O. nr. 439, Partea I din data de 19 iunie 2015</a:t>
            </a:r>
          </a:p>
          <a:p>
            <a:r>
              <a:rPr lang="ro-RO" altLang="ro-RO" sz="2200" dirty="0">
                <a:solidFill>
                  <a:schemeClr val="bg1"/>
                </a:solidFill>
                <a:cs typeface="Times New Roman" panose="02020603050405020304" pitchFamily="18" charset="0"/>
              </a:rPr>
              <a:t>Strategia este validată de către COM.</a:t>
            </a:r>
          </a:p>
          <a:p>
            <a:pPr marL="0" indent="0" algn="ctr">
              <a:buNone/>
            </a:pPr>
            <a:endParaRPr lang="ro-RO" dirty="0"/>
          </a:p>
          <a:p>
            <a:pPr marL="0" indent="0" algn="ctr">
              <a:buNone/>
            </a:pPr>
            <a:endParaRPr lang="ro-RO" dirty="0"/>
          </a:p>
          <a:p>
            <a:pPr marL="0" indent="0" algn="ctr">
              <a:buNone/>
            </a:pPr>
            <a:endParaRPr lang="ro-RO" dirty="0"/>
          </a:p>
          <a:p>
            <a:pPr marL="0" indent="0">
              <a:buNone/>
            </a:pPr>
            <a:endParaRPr lang="ro-RO" dirty="0"/>
          </a:p>
          <a:p>
            <a:pPr marL="0" indent="0">
              <a:buNone/>
            </a:pPr>
            <a:endParaRPr lang="ro-RO" dirty="0"/>
          </a:p>
          <a:p>
            <a:pPr marL="0" indent="0">
              <a:buNone/>
            </a:pPr>
            <a:endParaRPr lang="ro-RO" dirty="0"/>
          </a:p>
          <a:p>
            <a:pPr marL="0" indent="0">
              <a:buNone/>
            </a:pPr>
            <a:endParaRPr lang="ro-RO" dirty="0"/>
          </a:p>
          <a:p>
            <a:pPr marL="0" indent="0">
              <a:buNone/>
            </a:pPr>
            <a:endParaRPr lang="ro-RO" dirty="0"/>
          </a:p>
        </p:txBody>
      </p:sp>
      <p:sp>
        <p:nvSpPr>
          <p:cNvPr id="10" name="Text Placeholder 9"/>
          <p:cNvSpPr>
            <a:spLocks noGrp="1"/>
          </p:cNvSpPr>
          <p:nvPr>
            <p:ph type="body" sz="quarter" idx="3"/>
          </p:nvPr>
        </p:nvSpPr>
        <p:spPr>
          <a:xfrm>
            <a:off x="6079066" y="1191236"/>
            <a:ext cx="4665134" cy="545285"/>
          </a:xfrm>
        </p:spPr>
        <p:txBody>
          <a:bodyPr/>
          <a:lstStyle/>
          <a:p>
            <a:endParaRPr lang="en-GB" dirty="0"/>
          </a:p>
        </p:txBody>
      </p:sp>
      <p:sp>
        <p:nvSpPr>
          <p:cNvPr id="11" name="Content Placeholder 10"/>
          <p:cNvSpPr>
            <a:spLocks noGrp="1"/>
          </p:cNvSpPr>
          <p:nvPr>
            <p:ph sz="quarter" idx="4"/>
          </p:nvPr>
        </p:nvSpPr>
        <p:spPr>
          <a:xfrm>
            <a:off x="5806545" y="1262061"/>
            <a:ext cx="4929188" cy="4732337"/>
          </a:xfrm>
        </p:spPr>
        <p:txBody>
          <a:bodyPr>
            <a:normAutofit fontScale="77500" lnSpcReduction="20000"/>
          </a:bodyPr>
          <a:lstStyle/>
          <a:p>
            <a:pPr marL="0" indent="0" algn="ctr">
              <a:buNone/>
            </a:pPr>
            <a:r>
              <a:rPr lang="ro-RO" altLang="ro-RO" sz="2800" i="1" dirty="0">
                <a:solidFill>
                  <a:schemeClr val="tx1"/>
                </a:solidFill>
              </a:rPr>
              <a:t>Strategia de învățare pe tot parcursul vieții 2015-2020</a:t>
            </a:r>
          </a:p>
          <a:p>
            <a:pPr algn="ctr"/>
            <a:endParaRPr lang="ro-RO" altLang="ro-RO" sz="2800" dirty="0">
              <a:solidFill>
                <a:schemeClr val="bg1"/>
              </a:solidFill>
            </a:endParaRPr>
          </a:p>
          <a:p>
            <a:r>
              <a:rPr lang="ro-RO" altLang="ro-RO" sz="2800" dirty="0">
                <a:solidFill>
                  <a:schemeClr val="bg1"/>
                </a:solidFill>
                <a:cs typeface="Times New Roman" panose="02020603050405020304" pitchFamily="18" charset="0"/>
              </a:rPr>
              <a:t>A fost elaborată cu sprijinul unei echipe de experți ai Băncii Mondiale</a:t>
            </a:r>
          </a:p>
          <a:p>
            <a:r>
              <a:rPr lang="ro-RO" altLang="ro-RO" sz="2800" dirty="0">
                <a:solidFill>
                  <a:schemeClr val="bg1"/>
                </a:solidFill>
                <a:cs typeface="Times New Roman" panose="02020603050405020304" pitchFamily="18" charset="0"/>
              </a:rPr>
              <a:t>A fost definitivată în perioada ianuarie – mai 2015 și a fost aprobată prin HG nr. 418/2015.</a:t>
            </a:r>
          </a:p>
          <a:p>
            <a:r>
              <a:rPr lang="ro-RO" altLang="ro-RO" sz="2800" dirty="0">
                <a:solidFill>
                  <a:schemeClr val="bg1"/>
                </a:solidFill>
                <a:cs typeface="Times New Roman" panose="02020603050405020304" pitchFamily="18" charset="0"/>
              </a:rPr>
              <a:t>Strategia a fost publicată în M.O. nr. 468, Partea I din data de 23 iunie 2015</a:t>
            </a:r>
          </a:p>
          <a:p>
            <a:r>
              <a:rPr lang="ro-RO" altLang="ro-RO" sz="2800" dirty="0">
                <a:solidFill>
                  <a:schemeClr val="bg1"/>
                </a:solidFill>
                <a:cs typeface="Times New Roman" panose="02020603050405020304" pitchFamily="18" charset="0"/>
              </a:rPr>
              <a:t>Strategia este validată de către COM</a:t>
            </a:r>
          </a:p>
        </p:txBody>
      </p:sp>
      <p:pic>
        <p:nvPicPr>
          <p:cNvPr id="1026" name="Picture 0" descr="Description: Header A4 Portrai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5378" y="275152"/>
            <a:ext cx="61626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3861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defTabSz="457200" rtl="0">
              <a:spcBef>
                <a:spcPct val="0"/>
              </a:spcBef>
            </a:pPr>
            <a:br>
              <a:rPr lang="en-GB" b="1" dirty="0"/>
            </a:br>
            <a:endParaRPr lang="en-GB" dirty="0"/>
          </a:p>
        </p:txBody>
      </p:sp>
      <p:sp>
        <p:nvSpPr>
          <p:cNvPr id="8" name="Text Placeholder 7"/>
          <p:cNvSpPr>
            <a:spLocks noGrp="1"/>
          </p:cNvSpPr>
          <p:nvPr>
            <p:ph type="body" idx="1"/>
          </p:nvPr>
        </p:nvSpPr>
        <p:spPr>
          <a:xfrm>
            <a:off x="920485" y="1107348"/>
            <a:ext cx="4649787" cy="562062"/>
          </a:xfrm>
        </p:spPr>
        <p:txBody>
          <a:bodyPr/>
          <a:lstStyle/>
          <a:p>
            <a:endParaRPr lang="en-GB" dirty="0"/>
          </a:p>
        </p:txBody>
      </p:sp>
      <p:sp>
        <p:nvSpPr>
          <p:cNvPr id="7" name="Content Placeholder 6"/>
          <p:cNvSpPr>
            <a:spLocks noGrp="1"/>
          </p:cNvSpPr>
          <p:nvPr>
            <p:ph sz="half" idx="2"/>
          </p:nvPr>
        </p:nvSpPr>
        <p:spPr>
          <a:xfrm>
            <a:off x="684211" y="1270528"/>
            <a:ext cx="4937655" cy="4723869"/>
          </a:xfrm>
        </p:spPr>
        <p:txBody>
          <a:bodyPr>
            <a:normAutofit fontScale="92500" lnSpcReduction="20000"/>
          </a:bodyPr>
          <a:lstStyle/>
          <a:p>
            <a:pPr marL="0" indent="0" algn="ctr">
              <a:buNone/>
            </a:pPr>
            <a:r>
              <a:rPr lang="ro-RO" altLang="ro-RO" sz="2400" i="1" dirty="0">
                <a:solidFill>
                  <a:schemeClr val="tx1"/>
                </a:solidFill>
              </a:rPr>
              <a:t>Strategia educației și formării profesionale din România pentru perioada 2016-2020</a:t>
            </a:r>
          </a:p>
          <a:p>
            <a:pPr marL="0" indent="0" algn="ctr">
              <a:buNone/>
            </a:pPr>
            <a:endParaRPr lang="ro-RO" altLang="ro-RO" sz="2400" dirty="0">
              <a:solidFill>
                <a:schemeClr val="bg1"/>
              </a:solidFill>
            </a:endParaRPr>
          </a:p>
          <a:p>
            <a:r>
              <a:rPr lang="ro-RO" altLang="en-US" dirty="0">
                <a:solidFill>
                  <a:schemeClr val="bg1"/>
                </a:solidFill>
                <a:cs typeface="Times New Roman" panose="02020603050405020304" pitchFamily="18" charset="0"/>
              </a:rPr>
              <a:t>A fost elaborată de către Centrul Național pentru Dezvoltarea Învățământului Profesional și Tehnic (CNDIPT)</a:t>
            </a:r>
          </a:p>
          <a:p>
            <a:r>
              <a:rPr lang="ro-RO" altLang="en-US" dirty="0">
                <a:solidFill>
                  <a:schemeClr val="bg1"/>
                </a:solidFill>
                <a:cs typeface="Times New Roman" panose="02020603050405020304" pitchFamily="18" charset="0"/>
              </a:rPr>
              <a:t>A fost definitivată în perioada ianuarie – </a:t>
            </a:r>
            <a:r>
              <a:rPr lang="en-US" altLang="en-US" dirty="0" err="1">
                <a:solidFill>
                  <a:schemeClr val="bg1"/>
                </a:solidFill>
                <a:cs typeface="Times New Roman" panose="02020603050405020304" pitchFamily="18" charset="0"/>
              </a:rPr>
              <a:t>aprilie</a:t>
            </a:r>
            <a:r>
              <a:rPr lang="ro-RO" altLang="en-US" dirty="0">
                <a:solidFill>
                  <a:schemeClr val="bg1"/>
                </a:solidFill>
                <a:cs typeface="Times New Roman" panose="02020603050405020304" pitchFamily="18" charset="0"/>
              </a:rPr>
              <a:t> 2016 și a fost aprobată prin HG nr. 317/2016.</a:t>
            </a:r>
          </a:p>
          <a:p>
            <a:r>
              <a:rPr lang="ro-RO" altLang="en-US" dirty="0">
                <a:solidFill>
                  <a:schemeClr val="bg1"/>
                </a:solidFill>
                <a:cs typeface="Times New Roman" panose="02020603050405020304" pitchFamily="18" charset="0"/>
              </a:rPr>
              <a:t>Strategia a fost publicată în M.O. nr. </a:t>
            </a:r>
            <a:r>
              <a:rPr lang="en-US" altLang="en-US" dirty="0">
                <a:solidFill>
                  <a:schemeClr val="bg1"/>
                </a:solidFill>
                <a:cs typeface="Times New Roman" panose="02020603050405020304" pitchFamily="18" charset="0"/>
              </a:rPr>
              <a:t>347, </a:t>
            </a:r>
            <a:r>
              <a:rPr lang="ro-RO" altLang="en-US" dirty="0">
                <a:solidFill>
                  <a:schemeClr val="bg1"/>
                </a:solidFill>
                <a:cs typeface="Times New Roman" panose="02020603050405020304" pitchFamily="18" charset="0"/>
              </a:rPr>
              <a:t>Partea I, în data de </a:t>
            </a:r>
            <a:r>
              <a:rPr lang="en-US" altLang="en-US" dirty="0">
                <a:solidFill>
                  <a:schemeClr val="bg1"/>
                </a:solidFill>
                <a:cs typeface="Times New Roman" panose="02020603050405020304" pitchFamily="18" charset="0"/>
              </a:rPr>
              <a:t>6</a:t>
            </a:r>
            <a:r>
              <a:rPr lang="ro-RO" altLang="en-US" dirty="0">
                <a:solidFill>
                  <a:schemeClr val="bg1"/>
                </a:solidFill>
                <a:cs typeface="Times New Roman" panose="02020603050405020304" pitchFamily="18" charset="0"/>
              </a:rPr>
              <a:t> </a:t>
            </a:r>
            <a:r>
              <a:rPr lang="en-US" altLang="en-US" dirty="0">
                <a:solidFill>
                  <a:schemeClr val="bg1"/>
                </a:solidFill>
                <a:cs typeface="Times New Roman" panose="02020603050405020304" pitchFamily="18" charset="0"/>
              </a:rPr>
              <a:t> </a:t>
            </a:r>
            <a:r>
              <a:rPr lang="en-US" altLang="en-US" dirty="0" err="1">
                <a:solidFill>
                  <a:schemeClr val="bg1"/>
                </a:solidFill>
                <a:cs typeface="Times New Roman" panose="02020603050405020304" pitchFamily="18" charset="0"/>
              </a:rPr>
              <a:t>mai</a:t>
            </a:r>
            <a:r>
              <a:rPr lang="ro-RO" altLang="en-US" dirty="0">
                <a:solidFill>
                  <a:schemeClr val="bg1"/>
                </a:solidFill>
                <a:cs typeface="Times New Roman" panose="02020603050405020304" pitchFamily="18" charset="0"/>
              </a:rPr>
              <a:t> 2016</a:t>
            </a:r>
            <a:r>
              <a:rPr lang="en-GB" altLang="en-US" dirty="0">
                <a:solidFill>
                  <a:schemeClr val="bg1"/>
                </a:solidFill>
                <a:cs typeface="Times New Roman" panose="02020603050405020304" pitchFamily="18" charset="0"/>
              </a:rPr>
              <a:t>.</a:t>
            </a:r>
            <a:endParaRPr lang="ro-RO" altLang="en-US" dirty="0">
              <a:solidFill>
                <a:schemeClr val="bg1"/>
              </a:solidFill>
              <a:cs typeface="Times New Roman" panose="02020603050405020304" pitchFamily="18" charset="0"/>
            </a:endParaRPr>
          </a:p>
          <a:p>
            <a:r>
              <a:rPr lang="ro-RO" altLang="en-US" dirty="0">
                <a:solidFill>
                  <a:schemeClr val="bg1"/>
                </a:solidFill>
                <a:cs typeface="Times New Roman" panose="02020603050405020304" pitchFamily="18" charset="0"/>
              </a:rPr>
              <a:t>Strategia este validată de către COM</a:t>
            </a:r>
            <a:r>
              <a:rPr lang="en-GB" altLang="en-US" b="1" dirty="0">
                <a:solidFill>
                  <a:schemeClr val="bg1"/>
                </a:solidFill>
                <a:cs typeface="Times New Roman" panose="02020603050405020304" pitchFamily="18" charset="0"/>
              </a:rPr>
              <a:t>.</a:t>
            </a:r>
            <a:endParaRPr lang="ro-RO" altLang="en-US" b="1" dirty="0">
              <a:solidFill>
                <a:schemeClr val="bg1"/>
              </a:solidFill>
              <a:cs typeface="Times New Roman" panose="02020603050405020304" pitchFamily="18" charset="0"/>
            </a:endParaRPr>
          </a:p>
          <a:p>
            <a:pPr marL="0" indent="0" algn="ctr">
              <a:buNone/>
            </a:pPr>
            <a:endParaRPr lang="ro-RO" dirty="0"/>
          </a:p>
          <a:p>
            <a:pPr marL="0" indent="0" algn="ctr">
              <a:buNone/>
            </a:pPr>
            <a:endParaRPr lang="ro-RO" dirty="0"/>
          </a:p>
          <a:p>
            <a:pPr marL="0" indent="0" algn="ctr">
              <a:buNone/>
            </a:pPr>
            <a:endParaRPr lang="ro-RO" dirty="0"/>
          </a:p>
          <a:p>
            <a:pPr marL="0" indent="0">
              <a:buNone/>
            </a:pPr>
            <a:endParaRPr lang="ro-RO" dirty="0"/>
          </a:p>
          <a:p>
            <a:pPr marL="0" indent="0">
              <a:buNone/>
            </a:pPr>
            <a:endParaRPr lang="ro-RO" dirty="0"/>
          </a:p>
          <a:p>
            <a:pPr marL="0" indent="0">
              <a:buNone/>
            </a:pPr>
            <a:endParaRPr lang="ro-RO" dirty="0"/>
          </a:p>
          <a:p>
            <a:pPr marL="0" indent="0">
              <a:buNone/>
            </a:pPr>
            <a:endParaRPr lang="ro-RO" dirty="0"/>
          </a:p>
          <a:p>
            <a:pPr marL="0" indent="0">
              <a:buNone/>
            </a:pPr>
            <a:endParaRPr lang="ro-RO" dirty="0"/>
          </a:p>
        </p:txBody>
      </p:sp>
      <p:sp>
        <p:nvSpPr>
          <p:cNvPr id="10" name="Text Placeholder 9"/>
          <p:cNvSpPr>
            <a:spLocks noGrp="1"/>
          </p:cNvSpPr>
          <p:nvPr>
            <p:ph type="body" sz="quarter" idx="3"/>
          </p:nvPr>
        </p:nvSpPr>
        <p:spPr>
          <a:xfrm>
            <a:off x="6079066" y="1191236"/>
            <a:ext cx="4665134" cy="545285"/>
          </a:xfrm>
        </p:spPr>
        <p:txBody>
          <a:bodyPr/>
          <a:lstStyle/>
          <a:p>
            <a:endParaRPr lang="en-GB" dirty="0"/>
          </a:p>
        </p:txBody>
      </p:sp>
      <p:sp>
        <p:nvSpPr>
          <p:cNvPr id="11" name="Content Placeholder 10"/>
          <p:cNvSpPr>
            <a:spLocks noGrp="1"/>
          </p:cNvSpPr>
          <p:nvPr>
            <p:ph sz="quarter" idx="4"/>
          </p:nvPr>
        </p:nvSpPr>
        <p:spPr>
          <a:xfrm>
            <a:off x="5806545" y="1262061"/>
            <a:ext cx="4929188" cy="4732337"/>
          </a:xfrm>
        </p:spPr>
        <p:txBody>
          <a:bodyPr>
            <a:normAutofit fontScale="77500" lnSpcReduction="20000"/>
          </a:bodyPr>
          <a:lstStyle/>
          <a:p>
            <a:pPr marL="0" indent="0" algn="ctr">
              <a:buNone/>
            </a:pPr>
            <a:r>
              <a:rPr lang="ro-RO" altLang="ro-RO" sz="2800" i="1" dirty="0">
                <a:solidFill>
                  <a:schemeClr val="tx1"/>
                </a:solidFill>
              </a:rPr>
              <a:t>Strategia națională pentru învățământ terțiar 2015-2020</a:t>
            </a:r>
          </a:p>
          <a:p>
            <a:pPr marL="0" indent="0" algn="ctr">
              <a:buNone/>
            </a:pPr>
            <a:endParaRPr lang="ro-RO" altLang="ro-RO" sz="2800" dirty="0">
              <a:solidFill>
                <a:schemeClr val="bg1"/>
              </a:solidFill>
            </a:endParaRPr>
          </a:p>
          <a:p>
            <a:r>
              <a:rPr lang="ro-RO" altLang="ro-RO" sz="2800" dirty="0">
                <a:solidFill>
                  <a:schemeClr val="bg1"/>
                </a:solidFill>
                <a:cs typeface="Times New Roman" panose="02020603050405020304" pitchFamily="18" charset="0"/>
              </a:rPr>
              <a:t>A fost elaborată cu sprijinul unei echipe de experți ai Băncii Mondiale</a:t>
            </a:r>
          </a:p>
          <a:p>
            <a:r>
              <a:rPr lang="ro-RO" altLang="ro-RO" sz="2800" dirty="0">
                <a:solidFill>
                  <a:schemeClr val="bg1"/>
                </a:solidFill>
                <a:cs typeface="Times New Roman" panose="02020603050405020304" pitchFamily="18" charset="0"/>
              </a:rPr>
              <a:t>A fost definitivată în perioada ianuarie – iunie 2015 și aprobată prin HG nr. 565/2015</a:t>
            </a:r>
          </a:p>
          <a:p>
            <a:r>
              <a:rPr lang="ro-RO" altLang="ro-RO" sz="2800" dirty="0">
                <a:solidFill>
                  <a:schemeClr val="bg1"/>
                </a:solidFill>
                <a:cs typeface="Times New Roman" panose="02020603050405020304" pitchFamily="18" charset="0"/>
              </a:rPr>
              <a:t>Strategia a fost publicată în M.O. nr. 561, Partea I din data de 28 iulie 2015</a:t>
            </a:r>
          </a:p>
          <a:p>
            <a:r>
              <a:rPr lang="ro-RO" altLang="ro-RO" sz="2800" dirty="0">
                <a:solidFill>
                  <a:schemeClr val="bg1"/>
                </a:solidFill>
                <a:cs typeface="Times New Roman" panose="02020603050405020304" pitchFamily="18" charset="0"/>
              </a:rPr>
              <a:t>Strategia este validată de către COM</a:t>
            </a:r>
          </a:p>
        </p:txBody>
      </p:sp>
      <p:pic>
        <p:nvPicPr>
          <p:cNvPr id="1026" name="Picture 0" descr="Description: Header A4 Portrai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5378" y="275152"/>
            <a:ext cx="61626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3765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5704514"/>
            <a:ext cx="10179531" cy="847287"/>
          </a:xfrm>
        </p:spPr>
        <p:txBody>
          <a:bodyPr>
            <a:normAutofit fontScale="90000"/>
          </a:bodyPr>
          <a:lstStyle/>
          <a:p>
            <a:pPr lvl="1" algn="ctr" defTabSz="457200" rtl="0">
              <a:spcBef>
                <a:spcPct val="0"/>
              </a:spcBef>
            </a:pPr>
            <a:r>
              <a:rPr lang="ro-RO" sz="2400" dirty="0">
                <a:solidFill>
                  <a:schemeClr val="bg1"/>
                </a:solidFill>
                <a:latin typeface="+mj-lt"/>
              </a:rPr>
              <a:t>STRATEGIA PRIVIND REDUCEREA PĂRĂSIRII TIMPURII A ȘCOLII ÎN ROMÂNIA</a:t>
            </a:r>
            <a:br>
              <a:rPr lang="en-GB" sz="2400" b="1" dirty="0"/>
            </a:br>
            <a:endParaRPr lang="en-GB" sz="2400" dirty="0"/>
          </a:p>
        </p:txBody>
      </p:sp>
      <p:sp>
        <p:nvSpPr>
          <p:cNvPr id="3" name="Text Placeholder 2"/>
          <p:cNvSpPr>
            <a:spLocks noGrp="1"/>
          </p:cNvSpPr>
          <p:nvPr>
            <p:ph type="body" idx="1"/>
          </p:nvPr>
        </p:nvSpPr>
        <p:spPr>
          <a:xfrm>
            <a:off x="684212" y="1350628"/>
            <a:ext cx="4937656" cy="1208014"/>
          </a:xfrm>
        </p:spPr>
        <p:txBody>
          <a:bodyPr/>
          <a:lstStyle/>
          <a:p>
            <a:pPr algn="ctr"/>
            <a:r>
              <a:rPr lang="ro-RO" i="1" dirty="0"/>
              <a:t>Evoluția ratei părăsirii timpurii a școlii 2013-2018</a:t>
            </a:r>
            <a:endParaRPr lang="en-GB" dirty="0"/>
          </a:p>
        </p:txBody>
      </p:sp>
      <p:sp>
        <p:nvSpPr>
          <p:cNvPr id="5" name="Text Placeholder 4"/>
          <p:cNvSpPr>
            <a:spLocks noGrp="1"/>
          </p:cNvSpPr>
          <p:nvPr>
            <p:ph type="body" sz="quarter" idx="3"/>
          </p:nvPr>
        </p:nvSpPr>
        <p:spPr>
          <a:xfrm>
            <a:off x="6079066" y="1249960"/>
            <a:ext cx="4665134" cy="604006"/>
          </a:xfrm>
        </p:spPr>
        <p:txBody>
          <a:bodyPr/>
          <a:lstStyle/>
          <a:p>
            <a:pPr algn="ctr"/>
            <a:r>
              <a:rPr lang="en-GB" sz="2400" dirty="0" err="1"/>
              <a:t>Factori</a:t>
            </a:r>
            <a:r>
              <a:rPr lang="ro-RO" sz="2400" dirty="0"/>
              <a:t> favorizanți 2018-2019</a:t>
            </a:r>
            <a:endParaRPr lang="en-GB" sz="2400" dirty="0"/>
          </a:p>
        </p:txBody>
      </p:sp>
      <p:sp>
        <p:nvSpPr>
          <p:cNvPr id="6" name="Content Placeholder 5"/>
          <p:cNvSpPr>
            <a:spLocks noGrp="1"/>
          </p:cNvSpPr>
          <p:nvPr>
            <p:ph sz="quarter" idx="4"/>
          </p:nvPr>
        </p:nvSpPr>
        <p:spPr>
          <a:xfrm>
            <a:off x="5806545" y="1979802"/>
            <a:ext cx="4929188" cy="3649209"/>
          </a:xfrm>
        </p:spPr>
        <p:txBody>
          <a:bodyPr>
            <a:normAutofit fontScale="70000" lnSpcReduction="20000"/>
          </a:bodyPr>
          <a:lstStyle/>
          <a:p>
            <a:pPr algn="just"/>
            <a:r>
              <a:rPr lang="ro-RO" dirty="0">
                <a:solidFill>
                  <a:schemeClr val="bg1"/>
                </a:solidFill>
              </a:rPr>
              <a:t>continuarea implementării proiectelor finanțate în cadrul apelurilor POCU </a:t>
            </a:r>
            <a:r>
              <a:rPr lang="ro-RO" i="1" dirty="0">
                <a:solidFill>
                  <a:schemeClr val="bg1"/>
                </a:solidFill>
              </a:rPr>
              <a:t>Scoală pentru toți</a:t>
            </a:r>
            <a:r>
              <a:rPr lang="ro-RO" dirty="0">
                <a:solidFill>
                  <a:schemeClr val="bg1"/>
                </a:solidFill>
              </a:rPr>
              <a:t>, </a:t>
            </a:r>
            <a:r>
              <a:rPr lang="ro-RO" i="1" dirty="0">
                <a:solidFill>
                  <a:schemeClr val="bg1"/>
                </a:solidFill>
              </a:rPr>
              <a:t>Profesori motivați în școli defavorizate;</a:t>
            </a:r>
          </a:p>
          <a:p>
            <a:pPr algn="just"/>
            <a:r>
              <a:rPr lang="ro-RO" dirty="0">
                <a:solidFill>
                  <a:schemeClr val="bg1"/>
                </a:solidFill>
              </a:rPr>
              <a:t>creșterea participării la programele de tip </a:t>
            </a:r>
            <a:r>
              <a:rPr lang="ro-RO" i="1" dirty="0">
                <a:solidFill>
                  <a:schemeClr val="bg1"/>
                </a:solidFill>
              </a:rPr>
              <a:t>A Doua Șansă;</a:t>
            </a:r>
            <a:endParaRPr lang="ro-RO" dirty="0">
              <a:solidFill>
                <a:schemeClr val="bg1"/>
              </a:solidFill>
            </a:endParaRPr>
          </a:p>
          <a:p>
            <a:pPr algn="just"/>
            <a:r>
              <a:rPr lang="ro-RO" dirty="0">
                <a:solidFill>
                  <a:schemeClr val="bg1"/>
                </a:solidFill>
              </a:rPr>
              <a:t>continuarea implementării proiectului </a:t>
            </a:r>
            <a:r>
              <a:rPr lang="ro-RO" i="1" dirty="0">
                <a:solidFill>
                  <a:schemeClr val="bg1"/>
                </a:solidFill>
              </a:rPr>
              <a:t>INTESPO – Înregistrarea Tinerilor în Evidențele Serviciului Public de Ocupare</a:t>
            </a:r>
            <a:r>
              <a:rPr lang="ro-RO" dirty="0">
                <a:solidFill>
                  <a:schemeClr val="bg1"/>
                </a:solidFill>
              </a:rPr>
              <a:t>, derulat de Agenția Națională de Ocupare a Forței de Muncă, în parteneriat cu Ministerul Educației Naționale, Ministerul Muncii și Justiției Sociale și Agenția Națională pentru Plăți și Inspecție Socială;</a:t>
            </a:r>
          </a:p>
          <a:p>
            <a:pPr algn="just"/>
            <a:r>
              <a:rPr lang="ro-RO" dirty="0">
                <a:solidFill>
                  <a:schemeClr val="bg1"/>
                </a:solidFill>
              </a:rPr>
              <a:t>demararea proiectului </a:t>
            </a:r>
            <a:r>
              <a:rPr lang="ro-RO" i="1" dirty="0">
                <a:solidFill>
                  <a:schemeClr val="bg1"/>
                </a:solidFill>
              </a:rPr>
              <a:t>Educație timpurie incluzivă și de calitate;</a:t>
            </a:r>
          </a:p>
          <a:p>
            <a:pPr algn="just"/>
            <a:r>
              <a:rPr lang="en-GB" dirty="0">
                <a:solidFill>
                  <a:schemeClr val="bg1"/>
                </a:solidFill>
              </a:rPr>
              <a:t>d</a:t>
            </a:r>
            <a:r>
              <a:rPr lang="ro-RO" dirty="0">
                <a:solidFill>
                  <a:schemeClr val="bg1"/>
                </a:solidFill>
              </a:rPr>
              <a:t>epunerea proiectului </a:t>
            </a:r>
            <a:r>
              <a:rPr lang="ro-RO" i="1" dirty="0">
                <a:solidFill>
                  <a:schemeClr val="bg1"/>
                </a:solidFill>
              </a:rPr>
              <a:t>PROF - Profesionalism în cariera didactică.</a:t>
            </a:r>
            <a:endParaRPr lang="en-GB" dirty="0">
              <a:solidFill>
                <a:schemeClr val="bg1"/>
              </a:solidFill>
            </a:endParaRPr>
          </a:p>
          <a:p>
            <a:endParaRPr lang="en-GB"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714197138"/>
              </p:ext>
            </p:extLst>
          </p:nvPr>
        </p:nvGraphicFramePr>
        <p:xfrm>
          <a:off x="684213" y="2634145"/>
          <a:ext cx="4937125" cy="2567029"/>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0" descr="Description: Header A4 Portrai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5378" y="275152"/>
            <a:ext cx="61626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0703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5670957"/>
            <a:ext cx="11060375" cy="889233"/>
          </a:xfrm>
        </p:spPr>
        <p:txBody>
          <a:bodyPr>
            <a:normAutofit/>
          </a:bodyPr>
          <a:lstStyle/>
          <a:p>
            <a:pPr lvl="1" algn="l"/>
            <a:r>
              <a:rPr lang="ro-RO" dirty="0"/>
              <a:t>STRATEGIA PRIVIND REDUCEREA PĂRĂSIRII TIMPURII A ȘCOLII ÎN ROMÂNIA</a:t>
            </a:r>
            <a:br>
              <a:rPr lang="en-GB" dirty="0"/>
            </a:br>
            <a:endParaRPr lang="en-GB" dirty="0"/>
          </a:p>
        </p:txBody>
      </p:sp>
      <p:sp>
        <p:nvSpPr>
          <p:cNvPr id="3" name="Text Placeholder 2"/>
          <p:cNvSpPr>
            <a:spLocks noGrp="1"/>
          </p:cNvSpPr>
          <p:nvPr>
            <p:ph type="body" idx="1"/>
          </p:nvPr>
        </p:nvSpPr>
        <p:spPr>
          <a:xfrm>
            <a:off x="972080" y="1015130"/>
            <a:ext cx="4649787" cy="612332"/>
          </a:xfrm>
        </p:spPr>
        <p:txBody>
          <a:bodyPr/>
          <a:lstStyle/>
          <a:p>
            <a:r>
              <a:rPr lang="ro-RO" dirty="0"/>
              <a:t>Factori perturbatori</a:t>
            </a:r>
            <a:endParaRPr lang="en-GB" dirty="0"/>
          </a:p>
        </p:txBody>
      </p:sp>
      <p:sp>
        <p:nvSpPr>
          <p:cNvPr id="8" name="Content Placeholder 7"/>
          <p:cNvSpPr>
            <a:spLocks noGrp="1"/>
          </p:cNvSpPr>
          <p:nvPr>
            <p:ph sz="half" idx="2"/>
          </p:nvPr>
        </p:nvSpPr>
        <p:spPr>
          <a:xfrm>
            <a:off x="684211" y="1753299"/>
            <a:ext cx="4937655" cy="3917658"/>
          </a:xfrm>
        </p:spPr>
        <p:txBody>
          <a:bodyPr>
            <a:normAutofit fontScale="92500" lnSpcReduction="10000"/>
          </a:bodyPr>
          <a:lstStyle/>
          <a:p>
            <a:r>
              <a:rPr lang="ro-RO" dirty="0"/>
              <a:t>lipsă creșe;</a:t>
            </a:r>
          </a:p>
          <a:p>
            <a:r>
              <a:rPr lang="ro-RO" dirty="0"/>
              <a:t>lipsă educatori puericultori/personal calificat;</a:t>
            </a:r>
          </a:p>
          <a:p>
            <a:r>
              <a:rPr lang="ro-RO" dirty="0"/>
              <a:t>migrația;</a:t>
            </a:r>
            <a:endParaRPr lang="en-GB" dirty="0"/>
          </a:p>
          <a:p>
            <a:pPr marL="0" indent="0">
              <a:buNone/>
            </a:pPr>
            <a:r>
              <a:rPr lang="ro-RO" dirty="0"/>
              <a:t> </a:t>
            </a:r>
          </a:p>
          <a:p>
            <a:r>
              <a:rPr lang="ro-RO" dirty="0"/>
              <a:t>rata scăzută a natalității;</a:t>
            </a:r>
          </a:p>
          <a:p>
            <a:r>
              <a:rPr lang="ro-RO" dirty="0"/>
              <a:t>părinți plecați în străinătate;</a:t>
            </a:r>
          </a:p>
          <a:p>
            <a:r>
              <a:rPr lang="ro-RO" dirty="0"/>
              <a:t>lipsă programe de educație parentală;</a:t>
            </a:r>
          </a:p>
          <a:p>
            <a:r>
              <a:rPr lang="ro-RO" dirty="0"/>
              <a:t>slaba implicare a autorităților locale.</a:t>
            </a:r>
          </a:p>
          <a:p>
            <a:endParaRPr lang="en-GB" dirty="0"/>
          </a:p>
          <a:p>
            <a:pPr lvl="4"/>
            <a:endParaRPr lang="en-GB" dirty="0"/>
          </a:p>
        </p:txBody>
      </p:sp>
      <p:sp>
        <p:nvSpPr>
          <p:cNvPr id="5" name="Text Placeholder 4"/>
          <p:cNvSpPr>
            <a:spLocks noGrp="1"/>
          </p:cNvSpPr>
          <p:nvPr>
            <p:ph type="body" sz="quarter" idx="3"/>
          </p:nvPr>
        </p:nvSpPr>
        <p:spPr>
          <a:xfrm>
            <a:off x="6079066" y="1015130"/>
            <a:ext cx="4665134" cy="612333"/>
          </a:xfrm>
        </p:spPr>
        <p:txBody>
          <a:bodyPr/>
          <a:lstStyle/>
          <a:p>
            <a:r>
              <a:rPr lang="ro-RO" dirty="0"/>
              <a:t> Factori încurajatori</a:t>
            </a:r>
            <a:endParaRPr lang="en-GB" dirty="0"/>
          </a:p>
        </p:txBody>
      </p:sp>
      <p:sp>
        <p:nvSpPr>
          <p:cNvPr id="6" name="Content Placeholder 5"/>
          <p:cNvSpPr>
            <a:spLocks noGrp="1"/>
          </p:cNvSpPr>
          <p:nvPr>
            <p:ph sz="quarter" idx="4"/>
          </p:nvPr>
        </p:nvSpPr>
        <p:spPr>
          <a:xfrm>
            <a:off x="5806545" y="1627463"/>
            <a:ext cx="4929188" cy="3514988"/>
          </a:xfrm>
        </p:spPr>
        <p:txBody>
          <a:bodyPr>
            <a:normAutofit fontScale="77500" lnSpcReduction="20000"/>
          </a:bodyPr>
          <a:lstStyle/>
          <a:p>
            <a:pPr algn="just"/>
            <a:r>
              <a:rPr lang="ro-RO" dirty="0"/>
              <a:t>furnizarea tichetelor sociale/tichete de creșă pentru copiii ce provin din medii socioeconomice dezavantajate;</a:t>
            </a:r>
          </a:p>
          <a:p>
            <a:pPr algn="just"/>
            <a:r>
              <a:rPr lang="ro-RO" dirty="0"/>
              <a:t>derularea unor intervenții care țintesc copiii din mediul rural și de etnie romă;</a:t>
            </a:r>
          </a:p>
          <a:p>
            <a:pPr algn="just"/>
            <a:r>
              <a:rPr lang="ro-RO" dirty="0"/>
              <a:t>programe sociale de sprijin: </a:t>
            </a:r>
            <a:r>
              <a:rPr lang="ro-RO" i="1" dirty="0"/>
              <a:t>Programul pentru şcoli al României, Euro 200, Rechizite școlare, Masa caldă, Bani de liceu, burse, Bursa profesională, SDS, A doua șansă</a:t>
            </a:r>
            <a:r>
              <a:rPr lang="ro-RO" dirty="0"/>
              <a:t>;</a:t>
            </a:r>
          </a:p>
          <a:p>
            <a:pPr algn="just"/>
            <a:r>
              <a:rPr lang="ro-RO" dirty="0"/>
              <a:t>Proiecte ESI POCU: Educație timpurie incluzivă și de calitate, CRED, Sistem de avertizare timpurie în educație pentru prevenirea și reducerea PTȘ, Stagii de practică elevi și studenți în sectorul agroalimentar, industrie şi servicii, INTESPO.</a:t>
            </a:r>
          </a:p>
          <a:p>
            <a:endParaRPr lang="en-GB" dirty="0"/>
          </a:p>
        </p:txBody>
      </p:sp>
      <p:pic>
        <p:nvPicPr>
          <p:cNvPr id="10" name="Picture 2" descr="Imagini pentru strategia prevenirii ratei de parasire timpurie a scoli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4274" y="2468338"/>
            <a:ext cx="1446022" cy="107841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ini pentru masa calda program scol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15213" y="5050107"/>
            <a:ext cx="2313264" cy="159390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0" descr="Description: Header A4 Portrai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45378" y="275152"/>
            <a:ext cx="61626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3966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393201"/>
            <a:ext cx="9827194" cy="74710"/>
          </a:xfrm>
        </p:spPr>
        <p:txBody>
          <a:bodyPr>
            <a:noAutofit/>
          </a:bodyPr>
          <a:lstStyle/>
          <a:p>
            <a:pPr lvl="1" algn="ctr" defTabSz="457200" rtl="0">
              <a:spcBef>
                <a:spcPct val="0"/>
              </a:spcBef>
            </a:pPr>
            <a:r>
              <a:rPr lang="ro-RO" sz="1400" dirty="0">
                <a:solidFill>
                  <a:schemeClr val="tx1"/>
                </a:solidFill>
                <a:latin typeface="+mj-lt"/>
              </a:rPr>
              <a:t>MONITORIZAREA IMPLEMENTĂRII STRATEGIEI PRIVIND REDUCEREA PĂRĂSIRII TIMPURII A ȘCOLII ÎN ROMÂNIA-2018</a:t>
            </a:r>
            <a:br>
              <a:rPr lang="en-GB" sz="1600" dirty="0"/>
            </a:br>
            <a:endParaRPr lang="en-GB" sz="1600" dirty="0"/>
          </a:p>
        </p:txBody>
      </p:sp>
      <p:sp>
        <p:nvSpPr>
          <p:cNvPr id="3" name="Text Placeholder 2"/>
          <p:cNvSpPr>
            <a:spLocks noGrp="1"/>
          </p:cNvSpPr>
          <p:nvPr>
            <p:ph type="body" idx="1"/>
          </p:nvPr>
        </p:nvSpPr>
        <p:spPr>
          <a:xfrm>
            <a:off x="972080" y="1057013"/>
            <a:ext cx="4649787" cy="821235"/>
          </a:xfrm>
        </p:spPr>
        <p:txBody>
          <a:bodyPr/>
          <a:lstStyle/>
          <a:p>
            <a:pPr algn="ctr"/>
            <a:r>
              <a:rPr lang="ro-RO" sz="2400" dirty="0"/>
              <a:t>Constatari din vizitele de monitorizare</a:t>
            </a:r>
            <a:endParaRPr lang="en-GB" sz="2400" dirty="0"/>
          </a:p>
        </p:txBody>
      </p:sp>
      <p:sp>
        <p:nvSpPr>
          <p:cNvPr id="5" name="Text Placeholder 4"/>
          <p:cNvSpPr>
            <a:spLocks noGrp="1"/>
          </p:cNvSpPr>
          <p:nvPr>
            <p:ph type="body" sz="quarter" idx="3"/>
          </p:nvPr>
        </p:nvSpPr>
        <p:spPr>
          <a:xfrm>
            <a:off x="5938572" y="1669409"/>
            <a:ext cx="4665134" cy="645952"/>
          </a:xfrm>
        </p:spPr>
        <p:txBody>
          <a:bodyPr/>
          <a:lstStyle/>
          <a:p>
            <a:pPr algn="ctr"/>
            <a:endParaRPr lang="ro-RO" dirty="0"/>
          </a:p>
          <a:p>
            <a:pPr algn="ctr"/>
            <a:endParaRPr lang="ro-RO" dirty="0"/>
          </a:p>
          <a:p>
            <a:pPr algn="ctr"/>
            <a:endParaRPr lang="en-GB" dirty="0"/>
          </a:p>
          <a:p>
            <a:pPr algn="ctr"/>
            <a:endParaRPr lang="en-GB" dirty="0"/>
          </a:p>
          <a:p>
            <a:pPr algn="ctr"/>
            <a:endParaRPr lang="en-GB" dirty="0"/>
          </a:p>
          <a:p>
            <a:pPr algn="ctr"/>
            <a:r>
              <a:rPr lang="ro-RO" sz="2000" dirty="0"/>
              <a:t>Constatari din vizitele de monitorizare</a:t>
            </a:r>
            <a:endParaRPr lang="en-GB" sz="2000" dirty="0"/>
          </a:p>
          <a:p>
            <a:pPr algn="ctr"/>
            <a:endParaRPr lang="en-GB" i="1" dirty="0"/>
          </a:p>
        </p:txBody>
      </p:sp>
      <p:sp>
        <p:nvSpPr>
          <p:cNvPr id="6" name="Content Placeholder 5"/>
          <p:cNvSpPr>
            <a:spLocks noGrp="1"/>
          </p:cNvSpPr>
          <p:nvPr>
            <p:ph sz="quarter" idx="4"/>
          </p:nvPr>
        </p:nvSpPr>
        <p:spPr>
          <a:xfrm>
            <a:off x="5806545" y="1878248"/>
            <a:ext cx="4929188" cy="2995756"/>
          </a:xfrm>
        </p:spPr>
        <p:txBody>
          <a:bodyPr>
            <a:normAutofit/>
          </a:bodyPr>
          <a:lstStyle/>
          <a:p>
            <a:pPr marL="0" indent="0" algn="ctr">
              <a:buNone/>
            </a:pPr>
            <a:r>
              <a:rPr lang="ro-RO" sz="1300" dirty="0"/>
              <a:t> 98 DE ȘCOLI</a:t>
            </a:r>
          </a:p>
          <a:p>
            <a:pPr marL="0" indent="0" algn="ctr">
              <a:buNone/>
            </a:pPr>
            <a:endParaRPr lang="ro-RO" sz="1100" dirty="0"/>
          </a:p>
          <a:p>
            <a:pPr marL="0" indent="0">
              <a:buNone/>
            </a:pPr>
            <a:endParaRPr lang="ro-RO" dirty="0"/>
          </a:p>
          <a:p>
            <a:pPr marL="0" indent="0">
              <a:buNone/>
            </a:pPr>
            <a:endParaRPr lang="ro-RO" sz="1100" dirty="0"/>
          </a:p>
          <a:p>
            <a:pPr marL="0" indent="0">
              <a:buNone/>
            </a:pPr>
            <a:endParaRPr lang="en-GB" sz="1100" dirty="0"/>
          </a:p>
        </p:txBody>
      </p:sp>
      <p:sp>
        <p:nvSpPr>
          <p:cNvPr id="8" name="Content Placeholder 7"/>
          <p:cNvSpPr>
            <a:spLocks noGrp="1"/>
          </p:cNvSpPr>
          <p:nvPr>
            <p:ph sz="half" idx="2"/>
          </p:nvPr>
        </p:nvSpPr>
        <p:spPr>
          <a:xfrm>
            <a:off x="684211" y="2012409"/>
            <a:ext cx="4937655" cy="4103164"/>
          </a:xfrm>
        </p:spPr>
        <p:txBody>
          <a:bodyPr>
            <a:normAutofit fontScale="25000" lnSpcReduction="20000"/>
          </a:bodyPr>
          <a:lstStyle/>
          <a:p>
            <a:pPr marL="0" indent="0" algn="ctr">
              <a:buNone/>
            </a:pPr>
            <a:r>
              <a:rPr lang="ro-RO" sz="5600" dirty="0"/>
              <a:t>20 DE CREȘE</a:t>
            </a:r>
            <a:endParaRPr lang="en-GB" sz="5600" dirty="0"/>
          </a:p>
          <a:p>
            <a:pPr marL="0" indent="0" algn="ctr">
              <a:buNone/>
            </a:pPr>
            <a:endParaRPr lang="en-GB" sz="2800" dirty="0"/>
          </a:p>
          <a:p>
            <a:pPr algn="just"/>
            <a:r>
              <a:rPr lang="ro-RO" sz="4400" dirty="0">
                <a:solidFill>
                  <a:schemeClr val="bg1"/>
                </a:solidFill>
              </a:rPr>
              <a:t>un număr limitat din personalul didactic din creșe beneficiază de cursuri și alte activități de dezvoltare profesională (de exemplu, în 13 dintre cele 20 de creșe vizitate, coordonatorii și personalul au raportat că în ultimii 3 ani nu au beneficiat de cursuri de formare continuă specifică educației timpurii);</a:t>
            </a:r>
          </a:p>
          <a:p>
            <a:pPr algn="just"/>
            <a:r>
              <a:rPr lang="ro-RO" sz="4400" dirty="0">
                <a:solidFill>
                  <a:schemeClr val="bg1"/>
                </a:solidFill>
              </a:rPr>
              <a:t>nevoia stringentă de formare în consiliere psihologică pentru îmbunătățirea comunicarii, atât cu copiii cât și cu părinții; </a:t>
            </a:r>
          </a:p>
          <a:p>
            <a:pPr algn="just"/>
            <a:r>
              <a:rPr lang="ro-RO" sz="4400" dirty="0">
                <a:solidFill>
                  <a:schemeClr val="bg1"/>
                </a:solidFill>
              </a:rPr>
              <a:t>nevoi de formare profesională: cursuri de educator puericultor, acordare de prim ajutor, tehnici de intervenție pentru copilul dificil în grupă, cursuri de leadership;</a:t>
            </a:r>
          </a:p>
          <a:p>
            <a:pPr algn="just"/>
            <a:r>
              <a:rPr lang="ro-RO" sz="4400" dirty="0">
                <a:solidFill>
                  <a:schemeClr val="bg1"/>
                </a:solidFill>
              </a:rPr>
              <a:t>nevoia de  complementaritate a cursurilor teoretice de formare cu operaționalizarea prin practică a cunoștințelor, sub supravegherea specialiștilor formatori;</a:t>
            </a:r>
          </a:p>
          <a:p>
            <a:pPr algn="just"/>
            <a:r>
              <a:rPr lang="ro-RO" sz="4400" dirty="0">
                <a:solidFill>
                  <a:schemeClr val="bg1"/>
                </a:solidFill>
              </a:rPr>
              <a:t>buget redus dedicat formării profesionale; </a:t>
            </a:r>
          </a:p>
          <a:p>
            <a:pPr algn="just"/>
            <a:r>
              <a:rPr lang="ro-RO" sz="4400" dirty="0">
                <a:solidFill>
                  <a:schemeClr val="bg1"/>
                </a:solidFill>
              </a:rPr>
              <a:t>lipsa de colaborare/informare în legătură cu oferta de cursuri existente pe piață;</a:t>
            </a:r>
          </a:p>
          <a:p>
            <a:pPr algn="just"/>
            <a:r>
              <a:rPr lang="ro-RO" sz="4400" dirty="0">
                <a:solidFill>
                  <a:schemeClr val="bg1"/>
                </a:solidFill>
              </a:rPr>
              <a:t>fonduri insuficiente pentru o dotare materială corespunzătoare</a:t>
            </a:r>
            <a:r>
              <a:rPr lang="en-GB" sz="4400" dirty="0">
                <a:solidFill>
                  <a:schemeClr val="bg1"/>
                </a:solidFill>
              </a:rPr>
              <a:t>.</a:t>
            </a:r>
            <a:endParaRPr lang="ro-RO" sz="4400" dirty="0">
              <a:solidFill>
                <a:schemeClr val="bg1"/>
              </a:solidFill>
            </a:endParaRPr>
          </a:p>
          <a:p>
            <a:endParaRPr lang="ro-RO" sz="4800" dirty="0"/>
          </a:p>
          <a:p>
            <a:endParaRPr lang="ro-RO" sz="2800" dirty="0"/>
          </a:p>
        </p:txBody>
      </p:sp>
      <p:graphicFrame>
        <p:nvGraphicFramePr>
          <p:cNvPr id="7" name="Chart 6">
            <a:extLst>
              <a:ext uri="{FF2B5EF4-FFF2-40B4-BE49-F238E27FC236}">
                <a16:creationId xmlns:a16="http://schemas.microsoft.com/office/drawing/2014/main" id="{234EBD3C-2A75-4D4B-BB1E-D5AC24846F63}"/>
              </a:ext>
            </a:extLst>
          </p:cNvPr>
          <p:cNvGraphicFramePr/>
          <p:nvPr>
            <p:extLst>
              <p:ext uri="{D42A27DB-BD31-4B8C-83A1-F6EECF244321}">
                <p14:modId xmlns:p14="http://schemas.microsoft.com/office/powerpoint/2010/main" val="2221596466"/>
              </p:ext>
            </p:extLst>
          </p:nvPr>
        </p:nvGraphicFramePr>
        <p:xfrm>
          <a:off x="6610525" y="2155875"/>
          <a:ext cx="3665989" cy="13347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6F0BEC6D-4BFA-46E0-944E-8C4472B02A7E}"/>
              </a:ext>
            </a:extLst>
          </p:cNvPr>
          <p:cNvGraphicFramePr/>
          <p:nvPr>
            <p:extLst>
              <p:ext uri="{D42A27DB-BD31-4B8C-83A1-F6EECF244321}">
                <p14:modId xmlns:p14="http://schemas.microsoft.com/office/powerpoint/2010/main" val="1011273617"/>
              </p:ext>
            </p:extLst>
          </p:nvPr>
        </p:nvGraphicFramePr>
        <p:xfrm>
          <a:off x="6610525" y="3490610"/>
          <a:ext cx="3665989" cy="12415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5CED9FEC-4643-43BF-9005-4E3063F90CB1}"/>
              </a:ext>
            </a:extLst>
          </p:cNvPr>
          <p:cNvGraphicFramePr/>
          <p:nvPr>
            <p:extLst>
              <p:ext uri="{D42A27DB-BD31-4B8C-83A1-F6EECF244321}">
                <p14:modId xmlns:p14="http://schemas.microsoft.com/office/powerpoint/2010/main" val="126626171"/>
              </p:ext>
            </p:extLst>
          </p:nvPr>
        </p:nvGraphicFramePr>
        <p:xfrm>
          <a:off x="6610525" y="4732179"/>
          <a:ext cx="3665988" cy="1316283"/>
        </p:xfrm>
        <a:graphic>
          <a:graphicData uri="http://schemas.openxmlformats.org/drawingml/2006/chart">
            <c:chart xmlns:c="http://schemas.openxmlformats.org/drawingml/2006/chart" xmlns:r="http://schemas.openxmlformats.org/officeDocument/2006/relationships" r:id="rId4"/>
          </a:graphicData>
        </a:graphic>
      </p:graphicFrame>
      <p:pic>
        <p:nvPicPr>
          <p:cNvPr id="10" name="Picture 0" descr="Description: Header A4 Portrai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45378" y="275152"/>
            <a:ext cx="61626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180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815281"/>
            <a:ext cx="9827194" cy="2105636"/>
          </a:xfrm>
        </p:spPr>
        <p:txBody>
          <a:bodyPr>
            <a:normAutofit/>
          </a:bodyPr>
          <a:lstStyle/>
          <a:p>
            <a:pPr lvl="1" algn="l" defTabSz="457200" rtl="0">
              <a:spcBef>
                <a:spcPct val="0"/>
              </a:spcBef>
            </a:pPr>
            <a:r>
              <a:rPr lang="ro-RO" sz="1200" dirty="0">
                <a:solidFill>
                  <a:schemeClr val="bg1"/>
                </a:solidFill>
                <a:latin typeface="+mj-lt"/>
              </a:rPr>
              <a:t>MONITORIZAREA IMPLEMENTĂRII STRATEGIEI PRIVIND REDUCEREA </a:t>
            </a:r>
            <a:br>
              <a:rPr lang="ro-RO" sz="1200" dirty="0">
                <a:solidFill>
                  <a:schemeClr val="bg1"/>
                </a:solidFill>
                <a:latin typeface="+mj-lt"/>
              </a:rPr>
            </a:br>
            <a:r>
              <a:rPr lang="ro-RO" sz="1200" dirty="0">
                <a:solidFill>
                  <a:schemeClr val="bg1"/>
                </a:solidFill>
                <a:latin typeface="+mj-lt"/>
              </a:rPr>
              <a:t>PĂRĂSIRII TIMPURII A ȘCOLII ÎN ROMÂNIA-2018</a:t>
            </a:r>
            <a:br>
              <a:rPr lang="en-GB" sz="2400" dirty="0"/>
            </a:br>
            <a:endParaRPr lang="en-GB" sz="2400" dirty="0"/>
          </a:p>
        </p:txBody>
      </p:sp>
      <p:sp>
        <p:nvSpPr>
          <p:cNvPr id="3" name="Text Placeholder 2"/>
          <p:cNvSpPr>
            <a:spLocks noGrp="1"/>
          </p:cNvSpPr>
          <p:nvPr>
            <p:ph type="body" idx="1"/>
          </p:nvPr>
        </p:nvSpPr>
        <p:spPr>
          <a:xfrm>
            <a:off x="972080" y="685800"/>
            <a:ext cx="4649787" cy="1232374"/>
          </a:xfrm>
        </p:spPr>
        <p:txBody>
          <a:bodyPr/>
          <a:lstStyle/>
          <a:p>
            <a:pPr algn="ctr"/>
            <a:r>
              <a:rPr lang="ro-RO" sz="2000" dirty="0"/>
              <a:t>Constatari din vizitele de monitorizare</a:t>
            </a:r>
            <a:endParaRPr lang="en-GB" sz="2000" dirty="0"/>
          </a:p>
        </p:txBody>
      </p:sp>
      <p:sp>
        <p:nvSpPr>
          <p:cNvPr id="5" name="Text Placeholder 4"/>
          <p:cNvSpPr>
            <a:spLocks noGrp="1"/>
          </p:cNvSpPr>
          <p:nvPr>
            <p:ph type="body" sz="quarter" idx="3"/>
          </p:nvPr>
        </p:nvSpPr>
        <p:spPr>
          <a:xfrm>
            <a:off x="5938572" y="1180006"/>
            <a:ext cx="4665134" cy="698243"/>
          </a:xfrm>
        </p:spPr>
        <p:txBody>
          <a:bodyPr/>
          <a:lstStyle/>
          <a:p>
            <a:pPr algn="ctr"/>
            <a:endParaRPr lang="ro-RO" dirty="0"/>
          </a:p>
          <a:p>
            <a:pPr algn="ctr"/>
            <a:endParaRPr lang="ro-RO" dirty="0"/>
          </a:p>
          <a:p>
            <a:pPr algn="ctr"/>
            <a:r>
              <a:rPr lang="en-GB" sz="1400" dirty="0"/>
              <a:t>                </a:t>
            </a:r>
            <a:endParaRPr lang="ro-RO" sz="1600" dirty="0"/>
          </a:p>
          <a:p>
            <a:pPr algn="ctr"/>
            <a:endParaRPr lang="ro-RO" sz="2000" dirty="0"/>
          </a:p>
          <a:p>
            <a:pPr algn="ctr"/>
            <a:endParaRPr lang="ro-RO" sz="2000" dirty="0"/>
          </a:p>
          <a:p>
            <a:pPr algn="ctr"/>
            <a:endParaRPr lang="ro-RO" sz="2000" dirty="0"/>
          </a:p>
          <a:p>
            <a:pPr algn="r"/>
            <a:r>
              <a:rPr lang="ro-RO" sz="1600" dirty="0"/>
              <a:t>Constatari din vizitele de monitorizare</a:t>
            </a:r>
          </a:p>
          <a:p>
            <a:pPr algn="ctr"/>
            <a:endParaRPr lang="en-GB" sz="2000" i="1" dirty="0"/>
          </a:p>
        </p:txBody>
      </p:sp>
      <p:sp>
        <p:nvSpPr>
          <p:cNvPr id="6" name="Content Placeholder 5"/>
          <p:cNvSpPr>
            <a:spLocks noGrp="1"/>
          </p:cNvSpPr>
          <p:nvPr>
            <p:ph sz="quarter" idx="4"/>
          </p:nvPr>
        </p:nvSpPr>
        <p:spPr>
          <a:xfrm>
            <a:off x="5806545" y="1661020"/>
            <a:ext cx="4929188" cy="3212984"/>
          </a:xfrm>
        </p:spPr>
        <p:txBody>
          <a:bodyPr>
            <a:normAutofit/>
          </a:bodyPr>
          <a:lstStyle/>
          <a:p>
            <a:pPr marL="0" indent="0" algn="ctr">
              <a:buNone/>
            </a:pPr>
            <a:r>
              <a:rPr lang="ro-RO" sz="1300" dirty="0"/>
              <a:t>                        A DOUA ȘANSĂ</a:t>
            </a:r>
          </a:p>
          <a:p>
            <a:pPr marL="0" indent="0" algn="ctr">
              <a:buNone/>
            </a:pPr>
            <a:endParaRPr lang="ro-RO" sz="1300" dirty="0"/>
          </a:p>
          <a:p>
            <a:pPr marL="0" indent="0" algn="ctr">
              <a:buNone/>
            </a:pPr>
            <a:endParaRPr lang="ro-RO" sz="1300" dirty="0"/>
          </a:p>
          <a:p>
            <a:pPr marL="0" indent="0" algn="ctr">
              <a:buNone/>
            </a:pPr>
            <a:endParaRPr lang="ro-RO" sz="1100" dirty="0"/>
          </a:p>
          <a:p>
            <a:pPr marL="0" indent="0">
              <a:buNone/>
            </a:pPr>
            <a:endParaRPr lang="ro-RO" dirty="0"/>
          </a:p>
          <a:p>
            <a:pPr marL="0" indent="0">
              <a:buNone/>
            </a:pPr>
            <a:endParaRPr lang="ro-RO" sz="1100" dirty="0"/>
          </a:p>
          <a:p>
            <a:pPr marL="0" indent="0">
              <a:buNone/>
            </a:pPr>
            <a:endParaRPr lang="en-GB" sz="1100" dirty="0"/>
          </a:p>
        </p:txBody>
      </p:sp>
      <p:sp>
        <p:nvSpPr>
          <p:cNvPr id="8" name="Content Placeholder 7"/>
          <p:cNvSpPr>
            <a:spLocks noGrp="1"/>
          </p:cNvSpPr>
          <p:nvPr>
            <p:ph sz="half" idx="2"/>
          </p:nvPr>
        </p:nvSpPr>
        <p:spPr>
          <a:xfrm>
            <a:off x="684211" y="1270528"/>
            <a:ext cx="4937655" cy="3972589"/>
          </a:xfrm>
        </p:spPr>
        <p:txBody>
          <a:bodyPr>
            <a:normAutofit lnSpcReduction="10000"/>
          </a:bodyPr>
          <a:lstStyle/>
          <a:p>
            <a:pPr marL="0" indent="0" algn="ctr">
              <a:buNone/>
            </a:pPr>
            <a:endParaRPr lang="en-GB" sz="1600" dirty="0"/>
          </a:p>
          <a:p>
            <a:pPr marL="0" indent="0" algn="ctr">
              <a:buNone/>
            </a:pPr>
            <a:endParaRPr lang="en-GB" sz="1600" dirty="0"/>
          </a:p>
          <a:p>
            <a:pPr marL="0" indent="0" algn="ctr">
              <a:buNone/>
            </a:pPr>
            <a:r>
              <a:rPr lang="ro-RO" sz="1600" dirty="0"/>
              <a:t>ÎNVĂȚĂMÂNT PROFESIONAL ȘI TEHNIC/DUAL</a:t>
            </a:r>
            <a:endParaRPr lang="en-GB" sz="2800" dirty="0"/>
          </a:p>
          <a:p>
            <a:pPr algn="just"/>
            <a:r>
              <a:rPr lang="ro-RO" sz="1300" dirty="0">
                <a:solidFill>
                  <a:schemeClr val="bg1"/>
                </a:solidFill>
              </a:rPr>
              <a:t>existența unor perspective bune de angajare în rândul absolvenților de învățământ dual care se datorează, în mare parte, unei colaborări susținute cu angajatori “serioși”;</a:t>
            </a:r>
          </a:p>
          <a:p>
            <a:pPr algn="just"/>
            <a:r>
              <a:rPr lang="ro-RO" sz="1300" dirty="0">
                <a:solidFill>
                  <a:schemeClr val="bg1"/>
                </a:solidFill>
              </a:rPr>
              <a:t>șanse crescute de angajare există în cazul anumitor calificări, precum mecanic auto și cele din domeniul medical; </a:t>
            </a:r>
          </a:p>
          <a:p>
            <a:pPr algn="just"/>
            <a:r>
              <a:rPr lang="ro-RO" sz="1300" dirty="0">
                <a:solidFill>
                  <a:schemeClr val="bg1"/>
                </a:solidFill>
              </a:rPr>
              <a:t>dificultăți privind înființarea claselor de învățământ dual: atractivitatea mare a locurilor de muncă oferite în străinătate care îi determină pe tineri să emigreze în căutarea unor locuri de muncă mult mai bine plătite, distanța mare până la atelierele de organizare a practicii ș.a. </a:t>
            </a:r>
            <a:endParaRPr lang="en-GB" sz="1300" dirty="0">
              <a:solidFill>
                <a:schemeClr val="bg1"/>
              </a:solidFill>
            </a:endParaRPr>
          </a:p>
          <a:p>
            <a:endParaRPr lang="ro-RO" sz="2800" dirty="0"/>
          </a:p>
          <a:p>
            <a:pPr lvl="4"/>
            <a:endParaRPr lang="ro-RO" sz="600" dirty="0"/>
          </a:p>
          <a:p>
            <a:pPr lvl="4"/>
            <a:endParaRPr lang="ro-RO" sz="600" dirty="0"/>
          </a:p>
          <a:p>
            <a:endParaRPr lang="ro-RO" dirty="0"/>
          </a:p>
          <a:p>
            <a:endParaRPr lang="en-GB" dirty="0"/>
          </a:p>
        </p:txBody>
      </p:sp>
      <p:graphicFrame>
        <p:nvGraphicFramePr>
          <p:cNvPr id="12" name="Diagramă 1">
            <a:extLst>
              <a:ext uri="{FF2B5EF4-FFF2-40B4-BE49-F238E27FC236}">
                <a16:creationId xmlns:a16="http://schemas.microsoft.com/office/drawing/2014/main" id="{D465AEB1-5031-44D3-B5A4-0DED90E5FE8C}"/>
              </a:ext>
            </a:extLst>
          </p:cNvPr>
          <p:cNvGraphicFramePr/>
          <p:nvPr>
            <p:extLst>
              <p:ext uri="{D42A27DB-BD31-4B8C-83A1-F6EECF244321}">
                <p14:modId xmlns:p14="http://schemas.microsoft.com/office/powerpoint/2010/main" val="890768098"/>
              </p:ext>
            </p:extLst>
          </p:nvPr>
        </p:nvGraphicFramePr>
        <p:xfrm>
          <a:off x="5687736" y="1878250"/>
          <a:ext cx="6157519" cy="19417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051308088"/>
              </p:ext>
            </p:extLst>
          </p:nvPr>
        </p:nvGraphicFramePr>
        <p:xfrm>
          <a:off x="5687736" y="3911386"/>
          <a:ext cx="6157519" cy="2884952"/>
        </p:xfrm>
        <a:graphic>
          <a:graphicData uri="http://schemas.openxmlformats.org/drawingml/2006/table">
            <a:tbl>
              <a:tblPr firstRow="1" firstCol="1" bandRow="1">
                <a:tableStyleId>{5C22544A-7EE6-4342-B048-85BDC9FD1C3A}</a:tableStyleId>
              </a:tblPr>
              <a:tblGrid>
                <a:gridCol w="3102959">
                  <a:extLst>
                    <a:ext uri="{9D8B030D-6E8A-4147-A177-3AD203B41FA5}">
                      <a16:colId xmlns:a16="http://schemas.microsoft.com/office/drawing/2014/main" val="138914637"/>
                    </a:ext>
                  </a:extLst>
                </a:gridCol>
                <a:gridCol w="3054560">
                  <a:extLst>
                    <a:ext uri="{9D8B030D-6E8A-4147-A177-3AD203B41FA5}">
                      <a16:colId xmlns:a16="http://schemas.microsoft.com/office/drawing/2014/main" val="1995467513"/>
                    </a:ext>
                  </a:extLst>
                </a:gridCol>
              </a:tblGrid>
              <a:tr h="166565">
                <a:tc gridSpan="2">
                  <a:txBody>
                    <a:bodyPr/>
                    <a:lstStyle/>
                    <a:p>
                      <a:pPr algn="just">
                        <a:lnSpc>
                          <a:spcPct val="107000"/>
                        </a:lnSpc>
                        <a:spcBef>
                          <a:spcPts val="100"/>
                        </a:spcBef>
                        <a:spcAft>
                          <a:spcPts val="1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3522919563"/>
                  </a:ext>
                </a:extLst>
              </a:tr>
              <a:tr h="135289">
                <a:tc>
                  <a:txBody>
                    <a:bodyPr/>
                    <a:lstStyle/>
                    <a:p>
                      <a:pPr algn="just">
                        <a:lnSpc>
                          <a:spcPct val="107000"/>
                        </a:lnSpc>
                        <a:spcBef>
                          <a:spcPts val="100"/>
                        </a:spcBef>
                        <a:spcAft>
                          <a:spcPts val="100"/>
                        </a:spcAft>
                      </a:pPr>
                      <a:r>
                        <a:rPr lang="ro-RO" sz="900" dirty="0">
                          <a:effectLst/>
                        </a:rPr>
                        <a:t>Aspecte pozitive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Bef>
                          <a:spcPts val="100"/>
                        </a:spcBef>
                        <a:spcAft>
                          <a:spcPts val="100"/>
                        </a:spcAft>
                      </a:pPr>
                      <a:r>
                        <a:rPr lang="ro-RO" sz="900">
                          <a:effectLst/>
                        </a:rPr>
                        <a:t>Limite/obstacole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77234252"/>
                  </a:ext>
                </a:extLst>
              </a:tr>
              <a:tr h="2558815">
                <a:tc>
                  <a:txBody>
                    <a:bodyPr/>
                    <a:lstStyle/>
                    <a:p>
                      <a:pPr marL="342900" lvl="0" indent="-342900" algn="just">
                        <a:lnSpc>
                          <a:spcPct val="107000"/>
                        </a:lnSpc>
                        <a:spcAft>
                          <a:spcPts val="0"/>
                        </a:spcAft>
                        <a:buFont typeface="Symbol" panose="05050102010706020507" pitchFamily="18" charset="2"/>
                        <a:buChar char=""/>
                      </a:pPr>
                      <a:r>
                        <a:rPr lang="ro-RO" sz="900" dirty="0">
                          <a:effectLst/>
                        </a:rPr>
                        <a:t>Îmbunătățirea calității vieții și a stimei de sine în rândul cursanților și absolvenților ADȘ;</a:t>
                      </a:r>
                      <a:endParaRPr lang="en-GB" sz="1100" dirty="0">
                        <a:effectLst/>
                      </a:endParaRPr>
                    </a:p>
                    <a:p>
                      <a:pPr marL="342900" lvl="0" indent="-342900" algn="just">
                        <a:lnSpc>
                          <a:spcPct val="107000"/>
                        </a:lnSpc>
                        <a:spcAft>
                          <a:spcPts val="0"/>
                        </a:spcAft>
                        <a:buFont typeface="Symbol" panose="05050102010706020507" pitchFamily="18" charset="2"/>
                        <a:buChar char=""/>
                      </a:pPr>
                      <a:r>
                        <a:rPr lang="ro-RO" sz="900" dirty="0">
                          <a:effectLst/>
                        </a:rPr>
                        <a:t>Creșterea șanselor de inserție socio-profesională în rândul absolvenților ADȘ și creșterea participării civice;</a:t>
                      </a:r>
                      <a:endParaRPr lang="en-GB" sz="1100" dirty="0">
                        <a:effectLst/>
                      </a:endParaRPr>
                    </a:p>
                    <a:p>
                      <a:pPr marL="342900" lvl="0" indent="-342900" algn="just">
                        <a:lnSpc>
                          <a:spcPct val="107000"/>
                        </a:lnSpc>
                        <a:spcAft>
                          <a:spcPts val="0"/>
                        </a:spcAft>
                        <a:buFont typeface="Symbol" panose="05050102010706020507" pitchFamily="18" charset="2"/>
                        <a:buChar char=""/>
                      </a:pPr>
                      <a:r>
                        <a:rPr lang="ro-RO" sz="900" dirty="0">
                          <a:effectLst/>
                        </a:rPr>
                        <a:t>Flexibilitatea programului (cursurile sunt organizate la sfârșitul săptămânii sau seara) și a metodologiei;</a:t>
                      </a:r>
                      <a:endParaRPr lang="en-GB" sz="1100" dirty="0">
                        <a:effectLst/>
                      </a:endParaRPr>
                    </a:p>
                    <a:p>
                      <a:pPr marL="342900" lvl="0" indent="-342900" algn="just">
                        <a:lnSpc>
                          <a:spcPct val="107000"/>
                        </a:lnSpc>
                        <a:spcAft>
                          <a:spcPts val="0"/>
                        </a:spcAft>
                        <a:buFont typeface="Symbol" panose="05050102010706020507" pitchFamily="18" charset="2"/>
                        <a:buChar char=""/>
                      </a:pPr>
                      <a:r>
                        <a:rPr lang="ro-RO" sz="900" dirty="0">
                          <a:effectLst/>
                        </a:rPr>
                        <a:t>Utilitate crescută în rândul comunităților dezavantajate, acestea conștientizând mult mai bine rolul și importanța educației;</a:t>
                      </a:r>
                      <a:endParaRPr lang="en-GB" sz="1100" dirty="0">
                        <a:effectLst/>
                      </a:endParaRPr>
                    </a:p>
                    <a:p>
                      <a:pPr marL="342900" lvl="0" indent="-342900" algn="just">
                        <a:lnSpc>
                          <a:spcPct val="107000"/>
                        </a:lnSpc>
                        <a:spcAft>
                          <a:spcPts val="0"/>
                        </a:spcAft>
                        <a:buFont typeface="Symbol" panose="05050102010706020507" pitchFamily="18" charset="2"/>
                        <a:buChar char=""/>
                      </a:pPr>
                      <a:r>
                        <a:rPr lang="ro-RO" sz="900" dirty="0">
                          <a:effectLst/>
                        </a:rPr>
                        <a:t>Programul  este util școlilor, acestea devenind mult mai incluzive; cadrele didactice se pot pregăti și pentru formarea adulților. </a:t>
                      </a:r>
                      <a:endParaRPr lang="en-GB" sz="1100" dirty="0">
                        <a:effectLst/>
                      </a:endParaRPr>
                    </a:p>
                    <a:p>
                      <a:pPr algn="just">
                        <a:lnSpc>
                          <a:spcPct val="107000"/>
                        </a:lnSpc>
                        <a:spcAft>
                          <a:spcPts val="0"/>
                        </a:spcAft>
                      </a:pPr>
                      <a:r>
                        <a:rPr lang="ro-RO" sz="9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07000"/>
                        </a:lnSpc>
                        <a:spcAft>
                          <a:spcPts val="0"/>
                        </a:spcAft>
                        <a:buFont typeface="Symbol" panose="05050102010706020507" pitchFamily="18" charset="2"/>
                        <a:buChar char=""/>
                      </a:pPr>
                      <a:r>
                        <a:rPr lang="ro-RO" sz="900" dirty="0">
                          <a:effectLst/>
                        </a:rPr>
                        <a:t>Finanțarea slabă a programului;</a:t>
                      </a:r>
                      <a:endParaRPr lang="en-GB" sz="1100" dirty="0">
                        <a:effectLst/>
                      </a:endParaRPr>
                    </a:p>
                    <a:p>
                      <a:pPr marL="342900" lvl="0" indent="-342900" algn="just">
                        <a:lnSpc>
                          <a:spcPct val="107000"/>
                        </a:lnSpc>
                        <a:spcAft>
                          <a:spcPts val="0"/>
                        </a:spcAft>
                        <a:buFont typeface="Symbol" panose="05050102010706020507" pitchFamily="18" charset="2"/>
                        <a:buChar char=""/>
                      </a:pPr>
                      <a:r>
                        <a:rPr lang="ro-RO" sz="900" dirty="0">
                          <a:effectLst/>
                        </a:rPr>
                        <a:t>Materiale didactice insuficiente și uzate moral (materiale didactice, calculatoare, dotările din laboratoarele școlilor);</a:t>
                      </a:r>
                      <a:endParaRPr lang="en-GB" sz="1100" dirty="0">
                        <a:effectLst/>
                      </a:endParaRPr>
                    </a:p>
                    <a:p>
                      <a:pPr marL="342900" lvl="0" indent="-342900" algn="just">
                        <a:lnSpc>
                          <a:spcPct val="107000"/>
                        </a:lnSpc>
                        <a:spcAft>
                          <a:spcPts val="0"/>
                        </a:spcAft>
                        <a:buFont typeface="Symbol" panose="05050102010706020507" pitchFamily="18" charset="2"/>
                        <a:buChar char=""/>
                      </a:pPr>
                      <a:r>
                        <a:rPr lang="ro-RO" sz="900" dirty="0">
                          <a:effectLst/>
                        </a:rPr>
                        <a:t>Manuale și auxiliare specifice ADȘ insufi-ciente (sau chiar lipsă în anumite școli); lipsa ghidurilor pentru anumite discipline;</a:t>
                      </a:r>
                      <a:endParaRPr lang="en-GB" sz="1100" dirty="0">
                        <a:effectLst/>
                      </a:endParaRPr>
                    </a:p>
                    <a:p>
                      <a:pPr marL="342900" lvl="0" indent="-342900" algn="just">
                        <a:lnSpc>
                          <a:spcPct val="107000"/>
                        </a:lnSpc>
                        <a:spcAft>
                          <a:spcPts val="0"/>
                        </a:spcAft>
                        <a:buFont typeface="Symbol" panose="05050102010706020507" pitchFamily="18" charset="2"/>
                        <a:buChar char=""/>
                      </a:pPr>
                      <a:r>
                        <a:rPr lang="ro-RO" sz="900" dirty="0">
                          <a:effectLst/>
                        </a:rPr>
                        <a:t>Curriculumul (planul-cadru și programele) este considerat de profesori ca fiind rigid și nu foarte bine adaptat nevoilor și profilului specific ale cursanților ADȘ;</a:t>
                      </a:r>
                      <a:endParaRPr lang="en-GB" sz="1100" dirty="0">
                        <a:effectLst/>
                      </a:endParaRPr>
                    </a:p>
                    <a:p>
                      <a:pPr marL="342900" lvl="0" indent="-342900" algn="just">
                        <a:lnSpc>
                          <a:spcPct val="107000"/>
                        </a:lnSpc>
                        <a:spcAft>
                          <a:spcPts val="0"/>
                        </a:spcAft>
                        <a:buFont typeface="Symbol" panose="05050102010706020507" pitchFamily="18" charset="2"/>
                        <a:buChar char=""/>
                      </a:pPr>
                      <a:r>
                        <a:rPr lang="ro-RO" sz="900" dirty="0">
                          <a:effectLst/>
                        </a:rPr>
                        <a:t>Spațiu insuficient și inadecvat derulării activităților specifice ADȘ, mai ales în cazul școlilor care derulează ȘDȘ și alte programe de sprijin.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35229435"/>
                  </a:ext>
                </a:extLst>
              </a:tr>
            </a:tbl>
          </a:graphicData>
        </a:graphic>
      </p:graphicFrame>
      <p:pic>
        <p:nvPicPr>
          <p:cNvPr id="10" name="Picture 0" descr="Description: Header A4 Portrai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5378" y="275152"/>
            <a:ext cx="61626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2385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84211" y="6075313"/>
            <a:ext cx="10926151" cy="434543"/>
          </a:xfrm>
        </p:spPr>
        <p:txBody>
          <a:bodyPr>
            <a:normAutofit fontScale="90000"/>
          </a:bodyPr>
          <a:lstStyle/>
          <a:p>
            <a:pPr lvl="1" algn="ctr" defTabSz="457200" rtl="0">
              <a:spcBef>
                <a:spcPct val="0"/>
              </a:spcBef>
            </a:pPr>
            <a:r>
              <a:rPr lang="ro-RO" dirty="0">
                <a:solidFill>
                  <a:schemeClr val="tx1"/>
                </a:solidFill>
                <a:latin typeface="+mj-lt"/>
              </a:rPr>
              <a:t>STRATEGIA EDUCAȚIEI ȘI FORMĂRII PROFESIONALE DIN ROMÂNIA </a:t>
            </a:r>
            <a:br>
              <a:rPr lang="en-GB" dirty="0">
                <a:solidFill>
                  <a:schemeClr val="tx1"/>
                </a:solidFill>
                <a:latin typeface="+mj-lt"/>
              </a:rPr>
            </a:br>
            <a:r>
              <a:rPr lang="ro-RO" dirty="0">
                <a:solidFill>
                  <a:schemeClr val="tx1"/>
                </a:solidFill>
                <a:latin typeface="+mj-lt"/>
              </a:rPr>
              <a:t>PENTRU PERIOADA 2016 – 2020</a:t>
            </a:r>
            <a:br>
              <a:rPr lang="en-GB" b="1" dirty="0"/>
            </a:br>
            <a:endParaRPr lang="en-GB" dirty="0"/>
          </a:p>
        </p:txBody>
      </p:sp>
      <p:graphicFrame>
        <p:nvGraphicFramePr>
          <p:cNvPr id="13" name="Content Placeholder 12"/>
          <p:cNvGraphicFramePr>
            <a:graphicFrameLocks noGrp="1"/>
          </p:cNvGraphicFramePr>
          <p:nvPr>
            <p:ph sz="half" idx="1"/>
            <p:extLst>
              <p:ext uri="{D42A27DB-BD31-4B8C-83A1-F6EECF244321}">
                <p14:modId xmlns:p14="http://schemas.microsoft.com/office/powerpoint/2010/main" val="1365013351"/>
              </p:ext>
            </p:extLst>
          </p:nvPr>
        </p:nvGraphicFramePr>
        <p:xfrm>
          <a:off x="201336" y="1216404"/>
          <a:ext cx="6174297" cy="4690622"/>
        </p:xfrm>
        <a:graphic>
          <a:graphicData uri="http://schemas.openxmlformats.org/drawingml/2006/table">
            <a:tbl>
              <a:tblPr firstRow="1" firstCol="1" bandRow="1">
                <a:tableStyleId>{5C22544A-7EE6-4342-B048-85BDC9FD1C3A}</a:tableStyleId>
              </a:tblPr>
              <a:tblGrid>
                <a:gridCol w="2732364">
                  <a:extLst>
                    <a:ext uri="{9D8B030D-6E8A-4147-A177-3AD203B41FA5}">
                      <a16:colId xmlns:a16="http://schemas.microsoft.com/office/drawing/2014/main" val="3902817631"/>
                    </a:ext>
                  </a:extLst>
                </a:gridCol>
                <a:gridCol w="825500">
                  <a:extLst>
                    <a:ext uri="{9D8B030D-6E8A-4147-A177-3AD203B41FA5}">
                      <a16:colId xmlns:a16="http://schemas.microsoft.com/office/drawing/2014/main" val="3551274751"/>
                    </a:ext>
                  </a:extLst>
                </a:gridCol>
                <a:gridCol w="825500">
                  <a:extLst>
                    <a:ext uri="{9D8B030D-6E8A-4147-A177-3AD203B41FA5}">
                      <a16:colId xmlns:a16="http://schemas.microsoft.com/office/drawing/2014/main" val="1994328127"/>
                    </a:ext>
                  </a:extLst>
                </a:gridCol>
                <a:gridCol w="939800">
                  <a:extLst>
                    <a:ext uri="{9D8B030D-6E8A-4147-A177-3AD203B41FA5}">
                      <a16:colId xmlns:a16="http://schemas.microsoft.com/office/drawing/2014/main" val="100472570"/>
                    </a:ext>
                  </a:extLst>
                </a:gridCol>
                <a:gridCol w="750165">
                  <a:extLst>
                    <a:ext uri="{9D8B030D-6E8A-4147-A177-3AD203B41FA5}">
                      <a16:colId xmlns:a16="http://schemas.microsoft.com/office/drawing/2014/main" val="3924217802"/>
                    </a:ext>
                  </a:extLst>
                </a:gridCol>
                <a:gridCol w="100968">
                  <a:extLst>
                    <a:ext uri="{9D8B030D-6E8A-4147-A177-3AD203B41FA5}">
                      <a16:colId xmlns:a16="http://schemas.microsoft.com/office/drawing/2014/main" val="3757212471"/>
                    </a:ext>
                  </a:extLst>
                </a:gridCol>
              </a:tblGrid>
              <a:tr h="155697">
                <a:tc>
                  <a:txBody>
                    <a:bodyPr/>
                    <a:lstStyle/>
                    <a:p>
                      <a:pPr>
                        <a:lnSpc>
                          <a:spcPct val="107000"/>
                        </a:lnSpc>
                        <a:spcAft>
                          <a:spcPts val="0"/>
                        </a:spcAft>
                      </a:pPr>
                      <a:r>
                        <a:rPr lang="ro-RO" sz="600" dirty="0">
                          <a:effectLst/>
                        </a:rPr>
                        <a:t>Indicator</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7784" marR="37784" marT="0" marB="0" anchor="ctr"/>
                </a:tc>
                <a:tc>
                  <a:txBody>
                    <a:bodyPr/>
                    <a:lstStyle/>
                    <a:p>
                      <a:pPr>
                        <a:lnSpc>
                          <a:spcPct val="107000"/>
                        </a:lnSpc>
                        <a:spcAft>
                          <a:spcPts val="0"/>
                        </a:spcAft>
                      </a:pPr>
                      <a:r>
                        <a:rPr lang="ro-RO" sz="600">
                          <a:effectLst/>
                        </a:rPr>
                        <a:t> 2014</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784" marR="37784" marT="0" marB="0" anchor="ctr"/>
                </a:tc>
                <a:tc>
                  <a:txBody>
                    <a:bodyPr/>
                    <a:lstStyle/>
                    <a:p>
                      <a:pPr>
                        <a:lnSpc>
                          <a:spcPct val="107000"/>
                        </a:lnSpc>
                        <a:spcAft>
                          <a:spcPts val="0"/>
                        </a:spcAft>
                      </a:pPr>
                      <a:r>
                        <a:rPr lang="ro-RO" sz="600">
                          <a:effectLst/>
                        </a:rPr>
                        <a:t>2017</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784" marR="37784" marT="0" marB="0"/>
                </a:tc>
                <a:tc>
                  <a:txBody>
                    <a:bodyPr/>
                    <a:lstStyle/>
                    <a:p>
                      <a:pPr>
                        <a:lnSpc>
                          <a:spcPct val="107000"/>
                        </a:lnSpc>
                        <a:spcAft>
                          <a:spcPts val="0"/>
                        </a:spcAft>
                      </a:pPr>
                      <a:r>
                        <a:rPr lang="ro-RO" sz="600">
                          <a:effectLst/>
                        </a:rPr>
                        <a:t>2018</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784" marR="37784" marT="0" marB="0"/>
                </a:tc>
                <a:tc>
                  <a:txBody>
                    <a:bodyPr/>
                    <a:lstStyle/>
                    <a:p>
                      <a:pPr>
                        <a:lnSpc>
                          <a:spcPct val="107000"/>
                        </a:lnSpc>
                        <a:spcAft>
                          <a:spcPts val="0"/>
                        </a:spcAft>
                      </a:pPr>
                      <a:r>
                        <a:rPr lang="ro-RO" sz="600">
                          <a:effectLst/>
                        </a:rPr>
                        <a:t>Țintă 2020</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784" marR="37784" marT="0" marB="0" anchor="ctr"/>
                </a:tc>
                <a:tc>
                  <a:txBody>
                    <a:bodyPr/>
                    <a:lstStyle/>
                    <a:p>
                      <a:endParaRPr lang="en-US"/>
                    </a:p>
                  </a:txBody>
                  <a:tcPr marL="37784" marR="37784" marT="0" marB="0" anchor="ctr"/>
                </a:tc>
                <a:extLst>
                  <a:ext uri="{0D108BD9-81ED-4DB2-BD59-A6C34878D82A}">
                    <a16:rowId xmlns:a16="http://schemas.microsoft.com/office/drawing/2014/main" val="1574848840"/>
                  </a:ext>
                </a:extLst>
              </a:tr>
              <a:tr h="608612">
                <a:tc>
                  <a:txBody>
                    <a:bodyPr/>
                    <a:lstStyle/>
                    <a:p>
                      <a:pPr>
                        <a:lnSpc>
                          <a:spcPct val="107000"/>
                        </a:lnSpc>
                        <a:spcAft>
                          <a:spcPts val="0"/>
                        </a:spcAft>
                      </a:pPr>
                      <a:r>
                        <a:rPr lang="ro-RO" sz="600">
                          <a:effectLst/>
                        </a:rPr>
                        <a:t>Rata de ocupare a tinerilor din grupa de vârstă 20-34 de ani, necuprinşi în educaţie şi formare, cu nivel de educaţie ISCED 3 și 4</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784" marR="37784" marT="0" marB="0" anchor="ctr"/>
                </a:tc>
                <a:tc>
                  <a:txBody>
                    <a:bodyPr/>
                    <a:lstStyle/>
                    <a:p>
                      <a:pPr algn="ctr">
                        <a:lnSpc>
                          <a:spcPct val="107000"/>
                        </a:lnSpc>
                        <a:spcAft>
                          <a:spcPts val="0"/>
                        </a:spcAft>
                      </a:pPr>
                      <a:r>
                        <a:rPr lang="ro-RO" sz="600">
                          <a:effectLst/>
                        </a:rPr>
                        <a:t>57,2%</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784" marR="37784" marT="0" marB="0"/>
                </a:tc>
                <a:tc>
                  <a:txBody>
                    <a:bodyPr/>
                    <a:lstStyle/>
                    <a:p>
                      <a:pPr algn="ctr">
                        <a:lnSpc>
                          <a:spcPct val="107000"/>
                        </a:lnSpc>
                        <a:spcAft>
                          <a:spcPts val="0"/>
                        </a:spcAft>
                      </a:pPr>
                      <a:r>
                        <a:rPr lang="ro-RO" sz="600">
                          <a:effectLst/>
                        </a:rPr>
                        <a:t>59,8%</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784" marR="37784" marT="0" marB="0"/>
                </a:tc>
                <a:tc>
                  <a:txBody>
                    <a:bodyPr/>
                    <a:lstStyle/>
                    <a:p>
                      <a:pPr algn="ctr">
                        <a:lnSpc>
                          <a:spcPct val="107000"/>
                        </a:lnSpc>
                        <a:spcAft>
                          <a:spcPts val="0"/>
                        </a:spcAft>
                      </a:pPr>
                      <a:r>
                        <a:rPr lang="ro-RO" sz="600">
                          <a:effectLst/>
                        </a:rPr>
                        <a:t>67,7%</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784" marR="37784" marT="0" marB="0"/>
                </a:tc>
                <a:tc>
                  <a:txBody>
                    <a:bodyPr/>
                    <a:lstStyle/>
                    <a:p>
                      <a:pPr algn="ctr">
                        <a:lnSpc>
                          <a:spcPct val="107000"/>
                        </a:lnSpc>
                        <a:spcAft>
                          <a:spcPts val="0"/>
                        </a:spcAft>
                      </a:pPr>
                      <a:r>
                        <a:rPr lang="ro-RO" sz="600">
                          <a:effectLst/>
                        </a:rPr>
                        <a:t>63%</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784" marR="37784" marT="0" marB="0"/>
                </a:tc>
                <a:tc>
                  <a:txBody>
                    <a:bodyPr/>
                    <a:lstStyle/>
                    <a:p>
                      <a:endParaRPr lang="en-US"/>
                    </a:p>
                  </a:txBody>
                  <a:tcPr marL="37784" marR="37784" marT="0" marB="0"/>
                </a:tc>
                <a:extLst>
                  <a:ext uri="{0D108BD9-81ED-4DB2-BD59-A6C34878D82A}">
                    <a16:rowId xmlns:a16="http://schemas.microsoft.com/office/drawing/2014/main" val="2838661682"/>
                  </a:ext>
                </a:extLst>
              </a:tr>
              <a:tr h="1379479">
                <a:tc>
                  <a:txBody>
                    <a:bodyPr/>
                    <a:lstStyle/>
                    <a:p>
                      <a:pPr>
                        <a:lnSpc>
                          <a:spcPct val="107000"/>
                        </a:lnSpc>
                        <a:spcAft>
                          <a:spcPts val="0"/>
                        </a:spcAft>
                      </a:pPr>
                      <a:r>
                        <a:rPr lang="ro-RO" sz="600">
                          <a:effectLst/>
                        </a:rPr>
                        <a:t>Ponderea elevilor cuprinşi în învăţământul liceal tehnologic şi în învăţământul profesional</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784" marR="37784" marT="0" marB="0" anchor="ctr"/>
                </a:tc>
                <a:tc>
                  <a:txBody>
                    <a:bodyPr/>
                    <a:lstStyle/>
                    <a:p>
                      <a:pPr algn="ctr">
                        <a:lnSpc>
                          <a:spcPct val="107000"/>
                        </a:lnSpc>
                        <a:spcAft>
                          <a:spcPts val="0"/>
                        </a:spcAft>
                      </a:pPr>
                      <a:r>
                        <a:rPr lang="ro-RO" sz="600">
                          <a:effectLst/>
                        </a:rPr>
                        <a:t>49,8%</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784" marR="37784" marT="0" marB="0"/>
                </a:tc>
                <a:tc>
                  <a:txBody>
                    <a:bodyPr/>
                    <a:lstStyle/>
                    <a:p>
                      <a:pPr algn="ctr">
                        <a:lnSpc>
                          <a:spcPct val="107000"/>
                        </a:lnSpc>
                        <a:spcAft>
                          <a:spcPts val="0"/>
                        </a:spcAft>
                      </a:pPr>
                      <a:r>
                        <a:rPr lang="ro-RO" sz="600">
                          <a:effectLst/>
                        </a:rPr>
                        <a:t>49,8%</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784" marR="37784" marT="0" marB="0"/>
                </a:tc>
                <a:tc>
                  <a:txBody>
                    <a:bodyPr/>
                    <a:lstStyle/>
                    <a:p>
                      <a:pPr algn="ctr">
                        <a:lnSpc>
                          <a:spcPct val="107000"/>
                        </a:lnSpc>
                        <a:spcAft>
                          <a:spcPts val="0"/>
                        </a:spcAft>
                      </a:pPr>
                      <a:r>
                        <a:rPr lang="ro-RO" sz="600">
                          <a:effectLst/>
                        </a:rPr>
                        <a:t>42,0%</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784" marR="37784" marT="0" marB="0"/>
                </a:tc>
                <a:tc>
                  <a:txBody>
                    <a:bodyPr/>
                    <a:lstStyle/>
                    <a:p>
                      <a:pPr algn="ctr">
                        <a:lnSpc>
                          <a:spcPct val="107000"/>
                        </a:lnSpc>
                        <a:spcAft>
                          <a:spcPts val="0"/>
                        </a:spcAft>
                      </a:pPr>
                      <a:r>
                        <a:rPr lang="ro-RO" sz="600">
                          <a:effectLst/>
                        </a:rPr>
                        <a:t>60%</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784" marR="37784" marT="0" marB="0"/>
                </a:tc>
                <a:tc>
                  <a:txBody>
                    <a:bodyPr/>
                    <a:lstStyle/>
                    <a:p>
                      <a:endParaRPr lang="en-US"/>
                    </a:p>
                  </a:txBody>
                  <a:tcPr marL="37784" marR="37784" marT="0" marB="0"/>
                </a:tc>
                <a:extLst>
                  <a:ext uri="{0D108BD9-81ED-4DB2-BD59-A6C34878D82A}">
                    <a16:rowId xmlns:a16="http://schemas.microsoft.com/office/drawing/2014/main" val="3173481827"/>
                  </a:ext>
                </a:extLst>
              </a:tr>
              <a:tr h="311396">
                <a:tc>
                  <a:txBody>
                    <a:bodyPr/>
                    <a:lstStyle/>
                    <a:p>
                      <a:pPr>
                        <a:lnSpc>
                          <a:spcPct val="107000"/>
                        </a:lnSpc>
                        <a:spcAft>
                          <a:spcPts val="0"/>
                        </a:spcAft>
                      </a:pPr>
                      <a:r>
                        <a:rPr lang="ro-RO" sz="600">
                          <a:effectLst/>
                        </a:rPr>
                        <a:t>Rata de participare a adulţilor la învățare pe tot parcursul vieții</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784" marR="37784" marT="0" marB="0" anchor="ctr"/>
                </a:tc>
                <a:tc>
                  <a:txBody>
                    <a:bodyPr/>
                    <a:lstStyle/>
                    <a:p>
                      <a:pPr algn="ctr">
                        <a:lnSpc>
                          <a:spcPct val="107000"/>
                        </a:lnSpc>
                        <a:spcAft>
                          <a:spcPts val="0"/>
                        </a:spcAft>
                      </a:pPr>
                      <a:r>
                        <a:rPr lang="ro-RO" sz="600">
                          <a:effectLst/>
                        </a:rPr>
                        <a:t>1,5%</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784" marR="37784" marT="0" marB="0"/>
                </a:tc>
                <a:tc>
                  <a:txBody>
                    <a:bodyPr/>
                    <a:lstStyle/>
                    <a:p>
                      <a:pPr algn="ctr">
                        <a:lnSpc>
                          <a:spcPct val="107000"/>
                        </a:lnSpc>
                        <a:spcAft>
                          <a:spcPts val="0"/>
                        </a:spcAft>
                      </a:pPr>
                      <a:r>
                        <a:rPr lang="ro-RO" sz="600">
                          <a:effectLst/>
                        </a:rPr>
                        <a:t>1,2%</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784" marR="37784" marT="0" marB="0"/>
                </a:tc>
                <a:tc>
                  <a:txBody>
                    <a:bodyPr/>
                    <a:lstStyle/>
                    <a:p>
                      <a:pPr algn="ctr">
                        <a:lnSpc>
                          <a:spcPct val="107000"/>
                        </a:lnSpc>
                        <a:spcAft>
                          <a:spcPts val="0"/>
                        </a:spcAft>
                      </a:pPr>
                      <a:r>
                        <a:rPr lang="ro-RO" sz="600">
                          <a:effectLst/>
                        </a:rPr>
                        <a:t>0,9%</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784" marR="37784" marT="0" marB="0"/>
                </a:tc>
                <a:tc>
                  <a:txBody>
                    <a:bodyPr/>
                    <a:lstStyle/>
                    <a:p>
                      <a:pPr algn="ctr">
                        <a:lnSpc>
                          <a:spcPct val="107000"/>
                        </a:lnSpc>
                        <a:spcAft>
                          <a:spcPts val="0"/>
                        </a:spcAft>
                      </a:pPr>
                      <a:r>
                        <a:rPr lang="ro-RO" sz="600">
                          <a:effectLst/>
                        </a:rPr>
                        <a:t>10%</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784" marR="37784" marT="0" marB="0"/>
                </a:tc>
                <a:tc>
                  <a:txBody>
                    <a:bodyPr/>
                    <a:lstStyle/>
                    <a:p>
                      <a:endParaRPr lang="en-US"/>
                    </a:p>
                  </a:txBody>
                  <a:tcPr marL="37784" marR="37784" marT="0" marB="0"/>
                </a:tc>
                <a:extLst>
                  <a:ext uri="{0D108BD9-81ED-4DB2-BD59-A6C34878D82A}">
                    <a16:rowId xmlns:a16="http://schemas.microsoft.com/office/drawing/2014/main" val="233145712"/>
                  </a:ext>
                </a:extLst>
              </a:tr>
              <a:tr h="883869">
                <a:tc>
                  <a:txBody>
                    <a:bodyPr/>
                    <a:lstStyle/>
                    <a:p>
                      <a:pPr>
                        <a:lnSpc>
                          <a:spcPct val="107000"/>
                        </a:lnSpc>
                        <a:spcAft>
                          <a:spcPts val="0"/>
                        </a:spcAft>
                      </a:pPr>
                      <a:r>
                        <a:rPr lang="ro-RO" sz="600" dirty="0">
                          <a:effectLst/>
                        </a:rPr>
                        <a:t>Rata abandonului şcolar la învăţământul liceal tehnologic şi la învăţământul profesional</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7784" marR="37784" marT="0" marB="0" anchor="ctr"/>
                </a:tc>
                <a:tc>
                  <a:txBody>
                    <a:bodyPr/>
                    <a:lstStyle/>
                    <a:p>
                      <a:pPr algn="ctr">
                        <a:lnSpc>
                          <a:spcPct val="107000"/>
                        </a:lnSpc>
                        <a:spcAft>
                          <a:spcPts val="0"/>
                        </a:spcAft>
                      </a:pPr>
                      <a:r>
                        <a:rPr lang="ro-RO" sz="600">
                          <a:effectLst/>
                        </a:rPr>
                        <a:t>4,2%</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784" marR="37784" marT="0" marB="0"/>
                </a:tc>
                <a:tc>
                  <a:txBody>
                    <a:bodyPr/>
                    <a:lstStyle/>
                    <a:p>
                      <a:pPr algn="ctr">
                        <a:lnSpc>
                          <a:spcPct val="107000"/>
                        </a:lnSpc>
                        <a:spcAft>
                          <a:spcPts val="0"/>
                        </a:spcAft>
                      </a:pPr>
                      <a:r>
                        <a:rPr lang="ro-RO" sz="600" dirty="0">
                          <a:effectLst/>
                        </a:rPr>
                        <a:t>5,37%</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7784" marR="37784" marT="0" marB="0"/>
                </a:tc>
                <a:tc>
                  <a:txBody>
                    <a:bodyPr/>
                    <a:lstStyle/>
                    <a:p>
                      <a:pPr algn="ctr">
                        <a:lnSpc>
                          <a:spcPct val="107000"/>
                        </a:lnSpc>
                        <a:spcAft>
                          <a:spcPts val="0"/>
                        </a:spcAft>
                      </a:pPr>
                      <a:r>
                        <a:rPr lang="ro-RO"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784" marR="37784" marT="0" marB="0"/>
                </a:tc>
                <a:tc>
                  <a:txBody>
                    <a:bodyPr/>
                    <a:lstStyle/>
                    <a:p>
                      <a:pPr algn="ctr">
                        <a:lnSpc>
                          <a:spcPct val="107000"/>
                        </a:lnSpc>
                        <a:spcAft>
                          <a:spcPts val="0"/>
                        </a:spcAft>
                      </a:pPr>
                      <a:r>
                        <a:rPr lang="ro-RO" sz="600">
                          <a:effectLst/>
                        </a:rPr>
                        <a:t>2%</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784" marR="37784" marT="0" marB="0"/>
                </a:tc>
                <a:tc>
                  <a:txBody>
                    <a:bodyPr/>
                    <a:lstStyle/>
                    <a:p>
                      <a:endParaRPr lang="en-US"/>
                    </a:p>
                  </a:txBody>
                  <a:tcPr marL="37784" marR="37784" marT="0" marB="0"/>
                </a:tc>
                <a:extLst>
                  <a:ext uri="{0D108BD9-81ED-4DB2-BD59-A6C34878D82A}">
                    <a16:rowId xmlns:a16="http://schemas.microsoft.com/office/drawing/2014/main" val="347136719"/>
                  </a:ext>
                </a:extLst>
              </a:tr>
              <a:tr h="467092">
                <a:tc>
                  <a:txBody>
                    <a:bodyPr/>
                    <a:lstStyle/>
                    <a:p>
                      <a:pPr>
                        <a:lnSpc>
                          <a:spcPct val="107000"/>
                        </a:lnSpc>
                        <a:spcAft>
                          <a:spcPts val="0"/>
                        </a:spcAft>
                      </a:pPr>
                      <a:r>
                        <a:rPr lang="ro-RO" sz="600">
                          <a:effectLst/>
                        </a:rPr>
                        <a:t>Ponderea absolvenţilor învăţământului liceal tehnologic declaraţi reuşiţi la examenul de bacalaureat</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784" marR="37784" marT="0" marB="0" anchor="ctr"/>
                </a:tc>
                <a:tc>
                  <a:txBody>
                    <a:bodyPr/>
                    <a:lstStyle/>
                    <a:p>
                      <a:pPr algn="ctr">
                        <a:lnSpc>
                          <a:spcPct val="107000"/>
                        </a:lnSpc>
                        <a:spcAft>
                          <a:spcPts val="0"/>
                        </a:spcAft>
                      </a:pPr>
                      <a:r>
                        <a:rPr lang="ro-RO" sz="600">
                          <a:effectLst/>
                        </a:rPr>
                        <a:t>41,7%</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784" marR="37784" marT="0" marB="0"/>
                </a:tc>
                <a:tc>
                  <a:txBody>
                    <a:bodyPr/>
                    <a:lstStyle/>
                    <a:p>
                      <a:pPr algn="ctr">
                        <a:lnSpc>
                          <a:spcPct val="107000"/>
                        </a:lnSpc>
                        <a:spcAft>
                          <a:spcPts val="0"/>
                        </a:spcAft>
                      </a:pPr>
                      <a:r>
                        <a:rPr lang="ro-RO" sz="600">
                          <a:effectLst/>
                        </a:rPr>
                        <a:t>52,9%</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784" marR="37784" marT="0" marB="0"/>
                </a:tc>
                <a:tc>
                  <a:txBody>
                    <a:bodyPr/>
                    <a:lstStyle/>
                    <a:p>
                      <a:pPr algn="ctr">
                        <a:lnSpc>
                          <a:spcPct val="107000"/>
                        </a:lnSpc>
                        <a:spcAft>
                          <a:spcPts val="0"/>
                        </a:spcAft>
                      </a:pPr>
                      <a:r>
                        <a:rPr lang="ro-RO" sz="600">
                          <a:effectLst/>
                        </a:rPr>
                        <a:t>47,5%</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784" marR="37784" marT="0" marB="0"/>
                </a:tc>
                <a:tc>
                  <a:txBody>
                    <a:bodyPr/>
                    <a:lstStyle/>
                    <a:p>
                      <a:pPr algn="ctr">
                        <a:lnSpc>
                          <a:spcPct val="107000"/>
                        </a:lnSpc>
                        <a:spcAft>
                          <a:spcPts val="0"/>
                        </a:spcAft>
                      </a:pPr>
                      <a:r>
                        <a:rPr lang="ro-RO" sz="600">
                          <a:effectLst/>
                        </a:rPr>
                        <a:t>60%</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784" marR="37784" marT="0" marB="0"/>
                </a:tc>
                <a:tc>
                  <a:txBody>
                    <a:bodyPr/>
                    <a:lstStyle/>
                    <a:p>
                      <a:endParaRPr lang="en-US"/>
                    </a:p>
                  </a:txBody>
                  <a:tcPr marL="37784" marR="37784" marT="0" marB="0"/>
                </a:tc>
                <a:extLst>
                  <a:ext uri="{0D108BD9-81ED-4DB2-BD59-A6C34878D82A}">
                    <a16:rowId xmlns:a16="http://schemas.microsoft.com/office/drawing/2014/main" val="1838664613"/>
                  </a:ext>
                </a:extLst>
              </a:tr>
              <a:tr h="454458">
                <a:tc>
                  <a:txBody>
                    <a:bodyPr/>
                    <a:lstStyle/>
                    <a:p>
                      <a:pPr>
                        <a:lnSpc>
                          <a:spcPct val="107000"/>
                        </a:lnSpc>
                        <a:spcAft>
                          <a:spcPts val="0"/>
                        </a:spcAft>
                      </a:pPr>
                      <a:r>
                        <a:rPr lang="ro-RO" sz="600">
                          <a:effectLst/>
                        </a:rPr>
                        <a:t>Numărul total de elevi implicaţi în programe de inovare si dezvoltare a spiritului antreprenorial</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784" marR="37784" marT="0" marB="0" anchor="ctr"/>
                </a:tc>
                <a:tc>
                  <a:txBody>
                    <a:bodyPr/>
                    <a:lstStyle/>
                    <a:p>
                      <a:pPr algn="ctr">
                        <a:lnSpc>
                          <a:spcPct val="107000"/>
                        </a:lnSpc>
                        <a:spcAft>
                          <a:spcPts val="0"/>
                        </a:spcAft>
                      </a:pPr>
                      <a:r>
                        <a:rPr lang="ro-RO" sz="600">
                          <a:effectLst/>
                        </a:rPr>
                        <a:t>40.000</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784" marR="37784" marT="0" marB="0"/>
                </a:tc>
                <a:tc>
                  <a:txBody>
                    <a:bodyPr/>
                    <a:lstStyle/>
                    <a:p>
                      <a:pPr algn="ctr">
                        <a:lnSpc>
                          <a:spcPct val="107000"/>
                        </a:lnSpc>
                        <a:spcAft>
                          <a:spcPts val="0"/>
                        </a:spcAft>
                      </a:pPr>
                      <a:r>
                        <a:rPr lang="ro-RO" sz="600">
                          <a:effectLst/>
                        </a:rPr>
                        <a:t>40.100</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784" marR="37784" marT="0" marB="0"/>
                </a:tc>
                <a:tc>
                  <a:txBody>
                    <a:bodyPr/>
                    <a:lstStyle/>
                    <a:p>
                      <a:pPr algn="ctr">
                        <a:lnSpc>
                          <a:spcPct val="107000"/>
                        </a:lnSpc>
                        <a:spcAft>
                          <a:spcPts val="0"/>
                        </a:spcAft>
                      </a:pPr>
                      <a:r>
                        <a:rPr lang="ro-RO"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784" marR="37784" marT="0" marB="0"/>
                </a:tc>
                <a:tc>
                  <a:txBody>
                    <a:bodyPr/>
                    <a:lstStyle/>
                    <a:p>
                      <a:pPr algn="ctr">
                        <a:lnSpc>
                          <a:spcPct val="107000"/>
                        </a:lnSpc>
                        <a:spcAft>
                          <a:spcPts val="0"/>
                        </a:spcAft>
                      </a:pPr>
                      <a:r>
                        <a:rPr lang="ro-RO" sz="600" dirty="0">
                          <a:effectLst/>
                        </a:rPr>
                        <a:t>50.000</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7784" marR="37784" marT="0" marB="0"/>
                </a:tc>
                <a:tc>
                  <a:txBody>
                    <a:bodyPr/>
                    <a:lstStyle/>
                    <a:p>
                      <a:endParaRPr lang="en-US"/>
                    </a:p>
                  </a:txBody>
                  <a:tcPr marL="37784" marR="37784" marT="0" marB="0"/>
                </a:tc>
                <a:extLst>
                  <a:ext uri="{0D108BD9-81ED-4DB2-BD59-A6C34878D82A}">
                    <a16:rowId xmlns:a16="http://schemas.microsoft.com/office/drawing/2014/main" val="3180517047"/>
                  </a:ext>
                </a:extLst>
              </a:tr>
              <a:tr h="311396">
                <a:tc>
                  <a:txBody>
                    <a:bodyPr/>
                    <a:lstStyle/>
                    <a:p>
                      <a:pPr>
                        <a:lnSpc>
                          <a:spcPct val="107000"/>
                        </a:lnSpc>
                        <a:spcAft>
                          <a:spcPts val="0"/>
                        </a:spcAft>
                      </a:pPr>
                      <a:r>
                        <a:rPr lang="ro-RO" sz="600">
                          <a:effectLst/>
                        </a:rPr>
                        <a:t>Numărul total de elevi implicaţi în programe de mobilitate internațională</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784" marR="37784" marT="0" marB="0" anchor="ctr"/>
                </a:tc>
                <a:tc>
                  <a:txBody>
                    <a:bodyPr/>
                    <a:lstStyle/>
                    <a:p>
                      <a:pPr algn="ctr">
                        <a:lnSpc>
                          <a:spcPct val="107000"/>
                        </a:lnSpc>
                        <a:spcAft>
                          <a:spcPts val="0"/>
                        </a:spcAft>
                      </a:pPr>
                      <a:r>
                        <a:rPr lang="ro-RO" sz="600">
                          <a:effectLst/>
                        </a:rPr>
                        <a:t>2.800</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784" marR="37784" marT="0" marB="0"/>
                </a:tc>
                <a:tc>
                  <a:txBody>
                    <a:bodyPr/>
                    <a:lstStyle/>
                    <a:p>
                      <a:pPr algn="ctr">
                        <a:lnSpc>
                          <a:spcPct val="107000"/>
                        </a:lnSpc>
                        <a:spcAft>
                          <a:spcPts val="0"/>
                        </a:spcAft>
                      </a:pPr>
                      <a:r>
                        <a:rPr lang="ro-RO" sz="600">
                          <a:effectLst/>
                        </a:rPr>
                        <a:t>4.457</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784" marR="37784" marT="0" marB="0"/>
                </a:tc>
                <a:tc>
                  <a:txBody>
                    <a:bodyPr/>
                    <a:lstStyle/>
                    <a:p>
                      <a:pPr algn="ctr">
                        <a:lnSpc>
                          <a:spcPct val="107000"/>
                        </a:lnSpc>
                        <a:spcAft>
                          <a:spcPts val="0"/>
                        </a:spcAft>
                      </a:pPr>
                      <a:r>
                        <a:rPr lang="ro-RO"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784" marR="37784" marT="0" marB="0"/>
                </a:tc>
                <a:tc>
                  <a:txBody>
                    <a:bodyPr/>
                    <a:lstStyle/>
                    <a:p>
                      <a:pPr algn="ctr">
                        <a:lnSpc>
                          <a:spcPct val="107000"/>
                        </a:lnSpc>
                        <a:spcAft>
                          <a:spcPts val="0"/>
                        </a:spcAft>
                      </a:pPr>
                      <a:r>
                        <a:rPr lang="ro-RO" sz="600">
                          <a:effectLst/>
                        </a:rPr>
                        <a:t>4.600</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7784" marR="37784" marT="0" marB="0"/>
                </a:tc>
                <a:tc>
                  <a:txBody>
                    <a:bodyPr/>
                    <a:lstStyle/>
                    <a:p>
                      <a:pPr algn="just">
                        <a:lnSpc>
                          <a:spcPct val="107000"/>
                        </a:lnSpc>
                        <a:spcAft>
                          <a:spcPts val="0"/>
                        </a:spcAft>
                      </a:pPr>
                      <a:r>
                        <a:rPr lang="ro-RO" sz="600" dirty="0">
                          <a:effectLst/>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7784" marR="37784" marT="0" marB="0"/>
                </a:tc>
                <a:extLst>
                  <a:ext uri="{0D108BD9-81ED-4DB2-BD59-A6C34878D82A}">
                    <a16:rowId xmlns:a16="http://schemas.microsoft.com/office/drawing/2014/main" val="2599846432"/>
                  </a:ext>
                </a:extLst>
              </a:tr>
            </a:tbl>
          </a:graphicData>
        </a:graphic>
      </p:graphicFrame>
      <p:sp>
        <p:nvSpPr>
          <p:cNvPr id="12" name="Content Placeholder 11"/>
          <p:cNvSpPr>
            <a:spLocks noGrp="1"/>
          </p:cNvSpPr>
          <p:nvPr>
            <p:ph sz="half" idx="2"/>
          </p:nvPr>
        </p:nvSpPr>
        <p:spPr>
          <a:xfrm>
            <a:off x="6686026" y="889233"/>
            <a:ext cx="4983060" cy="4899170"/>
          </a:xfrm>
        </p:spPr>
        <p:txBody>
          <a:bodyPr>
            <a:normAutofit fontScale="55000" lnSpcReduction="20000"/>
          </a:bodyPr>
          <a:lstStyle/>
          <a:p>
            <a:endParaRPr lang="ro-RO" sz="1800" dirty="0"/>
          </a:p>
          <a:p>
            <a:pPr marL="0" indent="0">
              <a:buNone/>
            </a:pPr>
            <a:endParaRPr lang="ro-RO" sz="1800" dirty="0"/>
          </a:p>
          <a:p>
            <a:pPr marL="0" indent="0" algn="ctr">
              <a:buNone/>
            </a:pPr>
            <a:r>
              <a:rPr lang="ro-RO" sz="3300" b="1" dirty="0"/>
              <a:t>REZULTATE 2018</a:t>
            </a:r>
          </a:p>
          <a:p>
            <a:pPr marL="0" indent="0" algn="just">
              <a:buNone/>
            </a:pPr>
            <a:endParaRPr lang="ro-RO" sz="1800" dirty="0"/>
          </a:p>
          <a:p>
            <a:pPr algn="just"/>
            <a:r>
              <a:rPr lang="ro-RO" sz="1800" dirty="0"/>
              <a:t>au fost actualizate instrumentele de descriere a ocupaţiilor şi calificărilor, prin elaborarea și aprobarea Registrului  Național al Calificărilor (RNC);</a:t>
            </a:r>
          </a:p>
          <a:p>
            <a:pPr algn="just"/>
            <a:r>
              <a:rPr lang="ro-RO" sz="1800" dirty="0"/>
              <a:t> reglementarea controlului standardelor de pregătire profesională și înregistrarea acestora în Registrul Național al Calificărilor Profesionale din Educație;</a:t>
            </a:r>
          </a:p>
          <a:p>
            <a:pPr algn="just"/>
            <a:r>
              <a:rPr lang="ro-RO" sz="1800" dirty="0"/>
              <a:t>aprobarea </a:t>
            </a:r>
            <a:r>
              <a:rPr lang="ro-RO" sz="1800" i="1" dirty="0"/>
              <a:t>Metodologiei de elaborare, validare, aprobare și gestionare a standardelor ocupaționale și a modelului de standard ocupațional</a:t>
            </a:r>
            <a:r>
              <a:rPr lang="ro-RO" sz="1800" dirty="0"/>
              <a:t>; </a:t>
            </a:r>
          </a:p>
          <a:p>
            <a:pPr algn="just"/>
            <a:r>
              <a:rPr lang="ro-RO" sz="1800" dirty="0"/>
              <a:t>elaborarea/ revizuirea curriculumului pentru învățământul liceal  tehnologic, profesional și stagii de pregătire practică, pentru calificări profesionale de nivel 3 și 4 EQF, cu consultare publică și aprobarea prin ordin de ministru a documentelor curriculare realizate;</a:t>
            </a:r>
          </a:p>
          <a:p>
            <a:pPr algn="just"/>
            <a:r>
              <a:rPr lang="ro-RO" sz="1800" dirty="0"/>
              <a:t>au fost actualizate 8 Planuri Regionale de Acţiune pentru Învăţământ 2017-2025, 42 de  Planuri Locale de Acţiune pentru Învăţământ 2017-2025, 900 Planuri de Acţiune ale Şcolilor 2017-2025,  în cadrul proiectului </a:t>
            </a:r>
            <a:r>
              <a:rPr lang="ro-RO" sz="1800" i="1" dirty="0"/>
              <a:t>Cadrul strategic pentru infrastructura educațională și sprijin în planificarea strategică a educației și formării profesionale – INFRAE</a:t>
            </a:r>
            <a:r>
              <a:rPr lang="ro-RO" sz="1800" dirty="0"/>
              <a:t>D, cofinanţat prin POCA 2014-2020;</a:t>
            </a:r>
          </a:p>
          <a:p>
            <a:pPr algn="just"/>
            <a:r>
              <a:rPr lang="ro-RO" sz="1800" dirty="0"/>
              <a:t>a fost elaborat un </a:t>
            </a:r>
            <a:r>
              <a:rPr lang="ro-RO" sz="1800" i="1" dirty="0"/>
              <a:t>Set de reglementări legislative pentru organizarea, funcţionarea învăţământului profesional / dual pentru anul şcolar 2018-2019</a:t>
            </a:r>
            <a:r>
              <a:rPr lang="ro-RO" sz="1800" dirty="0"/>
              <a:t> și un </a:t>
            </a:r>
            <a:r>
              <a:rPr lang="ro-RO" sz="1800" i="1" dirty="0"/>
              <a:t>Set de reglementări legislative pentru admiterea în învăţământul profesional / dual pentru anul şcolar 2019-2020</a:t>
            </a:r>
            <a:r>
              <a:rPr lang="ro-RO" sz="1800" dirty="0"/>
              <a:t>, aflate în responsabilitatea Autorității Naționale pentru Formare Profesională Inițială în Sistem Dual din România.</a:t>
            </a:r>
            <a:endParaRPr lang="en-GB" sz="1800" dirty="0"/>
          </a:p>
          <a:p>
            <a:endParaRPr lang="en-GB" dirty="0"/>
          </a:p>
          <a:p>
            <a:endParaRPr lang="ro-RO" dirty="0"/>
          </a:p>
          <a:p>
            <a:endParaRPr lang="en-GB" dirty="0"/>
          </a:p>
        </p:txBody>
      </p:sp>
      <p:pic>
        <p:nvPicPr>
          <p:cNvPr id="14" name="Picture 0" descr="Description: Header A4 Portrai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5378" y="275152"/>
            <a:ext cx="61626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4451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30723" y="1249960"/>
            <a:ext cx="7415867" cy="847287"/>
          </a:xfrm>
        </p:spPr>
        <p:txBody>
          <a:bodyPr>
            <a:noAutofit/>
          </a:bodyPr>
          <a:lstStyle/>
          <a:p>
            <a:pPr algn="ctr"/>
            <a:r>
              <a:rPr lang="ro-RO" sz="1600" i="1" dirty="0"/>
              <a:t>dezvoltarea sistemică a învăţământului profesional şi tehnic în concordanţă cu nevoile de dezvoltare socio-economică la nivel naţional, regional şi local</a:t>
            </a:r>
            <a:r>
              <a:rPr lang="en-GB" sz="1600" i="1" dirty="0"/>
              <a:t> (</a:t>
            </a:r>
            <a:r>
              <a:rPr lang="en-GB" sz="1600" i="1" dirty="0" err="1"/>
              <a:t>cndipt</a:t>
            </a:r>
            <a:r>
              <a:rPr lang="en-GB" sz="1600" i="1" dirty="0"/>
              <a:t>):</a:t>
            </a:r>
          </a:p>
        </p:txBody>
      </p:sp>
      <p:sp>
        <p:nvSpPr>
          <p:cNvPr id="7" name="Text Placeholder 6"/>
          <p:cNvSpPr>
            <a:spLocks noGrp="1"/>
          </p:cNvSpPr>
          <p:nvPr>
            <p:ph type="body" sz="half" idx="2"/>
          </p:nvPr>
        </p:nvSpPr>
        <p:spPr>
          <a:xfrm>
            <a:off x="4521667" y="2181138"/>
            <a:ext cx="7583648" cy="4328720"/>
          </a:xfrm>
        </p:spPr>
        <p:txBody>
          <a:bodyPr>
            <a:normAutofit fontScale="47500" lnSpcReduction="20000"/>
          </a:bodyPr>
          <a:lstStyle/>
          <a:p>
            <a:pPr>
              <a:buFont typeface="Wingdings" panose="05000000000000000000" pitchFamily="2" charset="2"/>
              <a:buChar char="Ø"/>
            </a:pPr>
            <a:r>
              <a:rPr lang="ro-RO" sz="2200" dirty="0">
                <a:solidFill>
                  <a:schemeClr val="bg1"/>
                </a:solidFill>
              </a:rPr>
              <a:t>îmbunătăţirea relevanţei sistemului de educație profesională pentru piaţa muncii;</a:t>
            </a:r>
            <a:endParaRPr lang="en-GB" sz="2200" dirty="0">
              <a:solidFill>
                <a:schemeClr val="bg1"/>
              </a:solidFill>
            </a:endParaRPr>
          </a:p>
          <a:p>
            <a:pPr>
              <a:buFont typeface="Wingdings" panose="05000000000000000000" pitchFamily="2" charset="2"/>
              <a:buChar char="Ø"/>
            </a:pPr>
            <a:r>
              <a:rPr lang="ro-RO" sz="2200" dirty="0">
                <a:solidFill>
                  <a:schemeClr val="bg1"/>
                </a:solidFill>
              </a:rPr>
              <a:t>îmbunătăţirea calităţii formării profesionale prin procese, sisteme şi mecanisme de calitate, armonizate cu sistemele europene de calitate;</a:t>
            </a:r>
            <a:endParaRPr lang="en-GB" sz="2200" dirty="0">
              <a:solidFill>
                <a:schemeClr val="bg1"/>
              </a:solidFill>
            </a:endParaRPr>
          </a:p>
          <a:p>
            <a:pPr>
              <a:buFont typeface="Wingdings" panose="05000000000000000000" pitchFamily="2" charset="2"/>
              <a:buChar char="Ø"/>
            </a:pPr>
            <a:r>
              <a:rPr lang="ro-RO" sz="2200" dirty="0">
                <a:solidFill>
                  <a:schemeClr val="bg1"/>
                </a:solidFill>
              </a:rPr>
              <a:t>elaborarea/actualizarea de curricule, din perspectiva relevanţei acestora pentru piaţa muncii: calificări, standarde de pregătire profesională, planuri de învățământ, programe școlare, auxiliare curriculare;</a:t>
            </a:r>
            <a:endParaRPr lang="en-GB" sz="2200" dirty="0">
              <a:solidFill>
                <a:schemeClr val="bg1"/>
              </a:solidFill>
            </a:endParaRPr>
          </a:p>
          <a:p>
            <a:pPr>
              <a:buFont typeface="Wingdings" panose="05000000000000000000" pitchFamily="2" charset="2"/>
              <a:buChar char="Ø"/>
            </a:pPr>
            <a:r>
              <a:rPr lang="ro-RO" sz="2200" dirty="0">
                <a:solidFill>
                  <a:schemeClr val="bg1"/>
                </a:solidFill>
              </a:rPr>
              <a:t>elaborarea de studii şi cercetări periodice pentru anticiparea timpurie a nevoilor de calificări</a:t>
            </a:r>
            <a:r>
              <a:rPr lang="en-GB" sz="2200" dirty="0">
                <a:solidFill>
                  <a:schemeClr val="bg1"/>
                </a:solidFill>
              </a:rPr>
              <a:t> </a:t>
            </a:r>
            <a:r>
              <a:rPr lang="ro-RO" sz="2200" dirty="0">
                <a:solidFill>
                  <a:schemeClr val="bg1"/>
                </a:solidFill>
              </a:rPr>
              <a:t>şi de competenţe ale pieţei muncii; </a:t>
            </a:r>
            <a:endParaRPr lang="en-GB" sz="2200" dirty="0">
              <a:solidFill>
                <a:schemeClr val="bg1"/>
              </a:solidFill>
            </a:endParaRPr>
          </a:p>
          <a:p>
            <a:pPr>
              <a:buFont typeface="Wingdings" panose="05000000000000000000" pitchFamily="2" charset="2"/>
              <a:buChar char="Ø"/>
            </a:pPr>
            <a:r>
              <a:rPr lang="ro-RO" sz="2200" dirty="0">
                <a:solidFill>
                  <a:schemeClr val="bg1"/>
                </a:solidFill>
              </a:rPr>
              <a:t>revizuirea periodică și implementarea documentelor de planificare a nevoii de educație și formare profesională la nivel naţional, regional, local (Planuri Regionale de Acţiune pentru Învăţământ, Planuri Locale de Acţiune pentru Învăţământ, Planuri de Acţiune ale Şcolilor); </a:t>
            </a:r>
            <a:endParaRPr lang="en-GB" sz="2200" dirty="0">
              <a:solidFill>
                <a:schemeClr val="bg1"/>
              </a:solidFill>
            </a:endParaRPr>
          </a:p>
          <a:p>
            <a:pPr>
              <a:buFont typeface="Wingdings" panose="05000000000000000000" pitchFamily="2" charset="2"/>
              <a:buChar char="Ø"/>
            </a:pPr>
            <a:r>
              <a:rPr lang="ro-RO" sz="2200" dirty="0">
                <a:solidFill>
                  <a:schemeClr val="bg1"/>
                </a:solidFill>
              </a:rPr>
              <a:t>elaborarea şi gestionarea unui modul integrat de date și indicatori statistici, generato</a:t>
            </a:r>
            <a:r>
              <a:rPr lang="en-GB" sz="2200" dirty="0">
                <a:solidFill>
                  <a:schemeClr val="bg1"/>
                </a:solidFill>
              </a:rPr>
              <a:t>r </a:t>
            </a:r>
            <a:r>
              <a:rPr lang="ro-RO" sz="2200" dirty="0">
                <a:solidFill>
                  <a:schemeClr val="bg1"/>
                </a:solidFill>
              </a:rPr>
              <a:t>de rapoarte, necesare planificării strategice a ofertei de educație și formare profesională iniţială, în concordanţă cu nevoile pieţei muncii (Planurile Regionale de Acţiune pentru Învăţământ și Planurile Locale de Acţiune pentru Învăţământ);</a:t>
            </a:r>
            <a:endParaRPr lang="en-GB" sz="2200" dirty="0">
              <a:solidFill>
                <a:schemeClr val="bg1"/>
              </a:solidFill>
            </a:endParaRPr>
          </a:p>
          <a:p>
            <a:pPr>
              <a:buFont typeface="Wingdings" panose="05000000000000000000" pitchFamily="2" charset="2"/>
              <a:buChar char="Ø"/>
            </a:pPr>
            <a:r>
              <a:rPr lang="ro-RO" sz="2200" dirty="0">
                <a:solidFill>
                  <a:schemeClr val="bg1"/>
                </a:solidFill>
              </a:rPr>
              <a:t>crearea unui mecanism naţional de monitorizare administrativă a inserţiei profesionale a absolvenţilor de învăţământ profesional şi tehnic;</a:t>
            </a:r>
            <a:endParaRPr lang="en-GB" sz="2200" dirty="0">
              <a:solidFill>
                <a:schemeClr val="bg1"/>
              </a:solidFill>
            </a:endParaRPr>
          </a:p>
          <a:p>
            <a:pPr>
              <a:buFont typeface="Wingdings" panose="05000000000000000000" pitchFamily="2" charset="2"/>
              <a:buChar char="Ø"/>
            </a:pPr>
            <a:r>
              <a:rPr lang="ro-RO" sz="2200" dirty="0">
                <a:solidFill>
                  <a:schemeClr val="bg1"/>
                </a:solidFill>
              </a:rPr>
              <a:t>revizuirea </a:t>
            </a:r>
            <a:r>
              <a:rPr lang="ro-RO" sz="2200" i="1" dirty="0">
                <a:solidFill>
                  <a:schemeClr val="bg1"/>
                </a:solidFill>
              </a:rPr>
              <a:t>Metodologiei pentru monitorizarea inserţiei socio-profesionale a absolvenţilor de învăţământ profesional şi tehnic</a:t>
            </a:r>
            <a:r>
              <a:rPr lang="ro-RO" sz="2200" dirty="0">
                <a:solidFill>
                  <a:schemeClr val="bg1"/>
                </a:solidFill>
              </a:rPr>
              <a:t>;</a:t>
            </a:r>
            <a:endParaRPr lang="en-GB" sz="2200" i="1" dirty="0">
              <a:solidFill>
                <a:schemeClr val="bg1"/>
              </a:solidFill>
            </a:endParaRPr>
          </a:p>
          <a:p>
            <a:pPr>
              <a:buFont typeface="Wingdings" panose="05000000000000000000" pitchFamily="2" charset="2"/>
              <a:buChar char="Ø"/>
            </a:pPr>
            <a:r>
              <a:rPr lang="ro-RO" sz="2200" dirty="0">
                <a:solidFill>
                  <a:schemeClr val="bg1"/>
                </a:solidFill>
              </a:rPr>
              <a:t>pregătirea tutorilor de la agenții economici care asigură formarea profesională la locul de muncă a elevilor din învățământul profesional și tehnic;</a:t>
            </a:r>
            <a:endParaRPr lang="en-GB" sz="2200" dirty="0">
              <a:solidFill>
                <a:schemeClr val="bg1"/>
              </a:solidFill>
            </a:endParaRPr>
          </a:p>
          <a:p>
            <a:pPr>
              <a:buFont typeface="Wingdings" panose="05000000000000000000" pitchFamily="2" charset="2"/>
              <a:buChar char="Ø"/>
            </a:pPr>
            <a:r>
              <a:rPr lang="ro-RO" sz="2200" dirty="0">
                <a:solidFill>
                  <a:schemeClr val="bg1"/>
                </a:solidFill>
              </a:rPr>
              <a:t>dezvoltarea şi furnizarea de servicii de orientare profesională pentru elevii din clasa a VIII-a, precum și dezvoltarea de instrumente de orientare profesională online pentru elevi din clasele VII-XII;</a:t>
            </a:r>
            <a:endParaRPr lang="en-GB" sz="2200" dirty="0">
              <a:solidFill>
                <a:schemeClr val="bg1"/>
              </a:solidFill>
            </a:endParaRPr>
          </a:p>
          <a:p>
            <a:pPr>
              <a:buFont typeface="Wingdings" panose="05000000000000000000" pitchFamily="2" charset="2"/>
              <a:buChar char="Ø"/>
            </a:pPr>
            <a:r>
              <a:rPr lang="ro-RO" sz="2200" dirty="0">
                <a:solidFill>
                  <a:schemeClr val="bg1"/>
                </a:solidFill>
              </a:rPr>
              <a:t>organizarea de competiţii de dezvoltare şi simulare, în cadrul programelor de formare profesională, a planurilor de afaceri, cum ar fi </a:t>
            </a:r>
            <a:r>
              <a:rPr lang="ro-RO" sz="2200" i="1" dirty="0">
                <a:solidFill>
                  <a:schemeClr val="bg1"/>
                </a:solidFill>
              </a:rPr>
              <a:t>Business Plan</a:t>
            </a:r>
            <a:r>
              <a:rPr lang="ro-RO" sz="2200" dirty="0">
                <a:solidFill>
                  <a:schemeClr val="bg1"/>
                </a:solidFill>
              </a:rPr>
              <a:t> și organizarea şi participarea la târgurile regionale, naţionale şi internaţionale ale firmelor de exerciţiu.</a:t>
            </a:r>
            <a:endParaRPr lang="en-GB" sz="2200" dirty="0">
              <a:solidFill>
                <a:schemeClr val="bg1"/>
              </a:solidFill>
            </a:endParaRPr>
          </a:p>
          <a:p>
            <a:pPr>
              <a:buFont typeface="Wingdings" panose="05000000000000000000" pitchFamily="2" charset="2"/>
              <a:buChar char="Ø"/>
            </a:pPr>
            <a:endParaRPr lang="en-GB" sz="2200" dirty="0"/>
          </a:p>
          <a:p>
            <a:pPr>
              <a:buFont typeface="Wingdings" panose="05000000000000000000" pitchFamily="2" charset="2"/>
              <a:buChar char="Ø"/>
            </a:pPr>
            <a:endParaRPr lang="en-GB" sz="2200" dirty="0"/>
          </a:p>
          <a:p>
            <a:pPr>
              <a:buFont typeface="Wingdings" panose="05000000000000000000" pitchFamily="2" charset="2"/>
              <a:buChar char="Ø"/>
            </a:pPr>
            <a:endParaRPr lang="en-GB" dirty="0"/>
          </a:p>
          <a:p>
            <a:endParaRPr lang="en-GB" dirty="0"/>
          </a:p>
        </p:txBody>
      </p:sp>
      <p:pic>
        <p:nvPicPr>
          <p:cNvPr id="12" name="Picture 0" descr="Description: Header A4 Portrai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5378" y="275152"/>
            <a:ext cx="61626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2" descr="Imagini pentru invatamant dual"/>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14115" r="14115"/>
          <a:stretch>
            <a:fillRect/>
          </a:stretch>
        </p:blipFill>
        <p:spPr bwMode="auto">
          <a:xfrm>
            <a:off x="620785" y="1359016"/>
            <a:ext cx="3649201" cy="4920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21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defTabSz="457200" rtl="0">
              <a:spcBef>
                <a:spcPct val="0"/>
              </a:spcBef>
            </a:pPr>
            <a:br>
              <a:rPr lang="en-GB" b="1" dirty="0"/>
            </a:br>
            <a:endParaRPr lang="en-GB" dirty="0"/>
          </a:p>
        </p:txBody>
      </p:sp>
      <p:sp>
        <p:nvSpPr>
          <p:cNvPr id="8" name="Text Placeholder 7"/>
          <p:cNvSpPr>
            <a:spLocks noGrp="1"/>
          </p:cNvSpPr>
          <p:nvPr>
            <p:ph type="body" idx="1"/>
          </p:nvPr>
        </p:nvSpPr>
        <p:spPr>
          <a:xfrm>
            <a:off x="920485" y="1107348"/>
            <a:ext cx="4649787" cy="562062"/>
          </a:xfrm>
        </p:spPr>
        <p:txBody>
          <a:bodyPr/>
          <a:lstStyle/>
          <a:p>
            <a:endParaRPr lang="en-GB" dirty="0"/>
          </a:p>
        </p:txBody>
      </p:sp>
      <p:sp>
        <p:nvSpPr>
          <p:cNvPr id="7" name="Content Placeholder 6"/>
          <p:cNvSpPr>
            <a:spLocks noGrp="1"/>
          </p:cNvSpPr>
          <p:nvPr>
            <p:ph sz="half" idx="2"/>
          </p:nvPr>
        </p:nvSpPr>
        <p:spPr>
          <a:xfrm>
            <a:off x="684211" y="1149292"/>
            <a:ext cx="4937655" cy="4845105"/>
          </a:xfrm>
        </p:spPr>
        <p:txBody>
          <a:bodyPr>
            <a:normAutofit fontScale="85000" lnSpcReduction="20000"/>
          </a:bodyPr>
          <a:lstStyle/>
          <a:p>
            <a:pPr marL="0" indent="0" algn="ctr">
              <a:buNone/>
            </a:pPr>
            <a:r>
              <a:rPr lang="ro-RO" sz="2400" b="1" dirty="0"/>
              <a:t>BUSINESS PLAN 2017/2018</a:t>
            </a:r>
            <a:endParaRPr lang="ro-RO" sz="2400" b="1" dirty="0">
              <a:solidFill>
                <a:schemeClr val="bg1"/>
              </a:solidFill>
            </a:endParaRPr>
          </a:p>
          <a:p>
            <a:pPr marL="0" indent="0" algn="just">
              <a:buNone/>
            </a:pPr>
            <a:r>
              <a:rPr lang="ro-RO" dirty="0"/>
              <a:t>-</a:t>
            </a:r>
            <a:r>
              <a:rPr lang="ro-RO" dirty="0">
                <a:solidFill>
                  <a:schemeClr val="bg1"/>
                </a:solidFill>
              </a:rPr>
              <a:t>competiție națională;</a:t>
            </a:r>
          </a:p>
          <a:p>
            <a:pPr marL="0" indent="0" algn="just">
              <a:buNone/>
            </a:pPr>
            <a:r>
              <a:rPr lang="ro-RO" dirty="0">
                <a:solidFill>
                  <a:schemeClr val="bg1"/>
                </a:solidFill>
              </a:rPr>
              <a:t>-anual din 2008; </a:t>
            </a:r>
          </a:p>
          <a:p>
            <a:pPr marL="0" indent="0" algn="just">
              <a:buNone/>
            </a:pPr>
            <a:r>
              <a:rPr lang="ro-RO" dirty="0">
                <a:solidFill>
                  <a:schemeClr val="bg1"/>
                </a:solidFill>
              </a:rPr>
              <a:t>- în parteneriat cu autoritățile publice locale, instituții de învățământ superior și de cercetare din țară sau străinătate, ONG-uri, agenți economici, asociații patronale din domeniile economice;</a:t>
            </a:r>
          </a:p>
          <a:p>
            <a:pPr marL="0" indent="0" algn="just">
              <a:buNone/>
            </a:pPr>
            <a:r>
              <a:rPr lang="ro-RO" dirty="0">
                <a:solidFill>
                  <a:schemeClr val="bg1"/>
                </a:solidFill>
              </a:rPr>
              <a:t>-sub coordonarea CNDIPT-ROCT;</a:t>
            </a:r>
          </a:p>
          <a:p>
            <a:pPr marL="0" indent="0" algn="just">
              <a:buNone/>
            </a:pPr>
            <a:r>
              <a:rPr lang="ro-RO" dirty="0">
                <a:solidFill>
                  <a:schemeClr val="bg1"/>
                </a:solidFill>
              </a:rPr>
              <a:t>-la nivel local (februarie 2018: 301 firme de exercițiu, 602 elevi); </a:t>
            </a:r>
          </a:p>
          <a:p>
            <a:pPr marL="0" indent="0" algn="just">
              <a:buNone/>
            </a:pPr>
            <a:r>
              <a:rPr lang="ro-RO" dirty="0">
                <a:solidFill>
                  <a:schemeClr val="bg1"/>
                </a:solidFill>
              </a:rPr>
              <a:t>-la nivel judeţean (martie 2018: 102 firme de exercițiu, 204 elevi);</a:t>
            </a:r>
          </a:p>
          <a:p>
            <a:pPr marL="0" indent="0" algn="just">
              <a:buNone/>
            </a:pPr>
            <a:r>
              <a:rPr lang="ro-RO" dirty="0">
                <a:solidFill>
                  <a:schemeClr val="bg1"/>
                </a:solidFill>
              </a:rPr>
              <a:t>-la nivel regional (aprilie 2018: 34 de firme de exercițiu, 68 de elevi); </a:t>
            </a:r>
          </a:p>
          <a:p>
            <a:pPr marL="0" indent="0" algn="just">
              <a:buNone/>
            </a:pPr>
            <a:r>
              <a:rPr lang="ro-RO" dirty="0">
                <a:solidFill>
                  <a:schemeClr val="bg1"/>
                </a:solidFill>
              </a:rPr>
              <a:t>- la nivel naţional (mai 2018: 8 firme de exercițiu, 16 elevi).</a:t>
            </a:r>
            <a:endParaRPr lang="en-GB" dirty="0">
              <a:solidFill>
                <a:schemeClr val="bg1"/>
              </a:solidFill>
            </a:endParaRPr>
          </a:p>
          <a:p>
            <a:pPr marL="0" indent="0" algn="ctr">
              <a:buNone/>
            </a:pPr>
            <a:endParaRPr lang="ro-RO" dirty="0"/>
          </a:p>
          <a:p>
            <a:pPr marL="0" indent="0" algn="ctr">
              <a:buNone/>
            </a:pPr>
            <a:endParaRPr lang="ro-RO" dirty="0"/>
          </a:p>
          <a:p>
            <a:pPr marL="0" indent="0" algn="ctr">
              <a:buNone/>
            </a:pPr>
            <a:endParaRPr lang="ro-RO" dirty="0"/>
          </a:p>
          <a:p>
            <a:pPr marL="0" indent="0">
              <a:buNone/>
            </a:pPr>
            <a:endParaRPr lang="ro-RO" dirty="0"/>
          </a:p>
          <a:p>
            <a:pPr marL="0" indent="0">
              <a:buNone/>
            </a:pPr>
            <a:endParaRPr lang="ro-RO" dirty="0"/>
          </a:p>
          <a:p>
            <a:pPr marL="0" indent="0">
              <a:buNone/>
            </a:pPr>
            <a:endParaRPr lang="ro-RO" dirty="0"/>
          </a:p>
          <a:p>
            <a:pPr marL="0" indent="0">
              <a:buNone/>
            </a:pPr>
            <a:endParaRPr lang="ro-RO" dirty="0"/>
          </a:p>
          <a:p>
            <a:pPr marL="0" indent="0">
              <a:buNone/>
            </a:pPr>
            <a:endParaRPr lang="ro-RO" dirty="0"/>
          </a:p>
        </p:txBody>
      </p:sp>
      <p:sp>
        <p:nvSpPr>
          <p:cNvPr id="10" name="Text Placeholder 9"/>
          <p:cNvSpPr>
            <a:spLocks noGrp="1"/>
          </p:cNvSpPr>
          <p:nvPr>
            <p:ph type="body" sz="quarter" idx="3"/>
          </p:nvPr>
        </p:nvSpPr>
        <p:spPr>
          <a:xfrm>
            <a:off x="6079066" y="1191236"/>
            <a:ext cx="4665134" cy="545285"/>
          </a:xfrm>
        </p:spPr>
        <p:txBody>
          <a:bodyPr/>
          <a:lstStyle/>
          <a:p>
            <a:endParaRPr lang="en-GB" dirty="0"/>
          </a:p>
        </p:txBody>
      </p:sp>
      <p:pic>
        <p:nvPicPr>
          <p:cNvPr id="1026" name="Picture 0" descr="Description: Header A4 Portrai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5378" y="275152"/>
            <a:ext cx="61626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Imagini pentru business plan"/>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807075" y="1273992"/>
            <a:ext cx="4929188" cy="4708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005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42935" y="6075313"/>
            <a:ext cx="10926151" cy="434543"/>
          </a:xfrm>
        </p:spPr>
        <p:txBody>
          <a:bodyPr>
            <a:normAutofit fontScale="90000"/>
          </a:bodyPr>
          <a:lstStyle/>
          <a:p>
            <a:pPr lvl="1" algn="l" defTabSz="457200" rtl="0">
              <a:spcBef>
                <a:spcPct val="0"/>
              </a:spcBef>
            </a:pPr>
            <a:r>
              <a:rPr lang="ro-RO" sz="1600" dirty="0">
                <a:solidFill>
                  <a:schemeClr val="tx1"/>
                </a:solidFill>
                <a:latin typeface="+mj-lt"/>
              </a:rPr>
              <a:t>STRATEGIA EDUCAȚIEI ȘI FORMĂRII PROFESIONALE DIN ROMÂNIA </a:t>
            </a:r>
            <a:br>
              <a:rPr lang="en-GB" sz="1600" dirty="0">
                <a:solidFill>
                  <a:schemeClr val="tx1"/>
                </a:solidFill>
                <a:latin typeface="+mj-lt"/>
              </a:rPr>
            </a:br>
            <a:r>
              <a:rPr lang="ro-RO" sz="1600" dirty="0">
                <a:solidFill>
                  <a:schemeClr val="tx1"/>
                </a:solidFill>
                <a:latin typeface="+mj-lt"/>
              </a:rPr>
              <a:t>PENTRU PERIOADA 2016 – 2020</a:t>
            </a:r>
            <a:br>
              <a:rPr lang="en-GB" b="1" dirty="0"/>
            </a:br>
            <a:endParaRPr lang="en-GB" dirty="0"/>
          </a:p>
        </p:txBody>
      </p:sp>
      <p:sp>
        <p:nvSpPr>
          <p:cNvPr id="12" name="Content Placeholder 11"/>
          <p:cNvSpPr>
            <a:spLocks noGrp="1"/>
          </p:cNvSpPr>
          <p:nvPr>
            <p:ph sz="half" idx="2"/>
          </p:nvPr>
        </p:nvSpPr>
        <p:spPr>
          <a:xfrm>
            <a:off x="6686026" y="889233"/>
            <a:ext cx="4983060" cy="4899170"/>
          </a:xfrm>
        </p:spPr>
        <p:txBody>
          <a:bodyPr>
            <a:normAutofit fontScale="70000" lnSpcReduction="20000"/>
          </a:bodyPr>
          <a:lstStyle/>
          <a:p>
            <a:endParaRPr lang="ro-RO" sz="1800" dirty="0"/>
          </a:p>
          <a:p>
            <a:pPr marL="0" indent="0" algn="just">
              <a:buNone/>
            </a:pPr>
            <a:endParaRPr lang="ro-RO" sz="1800" dirty="0"/>
          </a:p>
          <a:p>
            <a:endParaRPr lang="en-GB" dirty="0"/>
          </a:p>
        </p:txBody>
      </p:sp>
      <p:pic>
        <p:nvPicPr>
          <p:cNvPr id="14" name="Picture 0" descr="Description: Header A4 Portrai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5378" y="275152"/>
            <a:ext cx="61626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sz="half" idx="1"/>
          </p:nvPr>
        </p:nvSpPr>
        <p:spPr/>
        <p:txBody>
          <a:bodyPr>
            <a:normAutofit fontScale="70000" lnSpcReduction="20000"/>
          </a:bodyPr>
          <a:lstStyle/>
          <a:p>
            <a:pPr marL="0" indent="0" algn="ctr">
              <a:buNone/>
            </a:pPr>
            <a:endParaRPr lang="ro-RO" b="1" dirty="0"/>
          </a:p>
          <a:p>
            <a:pPr marL="0" indent="0" algn="ctr">
              <a:buNone/>
            </a:pPr>
            <a:endParaRPr lang="ro-RO" b="1" dirty="0"/>
          </a:p>
          <a:p>
            <a:pPr marL="0" indent="0" algn="ctr">
              <a:buNone/>
            </a:pPr>
            <a:r>
              <a:rPr lang="ro-RO" b="1" dirty="0"/>
              <a:t>INIȚIATIVE INTERNAȚIONALE ÎN DOMENIUL ÎPT</a:t>
            </a:r>
          </a:p>
          <a:p>
            <a:pPr marL="0" indent="0">
              <a:buNone/>
            </a:pPr>
            <a:r>
              <a:rPr lang="ro-RO" dirty="0">
                <a:solidFill>
                  <a:schemeClr val="bg1"/>
                </a:solidFill>
              </a:rPr>
              <a:t>1. proiectul  ERASMUS+  </a:t>
            </a:r>
            <a:r>
              <a:rPr lang="ro-RO" i="1" dirty="0">
                <a:solidFill>
                  <a:schemeClr val="bg1"/>
                </a:solidFill>
              </a:rPr>
              <a:t>European quality assurance framework for VET </a:t>
            </a:r>
            <a:r>
              <a:rPr lang="ro-RO" dirty="0">
                <a:solidFill>
                  <a:schemeClr val="bg1"/>
                </a:solidFill>
              </a:rPr>
              <a:t>- National Reference Points - CNDIPT a elaborat :</a:t>
            </a:r>
          </a:p>
          <a:p>
            <a:pPr algn="just"/>
            <a:r>
              <a:rPr lang="ro-RO" i="1" dirty="0">
                <a:solidFill>
                  <a:schemeClr val="bg1"/>
                </a:solidFill>
              </a:rPr>
              <a:t>Ghidul de bune practici instituționale în asigurarea calității în formarea profesională inițială,  </a:t>
            </a:r>
            <a:r>
              <a:rPr lang="ro-RO" dirty="0">
                <a:solidFill>
                  <a:schemeClr val="bg1"/>
                </a:solidFill>
              </a:rPr>
              <a:t>care cuprinde exemple de bună practică în asigurarea calității în formarea profesională inițială; </a:t>
            </a:r>
          </a:p>
          <a:p>
            <a:pPr algn="just"/>
            <a:r>
              <a:rPr lang="ro-RO" i="1" dirty="0">
                <a:solidFill>
                  <a:schemeClr val="bg1"/>
                </a:solidFill>
              </a:rPr>
              <a:t>Compendium de bune practici pentru creșterea vizibilității și atractivității IPT – POVEȘTI DE SUCCES</a:t>
            </a:r>
            <a:r>
              <a:rPr lang="ro-RO" dirty="0">
                <a:solidFill>
                  <a:schemeClr val="bg1"/>
                </a:solidFill>
              </a:rPr>
              <a:t>, vol II, o colecție de exemple de absolvenți IPT cu cariere de succes, susținute și de companiile la care sunt angajați.</a:t>
            </a:r>
          </a:p>
          <a:p>
            <a:r>
              <a:rPr lang="ro-RO" dirty="0">
                <a:hlinkClick r:id="rId3"/>
              </a:rPr>
              <a:t>www.alegetidrumul.ro</a:t>
            </a:r>
            <a:endParaRPr lang="ro-RO" dirty="0"/>
          </a:p>
          <a:p>
            <a:endParaRPr lang="en-GB" dirty="0"/>
          </a:p>
          <a:p>
            <a:endParaRPr lang="en-GB" dirty="0"/>
          </a:p>
        </p:txBody>
      </p:sp>
      <p:pic>
        <p:nvPicPr>
          <p:cNvPr id="5122" name="Picture 2" descr="Imagini pentru alegetidrumu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419" y="4026716"/>
            <a:ext cx="3778861" cy="190514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ctevl.ro/wp-content/uploads/2019/06/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1398" y="3271765"/>
            <a:ext cx="3112316" cy="335800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621866" y="1210880"/>
            <a:ext cx="5670958" cy="2060885"/>
          </a:xfrm>
          <a:prstGeom prst="rect">
            <a:avLst/>
          </a:prstGeom>
        </p:spPr>
        <p:txBody>
          <a:bodyPr wrap="square">
            <a:spAutoFit/>
          </a:bodyPr>
          <a:lstStyle/>
          <a:p>
            <a:pPr algn="just">
              <a:lnSpc>
                <a:spcPct val="107000"/>
              </a:lnSpc>
              <a:spcAft>
                <a:spcPts val="800"/>
              </a:spcAft>
            </a:pPr>
            <a:r>
              <a:rPr lang="ro-RO" sz="1200" dirty="0">
                <a:solidFill>
                  <a:schemeClr val="bg1"/>
                </a:solidFill>
                <a:latin typeface="+mj-lt"/>
                <a:ea typeface="Calibri" panose="020F0502020204030204" pitchFamily="34" charset="0"/>
                <a:cs typeface="Times New Roman" panose="02020603050405020304" pitchFamily="18" charset="0"/>
              </a:rPr>
              <a:t>2. partenariat MEN-Universitatea Pedagogică Zurich, Centrul pentru Proiecte Internaţionale în Educaţie (IPE), </a:t>
            </a:r>
          </a:p>
          <a:p>
            <a:pPr marL="285750" indent="-285750" algn="just">
              <a:lnSpc>
                <a:spcPct val="107000"/>
              </a:lnSpc>
              <a:spcAft>
                <a:spcPts val="800"/>
              </a:spcAft>
              <a:buFont typeface="Wingdings" panose="05000000000000000000" pitchFamily="2" charset="2"/>
              <a:buChar char="Ø"/>
            </a:pPr>
            <a:r>
              <a:rPr lang="ro-RO" sz="1200" dirty="0">
                <a:solidFill>
                  <a:schemeClr val="bg1"/>
                </a:solidFill>
                <a:latin typeface="+mj-lt"/>
                <a:ea typeface="Calibri" panose="020F0502020204030204" pitchFamily="34" charset="0"/>
                <a:cs typeface="Times New Roman" panose="02020603050405020304" pitchFamily="18" charset="0"/>
              </a:rPr>
              <a:t>programul acreditat de formare continuă </a:t>
            </a:r>
            <a:r>
              <a:rPr lang="ro-RO" sz="1200" i="1" dirty="0">
                <a:solidFill>
                  <a:schemeClr val="bg1"/>
                </a:solidFill>
                <a:latin typeface="+mj-lt"/>
                <a:ea typeface="Calibri" panose="020F0502020204030204" pitchFamily="34" charset="0"/>
                <a:cs typeface="Times New Roman" panose="02020603050405020304" pitchFamily="18" charset="0"/>
              </a:rPr>
              <a:t>JOBS-formarea pentru orientarea şi consilierea în carieră a elevilor</a:t>
            </a:r>
            <a:r>
              <a:rPr lang="ro-RO" sz="1200" dirty="0">
                <a:solidFill>
                  <a:schemeClr val="bg1"/>
                </a:solidFill>
                <a:latin typeface="+mj-lt"/>
                <a:ea typeface="Calibri" panose="020F0502020204030204" pitchFamily="34" charset="0"/>
                <a:cs typeface="Times New Roman" panose="02020603050405020304" pitchFamily="18" charset="0"/>
              </a:rPr>
              <a:t>, a fost extins în 28 de locații noi, cu sprijinul a 28 de Case ale Corpului Didactic din ţară. </a:t>
            </a:r>
          </a:p>
          <a:p>
            <a:pPr marL="285750" indent="-285750" algn="just">
              <a:lnSpc>
                <a:spcPct val="107000"/>
              </a:lnSpc>
              <a:spcAft>
                <a:spcPts val="800"/>
              </a:spcAft>
              <a:buFont typeface="Wingdings" panose="05000000000000000000" pitchFamily="2" charset="2"/>
              <a:buChar char="Ø"/>
            </a:pPr>
            <a:r>
              <a:rPr lang="ro-RO" sz="1200" dirty="0">
                <a:solidFill>
                  <a:schemeClr val="bg1"/>
                </a:solidFill>
                <a:latin typeface="+mj-lt"/>
                <a:ea typeface="Calibri" panose="020F0502020204030204" pitchFamily="34" charset="0"/>
                <a:cs typeface="Times New Roman" panose="02020603050405020304" pitchFamily="18" charset="0"/>
              </a:rPr>
              <a:t>30 de formatori noi au fost acreditați pentru extinderea implementării programului în 2018-2019, 896 cadre didactice au participat la programul de formare continuă, în cadrul a 36 grupe de formare, în perioada octombrie – decembrie 2018.</a:t>
            </a:r>
            <a:endParaRPr lang="en-GB" sz="1200" dirty="0">
              <a:solidFill>
                <a:schemeClr val="bg1"/>
              </a:solidFill>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0954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1205" y="1187025"/>
            <a:ext cx="11186055" cy="826334"/>
          </a:xfrm>
        </p:spPr>
        <p:txBody>
          <a:bodyPr>
            <a:noAutofit/>
          </a:bodyPr>
          <a:lstStyle/>
          <a:p>
            <a:pPr algn="ctr"/>
            <a:r>
              <a:rPr lang="ro-RO" altLang="ro-RO" sz="2400" dirty="0"/>
              <a:t>Cadrul strategic al educației și formării profesionale din România </a:t>
            </a:r>
            <a:endParaRPr lang="en-US" sz="2400" dirty="0"/>
          </a:p>
        </p:txBody>
      </p:sp>
      <p:sp>
        <p:nvSpPr>
          <p:cNvPr id="3" name="Subtitle 2"/>
          <p:cNvSpPr>
            <a:spLocks noGrp="1"/>
          </p:cNvSpPr>
          <p:nvPr>
            <p:ph type="subTitle" idx="1"/>
          </p:nvPr>
        </p:nvSpPr>
        <p:spPr>
          <a:xfrm>
            <a:off x="1303867" y="6088591"/>
            <a:ext cx="10100733" cy="567266"/>
          </a:xfrm>
        </p:spPr>
        <p:txBody>
          <a:bodyPr>
            <a:normAutofit/>
          </a:bodyPr>
          <a:lstStyle/>
          <a:p>
            <a:endParaRPr lang="en-US" dirty="0"/>
          </a:p>
        </p:txBody>
      </p:sp>
      <p:pic>
        <p:nvPicPr>
          <p:cNvPr id="1026" name="Picture 0" descr="Description: Header A4 Portrai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2897" y="275697"/>
            <a:ext cx="61626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61394" y="1720838"/>
            <a:ext cx="11485865" cy="3847207"/>
          </a:xfrm>
          <a:prstGeom prst="rect">
            <a:avLst/>
          </a:prstGeom>
        </p:spPr>
        <p:txBody>
          <a:bodyPr wrap="square">
            <a:spAutoFit/>
          </a:bodyPr>
          <a:lstStyle/>
          <a:p>
            <a:pPr algn="just"/>
            <a:endParaRPr lang="ro-RO" altLang="ro-RO" sz="2400" i="1" dirty="0">
              <a:solidFill>
                <a:schemeClr val="bg1"/>
              </a:solidFill>
            </a:endParaRPr>
          </a:p>
          <a:p>
            <a:pPr algn="just"/>
            <a:r>
              <a:rPr lang="ro-RO" altLang="ro-RO" sz="2400" i="1" dirty="0">
                <a:solidFill>
                  <a:schemeClr val="bg1"/>
                </a:solidFill>
              </a:rPr>
              <a:t>MEN-DGMSPP a fost parte activă a elaborării și finalizării celor 5 strategii sectoriale – realizate cu sprijinul Băncii Mondiale:</a:t>
            </a:r>
          </a:p>
          <a:p>
            <a:pPr algn="just"/>
            <a:endParaRPr lang="ro-RO" altLang="ro-RO" sz="2400" i="1" dirty="0">
              <a:solidFill>
                <a:schemeClr val="bg1"/>
              </a:solidFill>
            </a:endParaRPr>
          </a:p>
          <a:p>
            <a:pPr algn="just"/>
            <a:r>
              <a:rPr lang="ro-RO" altLang="ro-RO" sz="2800" b="1" i="1" dirty="0">
                <a:solidFill>
                  <a:schemeClr val="bg1"/>
                </a:solidFill>
              </a:rPr>
              <a:t>-</a:t>
            </a:r>
            <a:r>
              <a:rPr lang="ro-RO" altLang="ro-RO" sz="2400" b="1" i="1" dirty="0">
                <a:solidFill>
                  <a:schemeClr val="bg1"/>
                </a:solidFill>
              </a:rPr>
              <a:t>Strategia pentru reducerea părăsirii timpurii a școlii (ESL)</a:t>
            </a:r>
          </a:p>
          <a:p>
            <a:pPr algn="just"/>
            <a:r>
              <a:rPr lang="ro-RO" altLang="ro-RO" sz="2400" b="1" i="1" dirty="0">
                <a:solidFill>
                  <a:schemeClr val="bg1"/>
                </a:solidFill>
              </a:rPr>
              <a:t>-Strategia educației și formării profesionale în România 2016-2020 (VET)</a:t>
            </a:r>
          </a:p>
          <a:p>
            <a:pPr algn="just">
              <a:buFont typeface="Arial" panose="020B0604020202020204" pitchFamily="34" charset="0"/>
              <a:buNone/>
            </a:pPr>
            <a:r>
              <a:rPr lang="ro-RO" altLang="ro-RO" sz="2400" b="1" i="1" dirty="0">
                <a:solidFill>
                  <a:schemeClr val="bg1"/>
                </a:solidFill>
              </a:rPr>
              <a:t>-Strategia pentru învățământ terțiar 2015-2020 (Tertiary)</a:t>
            </a:r>
          </a:p>
          <a:p>
            <a:pPr algn="just">
              <a:buFont typeface="Arial" panose="020B0604020202020204" pitchFamily="34" charset="0"/>
              <a:buNone/>
            </a:pPr>
            <a:r>
              <a:rPr lang="ro-RO" altLang="ro-RO" sz="2400" b="1" i="1" dirty="0">
                <a:solidFill>
                  <a:schemeClr val="bg1"/>
                </a:solidFill>
              </a:rPr>
              <a:t>-Strategia națională pentru învățarea pe tot parcursul vieții 2015-2020 (LLL)</a:t>
            </a:r>
          </a:p>
          <a:p>
            <a:pPr algn="just">
              <a:buFont typeface="Arial" panose="020B0604020202020204" pitchFamily="34" charset="0"/>
              <a:buNone/>
            </a:pPr>
            <a:r>
              <a:rPr lang="ro-RO" altLang="ro-RO" sz="2400" b="1" i="1" dirty="0">
                <a:solidFill>
                  <a:schemeClr val="bg1"/>
                </a:solidFill>
              </a:rPr>
              <a:t>-Strategia pentru modernizarea infrastructurii educaționale (pe circuit de avizare)</a:t>
            </a:r>
          </a:p>
        </p:txBody>
      </p:sp>
    </p:spTree>
    <p:extLst>
      <p:ext uri="{BB962C8B-B14F-4D97-AF65-F5344CB8AC3E}">
        <p14:creationId xmlns:p14="http://schemas.microsoft.com/office/powerpoint/2010/main" val="1088705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6048462"/>
            <a:ext cx="11060375" cy="511728"/>
          </a:xfrm>
        </p:spPr>
        <p:txBody>
          <a:bodyPr>
            <a:normAutofit fontScale="90000"/>
          </a:bodyPr>
          <a:lstStyle/>
          <a:p>
            <a:pPr lvl="1" algn="ctr"/>
            <a:br>
              <a:rPr lang="en-GB" dirty="0"/>
            </a:br>
            <a:r>
              <a:rPr lang="ro-RO" dirty="0">
                <a:solidFill>
                  <a:schemeClr val="tx1"/>
                </a:solidFill>
              </a:rPr>
              <a:t>STRATEGIA NAȚIONALĂ PENTRU ÎNVĂȚĂMÂNT TERȚIAR 2015 – 2020</a:t>
            </a:r>
            <a:br>
              <a:rPr lang="en-GB" dirty="0"/>
            </a:br>
            <a:endParaRPr lang="en-GB" dirty="0"/>
          </a:p>
        </p:txBody>
      </p:sp>
      <p:sp>
        <p:nvSpPr>
          <p:cNvPr id="3" name="Text Placeholder 2"/>
          <p:cNvSpPr>
            <a:spLocks noGrp="1"/>
          </p:cNvSpPr>
          <p:nvPr>
            <p:ph type="body" idx="1"/>
          </p:nvPr>
        </p:nvSpPr>
        <p:spPr>
          <a:xfrm>
            <a:off x="972080" y="1015130"/>
            <a:ext cx="4649787" cy="612332"/>
          </a:xfrm>
        </p:spPr>
        <p:txBody>
          <a:bodyPr/>
          <a:lstStyle/>
          <a:p>
            <a:pPr algn="ctr"/>
            <a:r>
              <a:rPr lang="ro-RO" dirty="0"/>
              <a:t>Măsuri specifice</a:t>
            </a:r>
            <a:endParaRPr lang="en-GB" dirty="0"/>
          </a:p>
        </p:txBody>
      </p:sp>
      <p:sp>
        <p:nvSpPr>
          <p:cNvPr id="8" name="Content Placeholder 7"/>
          <p:cNvSpPr>
            <a:spLocks noGrp="1"/>
          </p:cNvSpPr>
          <p:nvPr>
            <p:ph sz="half" idx="2"/>
          </p:nvPr>
        </p:nvSpPr>
        <p:spPr>
          <a:xfrm>
            <a:off x="684211" y="1753299"/>
            <a:ext cx="4937655" cy="3917658"/>
          </a:xfrm>
        </p:spPr>
        <p:txBody>
          <a:bodyPr>
            <a:normAutofit/>
          </a:bodyPr>
          <a:lstStyle/>
          <a:p>
            <a:pPr algn="just"/>
            <a:r>
              <a:rPr lang="ro-RO" sz="1400" dirty="0"/>
              <a:t>creșterea gradului de absolvire a învățământului terțiar, inclusiv prin sprijinirea studenților netradiționali, adulți și studenți defavorizați;</a:t>
            </a:r>
          </a:p>
          <a:p>
            <a:pPr algn="just"/>
            <a:r>
              <a:rPr lang="ro-RO" sz="1400" dirty="0"/>
              <a:t>asigurarea unor condiții de studiu adecvate pentru studenți;</a:t>
            </a:r>
          </a:p>
          <a:p>
            <a:pPr algn="just"/>
            <a:r>
              <a:rPr lang="ro-RO" sz="1400" dirty="0"/>
              <a:t>măsuri de aliniere a învățământului superior la nevoile pieței muncii. </a:t>
            </a:r>
            <a:endParaRPr lang="en-GB" sz="1400" dirty="0"/>
          </a:p>
        </p:txBody>
      </p:sp>
      <p:sp>
        <p:nvSpPr>
          <p:cNvPr id="5" name="Text Placeholder 4"/>
          <p:cNvSpPr>
            <a:spLocks noGrp="1"/>
          </p:cNvSpPr>
          <p:nvPr>
            <p:ph type="body" sz="quarter" idx="3"/>
          </p:nvPr>
        </p:nvSpPr>
        <p:spPr>
          <a:xfrm>
            <a:off x="6079066" y="1015130"/>
            <a:ext cx="4665134" cy="612333"/>
          </a:xfrm>
        </p:spPr>
        <p:txBody>
          <a:bodyPr/>
          <a:lstStyle/>
          <a:p>
            <a:r>
              <a:rPr lang="ro-RO" dirty="0"/>
              <a:t> </a:t>
            </a:r>
            <a:endParaRPr lang="en-GB" dirty="0"/>
          </a:p>
        </p:txBody>
      </p:sp>
      <p:pic>
        <p:nvPicPr>
          <p:cNvPr id="14" name="Picture 0" descr="Description: Header A4 Portrai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5378" y="275152"/>
            <a:ext cx="61626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descr="Imagini pentru invatamant tertia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417578" y="1610683"/>
            <a:ext cx="5553512" cy="430966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p:cNvGraphicFramePr>
            <a:graphicFrameLocks noGrp="1"/>
          </p:cNvGraphicFramePr>
          <p:nvPr>
            <p:extLst>
              <p:ext uri="{D42A27DB-BD31-4B8C-83A1-F6EECF244321}">
                <p14:modId xmlns:p14="http://schemas.microsoft.com/office/powerpoint/2010/main" val="2353009022"/>
              </p:ext>
            </p:extLst>
          </p:nvPr>
        </p:nvGraphicFramePr>
        <p:xfrm>
          <a:off x="343951" y="3682767"/>
          <a:ext cx="5838735" cy="2237585"/>
        </p:xfrm>
        <a:graphic>
          <a:graphicData uri="http://schemas.openxmlformats.org/drawingml/2006/table">
            <a:tbl>
              <a:tblPr firstRow="1" firstCol="1" bandRow="1">
                <a:tableStyleId>{5C22544A-7EE6-4342-B048-85BDC9FD1C3A}</a:tableStyleId>
              </a:tblPr>
              <a:tblGrid>
                <a:gridCol w="1533252">
                  <a:extLst>
                    <a:ext uri="{9D8B030D-6E8A-4147-A177-3AD203B41FA5}">
                      <a16:colId xmlns:a16="http://schemas.microsoft.com/office/drawing/2014/main" val="1110573623"/>
                    </a:ext>
                  </a:extLst>
                </a:gridCol>
                <a:gridCol w="749693">
                  <a:extLst>
                    <a:ext uri="{9D8B030D-6E8A-4147-A177-3AD203B41FA5}">
                      <a16:colId xmlns:a16="http://schemas.microsoft.com/office/drawing/2014/main" val="3364736814"/>
                    </a:ext>
                  </a:extLst>
                </a:gridCol>
                <a:gridCol w="546506">
                  <a:extLst>
                    <a:ext uri="{9D8B030D-6E8A-4147-A177-3AD203B41FA5}">
                      <a16:colId xmlns:a16="http://schemas.microsoft.com/office/drawing/2014/main" val="4082131331"/>
                    </a:ext>
                  </a:extLst>
                </a:gridCol>
                <a:gridCol w="546506">
                  <a:extLst>
                    <a:ext uri="{9D8B030D-6E8A-4147-A177-3AD203B41FA5}">
                      <a16:colId xmlns:a16="http://schemas.microsoft.com/office/drawing/2014/main" val="651965447"/>
                    </a:ext>
                  </a:extLst>
                </a:gridCol>
                <a:gridCol w="2462778">
                  <a:extLst>
                    <a:ext uri="{9D8B030D-6E8A-4147-A177-3AD203B41FA5}">
                      <a16:colId xmlns:a16="http://schemas.microsoft.com/office/drawing/2014/main" val="2832452759"/>
                    </a:ext>
                  </a:extLst>
                </a:gridCol>
              </a:tblGrid>
              <a:tr h="459823">
                <a:tc>
                  <a:txBody>
                    <a:bodyPr/>
                    <a:lstStyle/>
                    <a:p>
                      <a:pPr marL="457200">
                        <a:lnSpc>
                          <a:spcPct val="107000"/>
                        </a:lnSpc>
                        <a:spcAft>
                          <a:spcPts val="0"/>
                        </a:spcAft>
                      </a:pPr>
                      <a:r>
                        <a:rPr lang="ro-RO" sz="10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o-RO" sz="1000">
                          <a:effectLst/>
                        </a:rPr>
                        <a:t>Referință</a:t>
                      </a:r>
                      <a:endParaRPr lang="en-GB" sz="1100">
                        <a:effectLst/>
                      </a:endParaRPr>
                    </a:p>
                    <a:p>
                      <a:pPr algn="ctr">
                        <a:lnSpc>
                          <a:spcPct val="107000"/>
                        </a:lnSpc>
                        <a:spcAft>
                          <a:spcPts val="0"/>
                        </a:spcAft>
                      </a:pPr>
                      <a:r>
                        <a:rPr lang="ro-RO" sz="1000">
                          <a:effectLst/>
                        </a:rPr>
                        <a:t>2017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000">
                          <a:effectLst/>
                        </a:rPr>
                        <a:t>Actual</a:t>
                      </a:r>
                      <a:endParaRPr lang="en-GB" sz="1100">
                        <a:effectLst/>
                      </a:endParaRPr>
                    </a:p>
                    <a:p>
                      <a:pPr algn="ctr">
                        <a:lnSpc>
                          <a:spcPct val="107000"/>
                        </a:lnSpc>
                        <a:spcAft>
                          <a:spcPts val="0"/>
                        </a:spcAft>
                      </a:pPr>
                      <a:r>
                        <a:rPr lang="ro-RO" sz="1000">
                          <a:effectLst/>
                        </a:rPr>
                        <a:t>2018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000">
                          <a:effectLst/>
                        </a:rPr>
                        <a:t>Țintă 2020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000" dirty="0">
                          <a:effectLst/>
                        </a:rPr>
                        <a:t>Comentarii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3913408"/>
                  </a:ext>
                </a:extLst>
              </a:tr>
              <a:tr h="1777762">
                <a:tc>
                  <a:txBody>
                    <a:bodyPr/>
                    <a:lstStyle/>
                    <a:p>
                      <a:pPr>
                        <a:lnSpc>
                          <a:spcPct val="107000"/>
                        </a:lnSpc>
                        <a:spcBef>
                          <a:spcPts val="300"/>
                        </a:spcBef>
                        <a:spcAft>
                          <a:spcPts val="300"/>
                        </a:spcAft>
                      </a:pPr>
                      <a:r>
                        <a:rPr lang="ro-RO" sz="1000" dirty="0">
                          <a:effectLst/>
                        </a:rPr>
                        <a:t>Ponderea absolvenților de studii superioare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000" dirty="0">
                          <a:effectLst/>
                        </a:rPr>
                        <a:t>26,3%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000">
                          <a:effectLst/>
                        </a:rPr>
                        <a:t>24,6%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000">
                          <a:effectLst/>
                        </a:rPr>
                        <a:t>26,7%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ro-RO" sz="1000" dirty="0">
                          <a:effectLst/>
                        </a:rPr>
                        <a:t>Rata de absolvire a studiilor superioare (ciclul terțiar) se calculează ca ponderea persoanelor cu vârste între 30 și 34 de ani din totalul populației de acestă vârstă care au absolvit un ciclu terțiar de învățământ (sau un nivel echivalent).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2662750"/>
                  </a:ext>
                </a:extLst>
              </a:tr>
            </a:tbl>
          </a:graphicData>
        </a:graphic>
      </p:graphicFrame>
    </p:spTree>
    <p:extLst>
      <p:ext uri="{BB962C8B-B14F-4D97-AF65-F5344CB8AC3E}">
        <p14:creationId xmlns:p14="http://schemas.microsoft.com/office/powerpoint/2010/main" val="1848946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6058084"/>
            <a:ext cx="10162753" cy="686665"/>
          </a:xfrm>
        </p:spPr>
        <p:txBody>
          <a:bodyPr>
            <a:normAutofit/>
          </a:bodyPr>
          <a:lstStyle/>
          <a:p>
            <a:r>
              <a:rPr lang="ro-RO" sz="1050" dirty="0"/>
              <a:t>STRATEGIA NAȚIONALĂ PENTRU ÎNVĂȚĂMÂNT TERȚIAR 2015 – 2020</a:t>
            </a:r>
            <a:endParaRPr lang="en-GB" sz="1050" dirty="0"/>
          </a:p>
        </p:txBody>
      </p:sp>
      <p:sp>
        <p:nvSpPr>
          <p:cNvPr id="3" name="Text Placeholder 2"/>
          <p:cNvSpPr>
            <a:spLocks noGrp="1"/>
          </p:cNvSpPr>
          <p:nvPr>
            <p:ph type="body" idx="1"/>
          </p:nvPr>
        </p:nvSpPr>
        <p:spPr>
          <a:xfrm>
            <a:off x="684212" y="922852"/>
            <a:ext cx="4937656" cy="943716"/>
          </a:xfrm>
        </p:spPr>
        <p:txBody>
          <a:bodyPr/>
          <a:lstStyle/>
          <a:p>
            <a:pPr algn="ctr"/>
            <a:r>
              <a:rPr lang="ro-RO" dirty="0"/>
              <a:t>Considerații generale</a:t>
            </a:r>
            <a:endParaRPr lang="en-GB" dirty="0"/>
          </a:p>
        </p:txBody>
      </p:sp>
      <p:sp>
        <p:nvSpPr>
          <p:cNvPr id="4" name="Content Placeholder 3"/>
          <p:cNvSpPr>
            <a:spLocks noGrp="1"/>
          </p:cNvSpPr>
          <p:nvPr>
            <p:ph sz="half" idx="2"/>
          </p:nvPr>
        </p:nvSpPr>
        <p:spPr>
          <a:xfrm>
            <a:off x="684211" y="2052835"/>
            <a:ext cx="4937655" cy="4104684"/>
          </a:xfrm>
        </p:spPr>
        <p:txBody>
          <a:bodyPr>
            <a:normAutofit fontScale="77500" lnSpcReduction="20000"/>
          </a:bodyPr>
          <a:lstStyle/>
          <a:p>
            <a:pPr algn="just"/>
            <a:r>
              <a:rPr lang="ro-RO" sz="1500" dirty="0">
                <a:solidFill>
                  <a:schemeClr val="bg1"/>
                </a:solidFill>
              </a:rPr>
              <a:t>ponderea absolvenților de studii superioare din România rămâne cea mai scăzută din UE; </a:t>
            </a:r>
          </a:p>
          <a:p>
            <a:pPr algn="just"/>
            <a:endParaRPr lang="ro-RO" sz="1500" dirty="0">
              <a:solidFill>
                <a:schemeClr val="bg1"/>
              </a:solidFill>
            </a:endParaRPr>
          </a:p>
          <a:p>
            <a:pPr algn="just"/>
            <a:r>
              <a:rPr lang="ro-RO" sz="1500" dirty="0">
                <a:solidFill>
                  <a:schemeClr val="bg1"/>
                </a:solidFill>
              </a:rPr>
              <a:t>numărul total de studenți înscriși în învățământul superior a fost 538.871, cu 41% mai mic față de 2007-2008; </a:t>
            </a:r>
          </a:p>
          <a:p>
            <a:pPr algn="just"/>
            <a:endParaRPr lang="ro-RO" sz="1500" dirty="0">
              <a:solidFill>
                <a:schemeClr val="bg1"/>
              </a:solidFill>
            </a:endParaRPr>
          </a:p>
          <a:p>
            <a:pPr algn="just"/>
            <a:r>
              <a:rPr lang="ro-RO" sz="1500" dirty="0">
                <a:solidFill>
                  <a:schemeClr val="bg1"/>
                </a:solidFill>
              </a:rPr>
              <a:t>a scăzut și numărul absolvenților de liceu eligibili pentru a promova în învățământul superior; </a:t>
            </a:r>
          </a:p>
          <a:p>
            <a:pPr marL="0" indent="0" algn="just">
              <a:buNone/>
            </a:pPr>
            <a:endParaRPr lang="ro-RO" sz="1500" dirty="0">
              <a:solidFill>
                <a:schemeClr val="bg1"/>
              </a:solidFill>
            </a:endParaRPr>
          </a:p>
          <a:p>
            <a:pPr algn="just"/>
            <a:r>
              <a:rPr lang="ro-RO" sz="1500" dirty="0">
                <a:solidFill>
                  <a:schemeClr val="bg1"/>
                </a:solidFill>
              </a:rPr>
              <a:t>numărul total de facultăți a scăzut cu 12% în 2017, comparativ cu 2007 (cu o scădere de 26% în rândul facultăților particulare); </a:t>
            </a:r>
          </a:p>
          <a:p>
            <a:pPr marL="0" indent="0" algn="just">
              <a:buNone/>
            </a:pPr>
            <a:endParaRPr lang="ro-RO" sz="1500" dirty="0">
              <a:solidFill>
                <a:schemeClr val="bg1"/>
              </a:solidFill>
            </a:endParaRPr>
          </a:p>
          <a:p>
            <a:pPr algn="just"/>
            <a:r>
              <a:rPr lang="ro-RO" sz="1500" dirty="0">
                <a:solidFill>
                  <a:schemeClr val="bg1"/>
                </a:solidFill>
              </a:rPr>
              <a:t>potrivit datelor MEN, în anul universitar 2017-2018, un număr de 19.753 de persoane erau înscrise la studii universitare de doctorat, în ușoară creștere față de anul precedent (19.154). Cea mai mare parte a studenților doctoranzi, 99%, sunt înscriși în învățământul de stat și doar 1% în învățământul particular.</a:t>
            </a:r>
            <a:endParaRPr lang="en-GB" sz="1500" dirty="0">
              <a:solidFill>
                <a:schemeClr val="bg1"/>
              </a:solidFill>
            </a:endParaRPr>
          </a:p>
          <a:p>
            <a:pPr algn="just"/>
            <a:endParaRPr lang="ro-RO" sz="1500" dirty="0"/>
          </a:p>
          <a:p>
            <a:pPr algn="just"/>
            <a:endParaRPr lang="ro-RO" dirty="0"/>
          </a:p>
          <a:p>
            <a:endParaRPr lang="en-GB" dirty="0"/>
          </a:p>
          <a:p>
            <a:endParaRPr lang="ro-RO" dirty="0"/>
          </a:p>
          <a:p>
            <a:endParaRPr lang="en-GB" dirty="0"/>
          </a:p>
        </p:txBody>
      </p:sp>
      <p:sp>
        <p:nvSpPr>
          <p:cNvPr id="5" name="Text Placeholder 4"/>
          <p:cNvSpPr>
            <a:spLocks noGrp="1"/>
          </p:cNvSpPr>
          <p:nvPr>
            <p:ph type="body" sz="quarter" idx="3"/>
          </p:nvPr>
        </p:nvSpPr>
        <p:spPr>
          <a:xfrm>
            <a:off x="5806545" y="922851"/>
            <a:ext cx="4937655" cy="935249"/>
          </a:xfrm>
        </p:spPr>
        <p:txBody>
          <a:bodyPr/>
          <a:lstStyle/>
          <a:p>
            <a:pPr algn="ctr"/>
            <a:r>
              <a:rPr lang="ro-RO" dirty="0"/>
              <a:t>Acțiuni concrete 2018</a:t>
            </a:r>
            <a:endParaRPr lang="en-GB" dirty="0"/>
          </a:p>
        </p:txBody>
      </p:sp>
      <p:sp>
        <p:nvSpPr>
          <p:cNvPr id="6" name="Content Placeholder 5"/>
          <p:cNvSpPr>
            <a:spLocks noGrp="1"/>
          </p:cNvSpPr>
          <p:nvPr>
            <p:ph sz="quarter" idx="4"/>
          </p:nvPr>
        </p:nvSpPr>
        <p:spPr>
          <a:xfrm>
            <a:off x="5806544" y="1795243"/>
            <a:ext cx="5384369" cy="4286775"/>
          </a:xfrm>
        </p:spPr>
        <p:txBody>
          <a:bodyPr>
            <a:normAutofit/>
          </a:bodyPr>
          <a:lstStyle/>
          <a:p>
            <a:pPr algn="just"/>
            <a:r>
              <a:rPr lang="ro-RO" sz="1100" dirty="0">
                <a:solidFill>
                  <a:schemeClr val="bg1"/>
                </a:solidFill>
              </a:rPr>
              <a:t>reglementări de sistem (normative, metodologii, baze de date) implementate de la nivel central; </a:t>
            </a:r>
          </a:p>
          <a:p>
            <a:pPr algn="just"/>
            <a:r>
              <a:rPr lang="ro-RO" sz="1100" dirty="0">
                <a:solidFill>
                  <a:schemeClr val="bg1"/>
                </a:solidFill>
              </a:rPr>
              <a:t>Fondul pentru Situații Speciale (FSS) poate fi utilizat de către instituțiile de învățământ pentru: </a:t>
            </a:r>
          </a:p>
          <a:p>
            <a:pPr algn="just">
              <a:buFont typeface="Wingdings" panose="05000000000000000000" pitchFamily="2" charset="2"/>
              <a:buChar char="ü"/>
            </a:pPr>
            <a:r>
              <a:rPr lang="ro-RO" sz="1100" dirty="0">
                <a:solidFill>
                  <a:schemeClr val="bg1"/>
                </a:solidFill>
              </a:rPr>
              <a:t>organizarea/desfășurarea unor activități și finanțarea unor situații speciale care contribuie la atingerea obiectivelor prevăzute în cadrul Tertiary 2015-2020, </a:t>
            </a:r>
          </a:p>
          <a:p>
            <a:pPr algn="just">
              <a:buFont typeface="Wingdings" panose="05000000000000000000" pitchFamily="2" charset="2"/>
              <a:buChar char="ü"/>
            </a:pPr>
            <a:r>
              <a:rPr lang="ro-RO" sz="1100" dirty="0">
                <a:solidFill>
                  <a:schemeClr val="bg1"/>
                </a:solidFill>
              </a:rPr>
              <a:t>sprijinirea activităților extracurriculare ale studenților</a:t>
            </a:r>
          </a:p>
          <a:p>
            <a:pPr algn="just">
              <a:buFont typeface="Wingdings" panose="05000000000000000000" pitchFamily="2" charset="2"/>
              <a:buChar char="ü"/>
            </a:pPr>
            <a:r>
              <a:rPr lang="ro-RO" sz="1100" dirty="0">
                <a:solidFill>
                  <a:schemeClr val="bg1"/>
                </a:solidFill>
              </a:rPr>
              <a:t>acțiuni desfășurate de instituțiile de învățământ superior pentru dezvoltarea internaționalizării </a:t>
            </a:r>
          </a:p>
          <a:p>
            <a:pPr algn="just">
              <a:buFont typeface="Wingdings" panose="05000000000000000000" pitchFamily="2" charset="2"/>
              <a:buChar char="ü"/>
            </a:pPr>
            <a:r>
              <a:rPr lang="ro-RO" sz="1100" dirty="0">
                <a:solidFill>
                  <a:schemeClr val="bg1"/>
                </a:solidFill>
              </a:rPr>
              <a:t>alte acțiuni menite să contribuie la creșterea calității și prestigiului învățământului superior.</a:t>
            </a:r>
          </a:p>
          <a:p>
            <a:pPr algn="just"/>
            <a:r>
              <a:rPr lang="ro-RO" sz="1100" dirty="0">
                <a:solidFill>
                  <a:schemeClr val="bg1"/>
                </a:solidFill>
              </a:rPr>
              <a:t>activitățile/rezultatele proiectelor cu finanțare externă </a:t>
            </a:r>
          </a:p>
        </p:txBody>
      </p:sp>
      <p:pic>
        <p:nvPicPr>
          <p:cNvPr id="7" name="Picture 0" descr="Description: Header A4 Portrai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5378" y="275152"/>
            <a:ext cx="61626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Imagini pentru proiectul RO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57807" y="476288"/>
            <a:ext cx="2142139" cy="64843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ini pentru Dezvoltarea capacității MEN de monitorizare și prognoză a evoluției învățământului superior în raport cu piața munci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099" y="4721488"/>
            <a:ext cx="3661416" cy="785759"/>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2" descr="Imagini pentru aracis qaf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1" descr="Imagine similară"/>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8790" y="5544125"/>
            <a:ext cx="3661416" cy="1200624"/>
          </a:xfrm>
          <a:prstGeom prst="rect">
            <a:avLst/>
          </a:prstGeom>
          <a:noFill/>
          <a:ln>
            <a:noFill/>
          </a:ln>
        </p:spPr>
      </p:pic>
    </p:spTree>
    <p:extLst>
      <p:ext uri="{BB962C8B-B14F-4D97-AF65-F5344CB8AC3E}">
        <p14:creationId xmlns:p14="http://schemas.microsoft.com/office/powerpoint/2010/main" val="3474498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4213" y="922852"/>
            <a:ext cx="10058400" cy="1451232"/>
          </a:xfrm>
        </p:spPr>
        <p:txBody>
          <a:bodyPr>
            <a:normAutofit/>
          </a:bodyPr>
          <a:lstStyle/>
          <a:p>
            <a:pPr algn="ctr"/>
            <a:br>
              <a:rPr lang="ro-RO" dirty="0"/>
            </a:br>
            <a:r>
              <a:rPr lang="en-GB" sz="4900" dirty="0"/>
              <a:t>ROSE</a:t>
            </a:r>
          </a:p>
        </p:txBody>
      </p:sp>
      <p:sp>
        <p:nvSpPr>
          <p:cNvPr id="9" name="Text Placeholder 8"/>
          <p:cNvSpPr>
            <a:spLocks noGrp="1"/>
          </p:cNvSpPr>
          <p:nvPr>
            <p:ph type="body" sz="quarter" idx="13"/>
          </p:nvPr>
        </p:nvSpPr>
        <p:spPr>
          <a:xfrm>
            <a:off x="684212" y="1837190"/>
            <a:ext cx="8534400" cy="2929544"/>
          </a:xfrm>
        </p:spPr>
        <p:txBody>
          <a:bodyPr/>
          <a:lstStyle/>
          <a:p>
            <a:endParaRPr lang="en-GB" dirty="0"/>
          </a:p>
        </p:txBody>
      </p:sp>
      <p:sp>
        <p:nvSpPr>
          <p:cNvPr id="8" name="Text Placeholder 7"/>
          <p:cNvSpPr>
            <a:spLocks noGrp="1"/>
          </p:cNvSpPr>
          <p:nvPr>
            <p:ph type="body" idx="1"/>
          </p:nvPr>
        </p:nvSpPr>
        <p:spPr>
          <a:xfrm>
            <a:off x="684211" y="2474752"/>
            <a:ext cx="8534401" cy="4253219"/>
          </a:xfrm>
        </p:spPr>
        <p:txBody>
          <a:bodyPr>
            <a:normAutofit/>
          </a:bodyPr>
          <a:lstStyle/>
          <a:p>
            <a:pPr marL="285750" indent="-285750" algn="just">
              <a:buFont typeface="Wingdings" panose="05000000000000000000" pitchFamily="2" charset="2"/>
              <a:buChar char="q"/>
            </a:pPr>
            <a:r>
              <a:rPr lang="ro-RO" dirty="0">
                <a:solidFill>
                  <a:schemeClr val="bg1"/>
                </a:solidFill>
              </a:rPr>
              <a:t>93 de granturi în cadrul Schemelor de granturi pentru universități, în valoare totală de 58,81 mil. de lei, astfel: </a:t>
            </a:r>
            <a:endParaRPr lang="en-GB" dirty="0">
              <a:solidFill>
                <a:schemeClr val="bg1"/>
              </a:solidFill>
            </a:endParaRPr>
          </a:p>
          <a:p>
            <a:pPr marL="285750" indent="-285750" algn="just">
              <a:buFont typeface="Wingdings" panose="05000000000000000000" pitchFamily="2" charset="2"/>
              <a:buChar char="Ø"/>
            </a:pPr>
            <a:r>
              <a:rPr lang="ro-RO" dirty="0">
                <a:solidFill>
                  <a:schemeClr val="bg1"/>
                </a:solidFill>
              </a:rPr>
              <a:t>60 de granturi în cadrul Schemei de granturi necompetitive; </a:t>
            </a:r>
            <a:endParaRPr lang="en-GB" dirty="0">
              <a:solidFill>
                <a:schemeClr val="bg1"/>
              </a:solidFill>
            </a:endParaRPr>
          </a:p>
          <a:p>
            <a:pPr marL="285750" indent="-285750" algn="just">
              <a:buFont typeface="Wingdings" panose="05000000000000000000" pitchFamily="2" charset="2"/>
              <a:buChar char="Ø"/>
            </a:pPr>
            <a:r>
              <a:rPr lang="ro-RO" dirty="0">
                <a:solidFill>
                  <a:schemeClr val="bg1"/>
                </a:solidFill>
              </a:rPr>
              <a:t>20 de granturi pentru programe de vară de tip punte;</a:t>
            </a:r>
            <a:endParaRPr lang="en-GB" dirty="0">
              <a:solidFill>
                <a:schemeClr val="bg1"/>
              </a:solidFill>
            </a:endParaRPr>
          </a:p>
          <a:p>
            <a:pPr marL="285750" indent="-285750" algn="just">
              <a:buFont typeface="Wingdings" panose="05000000000000000000" pitchFamily="2" charset="2"/>
              <a:buChar char="Ø"/>
            </a:pPr>
            <a:r>
              <a:rPr lang="ro-RO" dirty="0">
                <a:solidFill>
                  <a:schemeClr val="bg1"/>
                </a:solidFill>
              </a:rPr>
              <a:t>13 granturi pentru centre de învățare; </a:t>
            </a:r>
            <a:endParaRPr lang="en-GB" dirty="0">
              <a:solidFill>
                <a:schemeClr val="bg1"/>
              </a:solidFill>
            </a:endParaRPr>
          </a:p>
          <a:p>
            <a:pPr marL="285750" indent="-285750" algn="just">
              <a:buFont typeface="Wingdings" panose="05000000000000000000" pitchFamily="2" charset="2"/>
              <a:buChar char="Ø"/>
            </a:pPr>
            <a:r>
              <a:rPr lang="ro-RO" dirty="0">
                <a:solidFill>
                  <a:schemeClr val="bg1"/>
                </a:solidFill>
              </a:rPr>
              <a:t>universitățile/facultățile beneficiare de granturi au primit tranșe în valoare totală de 16,811 mil. de lei</a:t>
            </a:r>
            <a:endParaRPr lang="en-GB" dirty="0">
              <a:solidFill>
                <a:schemeClr val="bg1"/>
              </a:solidFill>
            </a:endParaRPr>
          </a:p>
          <a:p>
            <a:endParaRPr lang="en-GB" dirty="0"/>
          </a:p>
        </p:txBody>
      </p:sp>
      <p:pic>
        <p:nvPicPr>
          <p:cNvPr id="10" name="Picture 0" descr="Description: Header A4 Portrai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5378" y="275152"/>
            <a:ext cx="61626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Imagini pentru granturi rose univesitati de va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859" y="4766734"/>
            <a:ext cx="333375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340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0669" y="5612234"/>
            <a:ext cx="11677474" cy="1048625"/>
          </a:xfrm>
        </p:spPr>
        <p:txBody>
          <a:bodyPr>
            <a:normAutofit fontScale="90000"/>
          </a:bodyPr>
          <a:lstStyle/>
          <a:p>
            <a:pPr algn="ctr"/>
            <a:r>
              <a:rPr lang="ro-RO" sz="3100" dirty="0"/>
              <a:t>STRATEGIA NAȚIONALĂ PENTRU ÎNVĂȚĂMÂNT TERȚIAR </a:t>
            </a:r>
            <a:br>
              <a:rPr lang="ro-RO" sz="3100" dirty="0"/>
            </a:br>
            <a:r>
              <a:rPr lang="ro-RO" sz="3100" dirty="0"/>
              <a:t>2015 – 2020</a:t>
            </a:r>
            <a:br>
              <a:rPr lang="en-GB" dirty="0"/>
            </a:br>
            <a:endParaRPr lang="en-GB" dirty="0"/>
          </a:p>
        </p:txBody>
      </p:sp>
      <p:sp>
        <p:nvSpPr>
          <p:cNvPr id="8" name="Text Placeholder 7"/>
          <p:cNvSpPr>
            <a:spLocks noGrp="1"/>
          </p:cNvSpPr>
          <p:nvPr>
            <p:ph sz="half" idx="1"/>
          </p:nvPr>
        </p:nvSpPr>
        <p:spPr>
          <a:xfrm>
            <a:off x="684211" y="1216404"/>
            <a:ext cx="4937655" cy="4328719"/>
          </a:xfrm>
        </p:spPr>
        <p:txBody>
          <a:bodyPr>
            <a:normAutofit fontScale="85000" lnSpcReduction="10000"/>
          </a:bodyPr>
          <a:lstStyle/>
          <a:p>
            <a:pPr marL="0" indent="0" algn="ctr">
              <a:buNone/>
            </a:pPr>
            <a:r>
              <a:rPr lang="ro-RO" b="1" dirty="0"/>
              <a:t>QAFIN-POCU 2014-2020</a:t>
            </a:r>
          </a:p>
          <a:p>
            <a:pPr algn="just"/>
            <a:r>
              <a:rPr lang="ro-RO" dirty="0">
                <a:solidFill>
                  <a:schemeClr val="bg1"/>
                </a:solidFill>
              </a:rPr>
              <a:t>asistență tehnică de la Banca Mondială; </a:t>
            </a:r>
          </a:p>
          <a:p>
            <a:pPr algn="just"/>
            <a:r>
              <a:rPr lang="ro-RO" dirty="0">
                <a:solidFill>
                  <a:schemeClr val="bg1"/>
                </a:solidFill>
              </a:rPr>
              <a:t>a fost finalizată propunerea de </a:t>
            </a:r>
            <a:r>
              <a:rPr lang="ro-RO" i="1" dirty="0">
                <a:solidFill>
                  <a:schemeClr val="bg1"/>
                </a:solidFill>
              </a:rPr>
              <a:t>Metodologie de clasificare a universităților și ierarhizare a programelor de studii;</a:t>
            </a:r>
            <a:endParaRPr lang="ro-RO" dirty="0">
              <a:solidFill>
                <a:schemeClr val="bg1"/>
              </a:solidFill>
            </a:endParaRPr>
          </a:p>
          <a:p>
            <a:pPr algn="just"/>
            <a:r>
              <a:rPr lang="ro-RO" dirty="0">
                <a:solidFill>
                  <a:schemeClr val="bg1"/>
                </a:solidFill>
              </a:rPr>
              <a:t>5 evenimente de informare și consultare publică în principalele centre universitare - București, Timișoara, Iași, Cluj-Napoca, Brașov, în vederea dezbaterii publice a propunerii de Metodologie, precum și consultări online cu reprezentanți ai tuturor actorilor implicați.</a:t>
            </a:r>
            <a:endParaRPr lang="en-GB" dirty="0">
              <a:solidFill>
                <a:schemeClr val="bg1"/>
              </a:solidFill>
            </a:endParaRPr>
          </a:p>
          <a:p>
            <a:endParaRPr lang="en-GB" dirty="0"/>
          </a:p>
        </p:txBody>
      </p:sp>
      <p:sp>
        <p:nvSpPr>
          <p:cNvPr id="3" name="Content Placeholder 2"/>
          <p:cNvSpPr>
            <a:spLocks noGrp="1"/>
          </p:cNvSpPr>
          <p:nvPr>
            <p:ph sz="half" idx="2"/>
          </p:nvPr>
        </p:nvSpPr>
        <p:spPr>
          <a:xfrm>
            <a:off x="5808133" y="1216403"/>
            <a:ext cx="4934479" cy="4328719"/>
          </a:xfrm>
        </p:spPr>
        <p:txBody>
          <a:bodyPr>
            <a:normAutofit fontScale="85000" lnSpcReduction="10000"/>
          </a:bodyPr>
          <a:lstStyle/>
          <a:p>
            <a:pPr marL="0" indent="0" algn="ctr">
              <a:buNone/>
            </a:pPr>
            <a:r>
              <a:rPr lang="ro-RO" dirty="0"/>
              <a:t>SIPOCA 3 </a:t>
            </a:r>
          </a:p>
          <a:p>
            <a:pPr marL="0" indent="0" algn="just">
              <a:buNone/>
            </a:pPr>
            <a:r>
              <a:rPr lang="ro-RO" b="1" i="1" dirty="0"/>
              <a:t>Dezvoltarea capacității Ministerului Educației Naționale de monitorizare și prognoză a evoluției învățământului superior în raport cu piața muncii</a:t>
            </a:r>
          </a:p>
          <a:p>
            <a:pPr algn="just"/>
            <a:r>
              <a:rPr lang="ro-RO" dirty="0">
                <a:solidFill>
                  <a:schemeClr val="bg1"/>
                </a:solidFill>
              </a:rPr>
              <a:t>dezvoltarea unui mecanism de monitorizare dedicat învățământului superior din România, care să reunească date statistice cu privire la învățământul superior și care să ofere        într-o manieră accesibilă informații relevante pentru toți actorii interesați de inserția absolvenților pe piața muncii;</a:t>
            </a:r>
          </a:p>
          <a:p>
            <a:pPr algn="just"/>
            <a:r>
              <a:rPr lang="ro-RO" dirty="0">
                <a:solidFill>
                  <a:schemeClr val="bg1"/>
                </a:solidFill>
              </a:rPr>
              <a:t>software-ul dedicat monitorizării absolvenților pe piața muncii a fost elaborat.</a:t>
            </a:r>
            <a:endParaRPr lang="en-GB" dirty="0">
              <a:solidFill>
                <a:schemeClr val="bg1"/>
              </a:solidFill>
            </a:endParaRPr>
          </a:p>
          <a:p>
            <a:endParaRPr lang="en-GB" dirty="0"/>
          </a:p>
        </p:txBody>
      </p:sp>
      <p:pic>
        <p:nvPicPr>
          <p:cNvPr id="10" name="Picture 0" descr="Description: Header A4 Portrai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5378" y="275152"/>
            <a:ext cx="61626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048000" y="2967335"/>
            <a:ext cx="6096000" cy="369332"/>
          </a:xfrm>
          <a:prstGeom prst="rect">
            <a:avLst/>
          </a:prstGeom>
        </p:spPr>
        <p:txBody>
          <a:bodyPr>
            <a:spAutoFit/>
          </a:bodyPr>
          <a:lstStyle/>
          <a:p>
            <a:endParaRPr lang="en-GB" dirty="0"/>
          </a:p>
        </p:txBody>
      </p:sp>
    </p:spTree>
    <p:extLst>
      <p:ext uri="{BB962C8B-B14F-4D97-AF65-F5344CB8AC3E}">
        <p14:creationId xmlns:p14="http://schemas.microsoft.com/office/powerpoint/2010/main" val="2718488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4213" y="685800"/>
            <a:ext cx="10058400" cy="1151390"/>
          </a:xfrm>
        </p:spPr>
        <p:txBody>
          <a:bodyPr/>
          <a:lstStyle/>
          <a:p>
            <a:pPr algn="ctr"/>
            <a:r>
              <a:rPr lang="en-GB" dirty="0" err="1"/>
              <a:t>Chestionar</a:t>
            </a:r>
            <a:r>
              <a:rPr lang="en-GB" dirty="0"/>
              <a:t> SIPOCA 17</a:t>
            </a:r>
          </a:p>
        </p:txBody>
      </p:sp>
      <p:sp>
        <p:nvSpPr>
          <p:cNvPr id="9" name="Text Placeholder 8"/>
          <p:cNvSpPr>
            <a:spLocks noGrp="1"/>
          </p:cNvSpPr>
          <p:nvPr>
            <p:ph type="body" sz="quarter" idx="13"/>
          </p:nvPr>
        </p:nvSpPr>
        <p:spPr>
          <a:xfrm>
            <a:off x="684212" y="1837190"/>
            <a:ext cx="8534400" cy="2929544"/>
          </a:xfrm>
        </p:spPr>
        <p:txBody>
          <a:bodyPr/>
          <a:lstStyle/>
          <a:p>
            <a:endParaRPr lang="en-GB" dirty="0"/>
          </a:p>
          <a:p>
            <a:endParaRPr lang="en-GB" dirty="0"/>
          </a:p>
        </p:txBody>
      </p:sp>
      <p:sp>
        <p:nvSpPr>
          <p:cNvPr id="8" name="Text Placeholder 7"/>
          <p:cNvSpPr>
            <a:spLocks noGrp="1"/>
          </p:cNvSpPr>
          <p:nvPr>
            <p:ph type="body" idx="1"/>
          </p:nvPr>
        </p:nvSpPr>
        <p:spPr>
          <a:xfrm>
            <a:off x="684211" y="1837190"/>
            <a:ext cx="10523481" cy="4157209"/>
          </a:xfrm>
        </p:spPr>
        <p:txBody>
          <a:bodyPr>
            <a:normAutofit fontScale="92500" lnSpcReduction="20000"/>
          </a:bodyPr>
          <a:lstStyle/>
          <a:p>
            <a:pPr algn="ctr"/>
            <a:r>
              <a:rPr lang="en-GB" i="1" dirty="0">
                <a:solidFill>
                  <a:schemeClr val="bg1"/>
                </a:solidFill>
              </a:rPr>
              <a:t>O</a:t>
            </a:r>
            <a:r>
              <a:rPr lang="ro-RO" i="1" dirty="0">
                <a:solidFill>
                  <a:schemeClr val="bg1"/>
                </a:solidFill>
              </a:rPr>
              <a:t> cercetare privind percepția studenților asupra învățământului terțiar</a:t>
            </a:r>
          </a:p>
          <a:p>
            <a:pPr algn="ctr"/>
            <a:endParaRPr lang="en-GB" i="1" dirty="0">
              <a:solidFill>
                <a:schemeClr val="bg1"/>
              </a:solidFill>
            </a:endParaRPr>
          </a:p>
          <a:p>
            <a:r>
              <a:rPr lang="en-GB" dirty="0" err="1">
                <a:solidFill>
                  <a:schemeClr val="bg1"/>
                </a:solidFill>
              </a:rPr>
              <a:t>Tema</a:t>
            </a:r>
            <a:r>
              <a:rPr lang="en-GB" dirty="0">
                <a:solidFill>
                  <a:schemeClr val="bg1"/>
                </a:solidFill>
              </a:rPr>
              <a:t> </a:t>
            </a:r>
            <a:r>
              <a:rPr lang="en-GB" dirty="0" err="1">
                <a:solidFill>
                  <a:schemeClr val="bg1"/>
                </a:solidFill>
              </a:rPr>
              <a:t>chestionarului</a:t>
            </a:r>
            <a:r>
              <a:rPr lang="ro-RO" dirty="0">
                <a:solidFill>
                  <a:schemeClr val="bg1"/>
                </a:solidFill>
              </a:rPr>
              <a:t> </a:t>
            </a:r>
            <a:r>
              <a:rPr lang="en-GB" dirty="0">
                <a:solidFill>
                  <a:schemeClr val="bg1"/>
                </a:solidFill>
              </a:rPr>
              <a:t>: CCOC</a:t>
            </a:r>
          </a:p>
          <a:p>
            <a:r>
              <a:rPr lang="en-GB" dirty="0">
                <a:solidFill>
                  <a:schemeClr val="bg1"/>
                </a:solidFill>
              </a:rPr>
              <a:t>-</a:t>
            </a:r>
            <a:r>
              <a:rPr lang="ro-RO" dirty="0">
                <a:solidFill>
                  <a:schemeClr val="bg1"/>
                </a:solidFill>
              </a:rPr>
              <a:t>571 de studenți </a:t>
            </a:r>
            <a:r>
              <a:rPr lang="en-GB" dirty="0" err="1">
                <a:solidFill>
                  <a:schemeClr val="bg1"/>
                </a:solidFill>
              </a:rPr>
              <a:t>responden</a:t>
            </a:r>
            <a:r>
              <a:rPr lang="ro-RO" dirty="0">
                <a:solidFill>
                  <a:schemeClr val="bg1"/>
                </a:solidFill>
              </a:rPr>
              <a:t>ți din toată țara</a:t>
            </a:r>
          </a:p>
          <a:p>
            <a:endParaRPr lang="ro-RO" i="1" dirty="0"/>
          </a:p>
          <a:p>
            <a:endParaRPr lang="ro-RO" i="1" dirty="0"/>
          </a:p>
          <a:p>
            <a:endParaRPr lang="ro-RO" i="1" dirty="0"/>
          </a:p>
          <a:p>
            <a:endParaRPr lang="ro-RO" i="1" dirty="0"/>
          </a:p>
          <a:p>
            <a:endParaRPr lang="ro-RO" i="1" dirty="0"/>
          </a:p>
          <a:p>
            <a:endParaRPr lang="ro-RO" i="1" dirty="0"/>
          </a:p>
          <a:p>
            <a:pPr algn="just"/>
            <a:r>
              <a:rPr lang="ro-RO" i="1" dirty="0">
                <a:solidFill>
                  <a:schemeClr val="bg1"/>
                </a:solidFill>
              </a:rPr>
              <a:t>În conformitate cu datele raportate de către instituțiile de învățământ superior, 34.883 de elevi, 42.422 de studenți și 12.216 de absolvenți au beneficiat de servicii de consiliere și orientare în carieră în anul 2017-2018.</a:t>
            </a:r>
            <a:endParaRPr lang="en-GB" i="1" dirty="0">
              <a:solidFill>
                <a:schemeClr val="bg1"/>
              </a:solidFill>
            </a:endParaRPr>
          </a:p>
          <a:p>
            <a:endParaRPr lang="en-GB" dirty="0"/>
          </a:p>
        </p:txBody>
      </p:sp>
      <p:pic>
        <p:nvPicPr>
          <p:cNvPr id="10" name="Picture 0" descr="Description: Header A4 Portrai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5378" y="275152"/>
            <a:ext cx="61626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Lightning Bolt 1"/>
          <p:cNvSpPr/>
          <p:nvPr/>
        </p:nvSpPr>
        <p:spPr>
          <a:xfrm>
            <a:off x="5186016" y="4133908"/>
            <a:ext cx="914400" cy="91440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descr="C:\Users\Irina\AppData\Local\Microsoft\Windows\INetCache\Content.MSO\7522D586.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2943" y="3182658"/>
            <a:ext cx="3958273" cy="1902500"/>
          </a:xfrm>
          <a:prstGeom prst="rect">
            <a:avLst/>
          </a:prstGeom>
          <a:noFill/>
          <a:ln>
            <a:noFill/>
          </a:ln>
        </p:spPr>
      </p:pic>
      <p:pic>
        <p:nvPicPr>
          <p:cNvPr id="13" name="Picture 12" descr="C:\Users\Irina\AppData\Local\Microsoft\Windows\INetCache\Content.MSO\98248384.tmp"/>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1468" y="3135555"/>
            <a:ext cx="3867325" cy="1902500"/>
          </a:xfrm>
          <a:prstGeom prst="rect">
            <a:avLst/>
          </a:prstGeom>
          <a:noFill/>
          <a:ln>
            <a:noFill/>
          </a:ln>
        </p:spPr>
      </p:pic>
    </p:spTree>
    <p:extLst>
      <p:ext uri="{BB962C8B-B14F-4D97-AF65-F5344CB8AC3E}">
        <p14:creationId xmlns:p14="http://schemas.microsoft.com/office/powerpoint/2010/main" val="1750432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4212" y="685799"/>
            <a:ext cx="11035208" cy="1310781"/>
          </a:xfrm>
        </p:spPr>
        <p:txBody>
          <a:bodyPr/>
          <a:lstStyle/>
          <a:p>
            <a:pPr lvl="1" algn="l" defTabSz="457200" rtl="0">
              <a:spcBef>
                <a:spcPct val="0"/>
              </a:spcBef>
            </a:pPr>
            <a:r>
              <a:rPr lang="ro-RO" sz="2400" dirty="0">
                <a:solidFill>
                  <a:schemeClr val="tx1"/>
                </a:solidFill>
                <a:latin typeface="+mj-lt"/>
              </a:rPr>
              <a:t>STRATEGIA NAȚIONALĂ DE ÎNVĂȚARE PE TOT PARCURSUL VIEȚII 2015 – 2020</a:t>
            </a:r>
            <a:br>
              <a:rPr lang="en-GB" b="1" dirty="0"/>
            </a:br>
            <a:endParaRPr lang="en-GB" dirty="0"/>
          </a:p>
        </p:txBody>
      </p:sp>
      <p:sp>
        <p:nvSpPr>
          <p:cNvPr id="7" name="Subtitle 6"/>
          <p:cNvSpPr>
            <a:spLocks noGrp="1"/>
          </p:cNvSpPr>
          <p:nvPr>
            <p:ph type="subTitle" idx="1"/>
          </p:nvPr>
        </p:nvSpPr>
        <p:spPr>
          <a:xfrm>
            <a:off x="3375463" y="9323652"/>
            <a:ext cx="8375208" cy="762243"/>
          </a:xfrm>
        </p:spPr>
        <p:txBody>
          <a:bodyPr/>
          <a:lstStyle/>
          <a:p>
            <a:endParaRPr lang="en-GB" dirty="0"/>
          </a:p>
        </p:txBody>
      </p:sp>
      <p:pic>
        <p:nvPicPr>
          <p:cNvPr id="5" name="Picture 0" descr="Description: Header A4 Portrai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5378" y="275151"/>
            <a:ext cx="6365153" cy="689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 7"/>
          <p:cNvGraphicFramePr>
            <a:graphicFrameLocks noGrp="1"/>
          </p:cNvGraphicFramePr>
          <p:nvPr>
            <p:extLst>
              <p:ext uri="{D42A27DB-BD31-4B8C-83A1-F6EECF244321}">
                <p14:modId xmlns:p14="http://schemas.microsoft.com/office/powerpoint/2010/main" val="827981878"/>
              </p:ext>
            </p:extLst>
          </p:nvPr>
        </p:nvGraphicFramePr>
        <p:xfrm>
          <a:off x="276835" y="1820413"/>
          <a:ext cx="11473835" cy="1174699"/>
        </p:xfrm>
        <a:graphic>
          <a:graphicData uri="http://schemas.openxmlformats.org/drawingml/2006/table">
            <a:tbl>
              <a:tblPr firstRow="1" firstCol="1" bandRow="1">
                <a:tableStyleId>{5C22544A-7EE6-4342-B048-85BDC9FD1C3A}</a:tableStyleId>
              </a:tblPr>
              <a:tblGrid>
                <a:gridCol w="4031906">
                  <a:extLst>
                    <a:ext uri="{9D8B030D-6E8A-4147-A177-3AD203B41FA5}">
                      <a16:colId xmlns:a16="http://schemas.microsoft.com/office/drawing/2014/main" val="1371663241"/>
                    </a:ext>
                  </a:extLst>
                </a:gridCol>
                <a:gridCol w="1174919">
                  <a:extLst>
                    <a:ext uri="{9D8B030D-6E8A-4147-A177-3AD203B41FA5}">
                      <a16:colId xmlns:a16="http://schemas.microsoft.com/office/drawing/2014/main" val="2307783651"/>
                    </a:ext>
                  </a:extLst>
                </a:gridCol>
                <a:gridCol w="1248354">
                  <a:extLst>
                    <a:ext uri="{9D8B030D-6E8A-4147-A177-3AD203B41FA5}">
                      <a16:colId xmlns:a16="http://schemas.microsoft.com/office/drawing/2014/main" val="2736360181"/>
                    </a:ext>
                  </a:extLst>
                </a:gridCol>
                <a:gridCol w="1248354">
                  <a:extLst>
                    <a:ext uri="{9D8B030D-6E8A-4147-A177-3AD203B41FA5}">
                      <a16:colId xmlns:a16="http://schemas.microsoft.com/office/drawing/2014/main" val="2434819136"/>
                    </a:ext>
                  </a:extLst>
                </a:gridCol>
                <a:gridCol w="3770302">
                  <a:extLst>
                    <a:ext uri="{9D8B030D-6E8A-4147-A177-3AD203B41FA5}">
                      <a16:colId xmlns:a16="http://schemas.microsoft.com/office/drawing/2014/main" val="1473934674"/>
                    </a:ext>
                  </a:extLst>
                </a:gridCol>
              </a:tblGrid>
              <a:tr h="259700">
                <a:tc>
                  <a:txBody>
                    <a:bodyPr/>
                    <a:lstStyle/>
                    <a:p>
                      <a:pPr>
                        <a:lnSpc>
                          <a:spcPct val="107000"/>
                        </a:lnSpc>
                        <a:spcAft>
                          <a:spcPts val="0"/>
                        </a:spcAft>
                      </a:pPr>
                      <a:r>
                        <a:rPr lang="ro-RO" sz="900">
                          <a:effectLst/>
                        </a:rPr>
                        <a:t>Descriere indicator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322" marR="64322" marT="0" marB="0"/>
                </a:tc>
                <a:tc>
                  <a:txBody>
                    <a:bodyPr/>
                    <a:lstStyle/>
                    <a:p>
                      <a:pPr algn="ctr">
                        <a:lnSpc>
                          <a:spcPct val="107000"/>
                        </a:lnSpc>
                        <a:spcAft>
                          <a:spcPts val="0"/>
                        </a:spcAft>
                      </a:pPr>
                      <a:r>
                        <a:rPr lang="ro-RO" sz="900">
                          <a:effectLst/>
                        </a:rPr>
                        <a:t>Referință</a:t>
                      </a:r>
                      <a:endParaRPr lang="en-GB" sz="1000">
                        <a:effectLst/>
                      </a:endParaRPr>
                    </a:p>
                    <a:p>
                      <a:pPr algn="ctr">
                        <a:lnSpc>
                          <a:spcPct val="107000"/>
                        </a:lnSpc>
                        <a:spcAft>
                          <a:spcPts val="0"/>
                        </a:spcAft>
                      </a:pPr>
                      <a:r>
                        <a:rPr lang="ro-RO" sz="900">
                          <a:effectLst/>
                        </a:rPr>
                        <a:t>2013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322" marR="64322" marT="0" marB="0"/>
                </a:tc>
                <a:tc>
                  <a:txBody>
                    <a:bodyPr/>
                    <a:lstStyle/>
                    <a:p>
                      <a:pPr algn="ctr">
                        <a:lnSpc>
                          <a:spcPct val="107000"/>
                        </a:lnSpc>
                        <a:spcAft>
                          <a:spcPts val="0"/>
                        </a:spcAft>
                      </a:pPr>
                      <a:r>
                        <a:rPr lang="ro-RO" sz="900">
                          <a:effectLst/>
                        </a:rPr>
                        <a:t>Actual</a:t>
                      </a:r>
                      <a:endParaRPr lang="en-GB" sz="1000">
                        <a:effectLst/>
                      </a:endParaRPr>
                    </a:p>
                    <a:p>
                      <a:pPr algn="ctr">
                        <a:lnSpc>
                          <a:spcPct val="107000"/>
                        </a:lnSpc>
                        <a:spcAft>
                          <a:spcPts val="0"/>
                        </a:spcAft>
                      </a:pPr>
                      <a:r>
                        <a:rPr lang="ro-RO" sz="900">
                          <a:effectLst/>
                        </a:rPr>
                        <a:t>2018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322" marR="64322" marT="0" marB="0" anchor="ctr"/>
                </a:tc>
                <a:tc>
                  <a:txBody>
                    <a:bodyPr/>
                    <a:lstStyle/>
                    <a:p>
                      <a:pPr algn="ctr">
                        <a:lnSpc>
                          <a:spcPct val="107000"/>
                        </a:lnSpc>
                        <a:spcAft>
                          <a:spcPts val="0"/>
                        </a:spcAft>
                      </a:pPr>
                      <a:r>
                        <a:rPr lang="ro-RO" sz="900">
                          <a:effectLst/>
                        </a:rPr>
                        <a:t>Țintă 2020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322" marR="64322" marT="0" marB="0" anchor="ctr"/>
                </a:tc>
                <a:tc>
                  <a:txBody>
                    <a:bodyPr/>
                    <a:lstStyle/>
                    <a:p>
                      <a:pPr algn="ctr">
                        <a:lnSpc>
                          <a:spcPct val="107000"/>
                        </a:lnSpc>
                        <a:spcAft>
                          <a:spcPts val="0"/>
                        </a:spcAft>
                      </a:pPr>
                      <a:r>
                        <a:rPr lang="ro-RO" sz="900">
                          <a:effectLst/>
                        </a:rPr>
                        <a:t>Comentarii</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322" marR="64322" marT="0" marB="0" anchor="ctr"/>
                </a:tc>
                <a:extLst>
                  <a:ext uri="{0D108BD9-81ED-4DB2-BD59-A6C34878D82A}">
                    <a16:rowId xmlns:a16="http://schemas.microsoft.com/office/drawing/2014/main" val="3326092979"/>
                  </a:ext>
                </a:extLst>
              </a:tr>
              <a:tr h="881202">
                <a:tc>
                  <a:txBody>
                    <a:bodyPr/>
                    <a:lstStyle/>
                    <a:p>
                      <a:pPr>
                        <a:lnSpc>
                          <a:spcPct val="107000"/>
                        </a:lnSpc>
                        <a:spcAft>
                          <a:spcPts val="0"/>
                        </a:spcAft>
                      </a:pPr>
                      <a:r>
                        <a:rPr lang="ro-RO" sz="1000" dirty="0">
                          <a:effectLst/>
                        </a:rPr>
                        <a:t>Participarea adulților (25-64 de ani) la educație și formare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322" marR="64322" marT="0" marB="0" anchor="ctr"/>
                </a:tc>
                <a:tc>
                  <a:txBody>
                    <a:bodyPr/>
                    <a:lstStyle/>
                    <a:p>
                      <a:pPr>
                        <a:lnSpc>
                          <a:spcPct val="107000"/>
                        </a:lnSpc>
                        <a:spcAft>
                          <a:spcPts val="0"/>
                        </a:spcAft>
                      </a:pPr>
                      <a:r>
                        <a:rPr lang="ro-RO" sz="1000">
                          <a:effectLst/>
                        </a:rPr>
                        <a:t>1,8%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322" marR="64322" marT="0" marB="0"/>
                </a:tc>
                <a:tc>
                  <a:txBody>
                    <a:bodyPr/>
                    <a:lstStyle/>
                    <a:p>
                      <a:pPr>
                        <a:lnSpc>
                          <a:spcPct val="107000"/>
                        </a:lnSpc>
                        <a:spcAft>
                          <a:spcPts val="0"/>
                        </a:spcAft>
                      </a:pPr>
                      <a:r>
                        <a:rPr lang="ro-RO" sz="1000" dirty="0">
                          <a:effectLst/>
                        </a:rPr>
                        <a:t>0,9%</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322" marR="64322" marT="0" marB="0"/>
                </a:tc>
                <a:tc>
                  <a:txBody>
                    <a:bodyPr/>
                    <a:lstStyle/>
                    <a:p>
                      <a:pPr>
                        <a:lnSpc>
                          <a:spcPct val="107000"/>
                        </a:lnSpc>
                        <a:spcAft>
                          <a:spcPts val="0"/>
                        </a:spcAft>
                      </a:pPr>
                      <a:r>
                        <a:rPr lang="ro-RO" sz="1000" dirty="0">
                          <a:effectLst/>
                        </a:rPr>
                        <a:t>10%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322" marR="64322" marT="0" marB="0"/>
                </a:tc>
                <a:tc>
                  <a:txBody>
                    <a:bodyPr/>
                    <a:lstStyle/>
                    <a:p>
                      <a:pPr>
                        <a:lnSpc>
                          <a:spcPct val="107000"/>
                        </a:lnSpc>
                        <a:spcAft>
                          <a:spcPts val="0"/>
                        </a:spcAft>
                      </a:pPr>
                      <a:r>
                        <a:rPr lang="ro-RO" sz="1000" dirty="0">
                          <a:effectLst/>
                        </a:rPr>
                        <a:t>Participarea adulților la educație și formare se calculează ca raport între populația cu vârsta 25-64 de ani care a participat la o formă de instruire în ultimele patru săptămâni precedente derulării Anchetei forței de muncă în gospodării (AMIGO) și totalul populației de 25-64 de ani.</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322" marR="64322" marT="0" marB="0"/>
                </a:tc>
                <a:extLst>
                  <a:ext uri="{0D108BD9-81ED-4DB2-BD59-A6C34878D82A}">
                    <a16:rowId xmlns:a16="http://schemas.microsoft.com/office/drawing/2014/main" val="796445210"/>
                  </a:ext>
                </a:extLst>
              </a:tr>
            </a:tbl>
          </a:graphicData>
        </a:graphic>
      </p:graphicFrame>
      <p:sp>
        <p:nvSpPr>
          <p:cNvPr id="10" name="Rectangle 9"/>
          <p:cNvSpPr/>
          <p:nvPr/>
        </p:nvSpPr>
        <p:spPr>
          <a:xfrm>
            <a:off x="3048000" y="3020555"/>
            <a:ext cx="6096000" cy="1427635"/>
          </a:xfrm>
          <a:prstGeom prst="rect">
            <a:avLst/>
          </a:prstGeom>
        </p:spPr>
        <p:txBody>
          <a:bodyPr>
            <a:spAutoFit/>
          </a:bodyPr>
          <a:lstStyle/>
          <a:p>
            <a:pPr algn="just">
              <a:lnSpc>
                <a:spcPct val="107000"/>
              </a:lnSpc>
              <a:spcBef>
                <a:spcPts val="1200"/>
              </a:spcBef>
              <a:spcAft>
                <a:spcPts val="800"/>
              </a:spcAft>
            </a:pPr>
            <a:r>
              <a:rPr lang="ro-RO" sz="11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Participarea la învățarea pe tot parcursul vieții (ÎPV) în România a cunoscut o scădere continuă în ultimii ani, ajungând de la 2% în 2013 la o rată de 1,1% în 2017 și 0,9% în 2018, media europeană fiind de 11,1%. Indicatorul strategic se află la o distanță considerabilă față de ținta agreată de România pentru anul 2020, respectiv o participare de 10%, făcând astfel imposibilă atingerea țintei în termenul stabilit.</a:t>
            </a:r>
          </a:p>
          <a:p>
            <a:pPr algn="just">
              <a:lnSpc>
                <a:spcPct val="107000"/>
              </a:lnSpc>
              <a:spcBef>
                <a:spcPts val="1200"/>
              </a:spcBef>
              <a:spcAft>
                <a:spcPts val="800"/>
              </a:spcAft>
            </a:pPr>
            <a:endParaRPr lang="en-GB"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Imagini pentru lifelong lear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2316" y="3993160"/>
            <a:ext cx="5931016" cy="2625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401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4213" y="-704675"/>
            <a:ext cx="10058400" cy="4133675"/>
          </a:xfrm>
        </p:spPr>
        <p:txBody>
          <a:bodyPr>
            <a:normAutofit/>
          </a:bodyPr>
          <a:lstStyle/>
          <a:p>
            <a:pPr algn="ctr"/>
            <a:r>
              <a:rPr lang="ro-RO" sz="2000" dirty="0">
                <a:solidFill>
                  <a:schemeClr val="bg1"/>
                </a:solidFill>
              </a:rPr>
              <a:t>Dificultăți în implementarea strategiei</a:t>
            </a:r>
            <a:endParaRPr lang="en-GB" sz="2000" dirty="0">
              <a:solidFill>
                <a:schemeClr val="bg1"/>
              </a:solidFill>
            </a:endParaRPr>
          </a:p>
        </p:txBody>
      </p:sp>
      <p:sp>
        <p:nvSpPr>
          <p:cNvPr id="6" name="Text Placeholder 5"/>
          <p:cNvSpPr>
            <a:spLocks noGrp="1"/>
          </p:cNvSpPr>
          <p:nvPr>
            <p:ph type="body" idx="1"/>
          </p:nvPr>
        </p:nvSpPr>
        <p:spPr>
          <a:xfrm>
            <a:off x="684211" y="1700591"/>
            <a:ext cx="10447979" cy="5018992"/>
          </a:xfrm>
        </p:spPr>
        <p:txBody>
          <a:bodyPr>
            <a:normAutofit/>
          </a:bodyPr>
          <a:lstStyle/>
          <a:p>
            <a:pPr marL="342900" indent="-342900">
              <a:buFont typeface="Wingdings" panose="05000000000000000000" pitchFamily="2" charset="2"/>
              <a:buChar char="Ø"/>
            </a:pPr>
            <a:r>
              <a:rPr lang="ro-RO" sz="1800" dirty="0">
                <a:solidFill>
                  <a:schemeClr val="tx1"/>
                </a:solidFill>
              </a:rPr>
              <a:t>a</a:t>
            </a:r>
            <a:r>
              <a:rPr lang="en-GB" sz="1800" dirty="0" err="1">
                <a:solidFill>
                  <a:schemeClr val="tx1"/>
                </a:solidFill>
              </a:rPr>
              <a:t>probabilitatea</a:t>
            </a:r>
            <a:r>
              <a:rPr lang="en-GB" sz="1800" dirty="0">
                <a:solidFill>
                  <a:schemeClr val="tx1"/>
                </a:solidFill>
              </a:rPr>
              <a:t> ca </a:t>
            </a:r>
            <a:r>
              <a:rPr lang="en-GB" sz="1800" dirty="0" err="1">
                <a:solidFill>
                  <a:schemeClr val="tx1"/>
                </a:solidFill>
              </a:rPr>
              <a:t>adulții</a:t>
            </a:r>
            <a:r>
              <a:rPr lang="en-GB" sz="1800" dirty="0">
                <a:solidFill>
                  <a:schemeClr val="tx1"/>
                </a:solidFill>
              </a:rPr>
              <a:t> </a:t>
            </a:r>
            <a:r>
              <a:rPr lang="en-GB" sz="1800" dirty="0" err="1">
                <a:solidFill>
                  <a:schemeClr val="tx1"/>
                </a:solidFill>
              </a:rPr>
              <a:t>să</a:t>
            </a:r>
            <a:r>
              <a:rPr lang="en-GB" sz="1800" dirty="0">
                <a:solidFill>
                  <a:schemeClr val="tx1"/>
                </a:solidFill>
              </a:rPr>
              <a:t> </a:t>
            </a:r>
            <a:r>
              <a:rPr lang="en-GB" sz="1800" dirty="0" err="1">
                <a:solidFill>
                  <a:schemeClr val="tx1"/>
                </a:solidFill>
              </a:rPr>
              <a:t>își</a:t>
            </a:r>
            <a:r>
              <a:rPr lang="en-GB" sz="1800" dirty="0">
                <a:solidFill>
                  <a:schemeClr val="tx1"/>
                </a:solidFill>
              </a:rPr>
              <a:t> </a:t>
            </a:r>
            <a:r>
              <a:rPr lang="en-GB" sz="1800" dirty="0" err="1">
                <a:solidFill>
                  <a:schemeClr val="tx1"/>
                </a:solidFill>
              </a:rPr>
              <a:t>actualizeze</a:t>
            </a:r>
            <a:r>
              <a:rPr lang="en-GB" sz="1800" dirty="0">
                <a:solidFill>
                  <a:schemeClr val="tx1"/>
                </a:solidFill>
              </a:rPr>
              <a:t> </a:t>
            </a:r>
            <a:r>
              <a:rPr lang="en-GB" sz="1800" dirty="0" err="1">
                <a:solidFill>
                  <a:schemeClr val="tx1"/>
                </a:solidFill>
              </a:rPr>
              <a:t>cunoștințele</a:t>
            </a:r>
            <a:r>
              <a:rPr lang="en-GB" sz="1800" dirty="0">
                <a:solidFill>
                  <a:schemeClr val="tx1"/>
                </a:solidFill>
              </a:rPr>
              <a:t> </a:t>
            </a:r>
            <a:r>
              <a:rPr lang="en-GB" sz="1800" dirty="0" err="1">
                <a:solidFill>
                  <a:schemeClr val="tx1"/>
                </a:solidFill>
              </a:rPr>
              <a:t>și</a:t>
            </a:r>
            <a:r>
              <a:rPr lang="en-GB" sz="1800" dirty="0">
                <a:solidFill>
                  <a:schemeClr val="tx1"/>
                </a:solidFill>
              </a:rPr>
              <a:t> </a:t>
            </a:r>
            <a:r>
              <a:rPr lang="en-GB" sz="1800" dirty="0" err="1">
                <a:solidFill>
                  <a:schemeClr val="tx1"/>
                </a:solidFill>
              </a:rPr>
              <a:t>competențele</a:t>
            </a:r>
            <a:r>
              <a:rPr lang="en-GB" sz="1800" dirty="0">
                <a:solidFill>
                  <a:schemeClr val="tx1"/>
                </a:solidFill>
              </a:rPr>
              <a:t> </a:t>
            </a:r>
            <a:r>
              <a:rPr lang="en-GB" sz="1800" dirty="0" err="1">
                <a:solidFill>
                  <a:schemeClr val="tx1"/>
                </a:solidFill>
              </a:rPr>
              <a:t>prin</a:t>
            </a:r>
            <a:r>
              <a:rPr lang="en-GB" sz="1800" dirty="0">
                <a:solidFill>
                  <a:schemeClr val="tx1"/>
                </a:solidFill>
              </a:rPr>
              <a:t> </a:t>
            </a:r>
            <a:r>
              <a:rPr lang="en-GB" sz="1800" dirty="0" err="1">
                <a:solidFill>
                  <a:schemeClr val="tx1"/>
                </a:solidFill>
              </a:rPr>
              <a:t>programe</a:t>
            </a:r>
            <a:r>
              <a:rPr lang="en-GB" sz="1800" dirty="0">
                <a:solidFill>
                  <a:schemeClr val="tx1"/>
                </a:solidFill>
              </a:rPr>
              <a:t> de </a:t>
            </a:r>
            <a:r>
              <a:rPr lang="en-GB" sz="1800" dirty="0" err="1">
                <a:solidFill>
                  <a:schemeClr val="tx1"/>
                </a:solidFill>
              </a:rPr>
              <a:t>educație</a:t>
            </a:r>
            <a:r>
              <a:rPr lang="en-GB" sz="1800" dirty="0">
                <a:solidFill>
                  <a:schemeClr val="tx1"/>
                </a:solidFill>
              </a:rPr>
              <a:t> </a:t>
            </a:r>
            <a:r>
              <a:rPr lang="en-GB" sz="1800" dirty="0" err="1">
                <a:solidFill>
                  <a:schemeClr val="tx1"/>
                </a:solidFill>
              </a:rPr>
              <a:t>specifice</a:t>
            </a:r>
            <a:r>
              <a:rPr lang="en-GB" sz="1800" dirty="0">
                <a:solidFill>
                  <a:schemeClr val="tx1"/>
                </a:solidFill>
              </a:rPr>
              <a:t> </a:t>
            </a:r>
            <a:r>
              <a:rPr lang="en-GB" sz="1800" dirty="0" err="1">
                <a:solidFill>
                  <a:schemeClr val="tx1"/>
                </a:solidFill>
              </a:rPr>
              <a:t>este</a:t>
            </a:r>
            <a:r>
              <a:rPr lang="en-GB" sz="1800" dirty="0">
                <a:solidFill>
                  <a:schemeClr val="tx1"/>
                </a:solidFill>
              </a:rPr>
              <a:t> </a:t>
            </a:r>
            <a:r>
              <a:rPr lang="en-GB" sz="1800" dirty="0" err="1">
                <a:solidFill>
                  <a:schemeClr val="tx1"/>
                </a:solidFill>
              </a:rPr>
              <a:t>scăzută</a:t>
            </a:r>
            <a:r>
              <a:rPr lang="en-GB" sz="1800" dirty="0">
                <a:solidFill>
                  <a:schemeClr val="tx1"/>
                </a:solidFill>
              </a:rPr>
              <a:t>: 0,9 % (media UE: 11,1 %)</a:t>
            </a:r>
            <a:endParaRPr lang="ro-RO" sz="1800" dirty="0">
              <a:solidFill>
                <a:schemeClr val="tx1"/>
              </a:solidFill>
            </a:endParaRPr>
          </a:p>
          <a:p>
            <a:endParaRPr lang="ro-RO" sz="1800" dirty="0">
              <a:solidFill>
                <a:schemeClr val="tx1"/>
              </a:solidFill>
            </a:endParaRPr>
          </a:p>
          <a:p>
            <a:pPr marL="342900" indent="-342900">
              <a:buFont typeface="Wingdings" panose="05000000000000000000" pitchFamily="2" charset="2"/>
              <a:buChar char="Ø"/>
            </a:pPr>
            <a:r>
              <a:rPr lang="ro-RO" sz="1800" dirty="0">
                <a:solidFill>
                  <a:schemeClr val="tx1"/>
                </a:solidFill>
              </a:rPr>
              <a:t>din ce în ce mai puține </a:t>
            </a:r>
            <a:r>
              <a:rPr lang="en-GB" sz="1800" dirty="0">
                <a:solidFill>
                  <a:schemeClr val="tx1"/>
                </a:solidFill>
              </a:rPr>
              <a:t>„</a:t>
            </a:r>
            <a:r>
              <a:rPr lang="en-GB" sz="1800" dirty="0" err="1">
                <a:solidFill>
                  <a:schemeClr val="tx1"/>
                </a:solidFill>
              </a:rPr>
              <a:t>ocupații</a:t>
            </a:r>
            <a:r>
              <a:rPr lang="en-GB" sz="1800" dirty="0">
                <a:solidFill>
                  <a:schemeClr val="tx1"/>
                </a:solidFill>
              </a:rPr>
              <a:t> </a:t>
            </a:r>
            <a:r>
              <a:rPr lang="en-GB" sz="1800" dirty="0" err="1">
                <a:solidFill>
                  <a:schemeClr val="tx1"/>
                </a:solidFill>
              </a:rPr>
              <a:t>elementare</a:t>
            </a:r>
            <a:r>
              <a:rPr lang="en-GB" sz="1800" dirty="0">
                <a:solidFill>
                  <a:schemeClr val="tx1"/>
                </a:solidFill>
              </a:rPr>
              <a:t>”</a:t>
            </a:r>
            <a:endParaRPr lang="ro-RO" sz="1800" dirty="0">
              <a:solidFill>
                <a:schemeClr val="tx1"/>
              </a:solidFill>
            </a:endParaRPr>
          </a:p>
          <a:p>
            <a:endParaRPr lang="ro-RO" sz="1800" dirty="0">
              <a:solidFill>
                <a:schemeClr val="tx1"/>
              </a:solidFill>
            </a:endParaRPr>
          </a:p>
          <a:p>
            <a:pPr marL="342900" indent="-342900">
              <a:buFont typeface="Wingdings" panose="05000000000000000000" pitchFamily="2" charset="2"/>
              <a:buChar char="Ø"/>
            </a:pPr>
            <a:r>
              <a:rPr lang="en-GB" sz="1800" dirty="0" err="1">
                <a:solidFill>
                  <a:schemeClr val="tx1"/>
                </a:solidFill>
              </a:rPr>
              <a:t>necesitatea</a:t>
            </a:r>
            <a:r>
              <a:rPr lang="en-GB" sz="1800" dirty="0">
                <a:solidFill>
                  <a:schemeClr val="tx1"/>
                </a:solidFill>
              </a:rPr>
              <a:t> </a:t>
            </a:r>
            <a:r>
              <a:rPr lang="en-GB" sz="1800" dirty="0" err="1">
                <a:solidFill>
                  <a:schemeClr val="tx1"/>
                </a:solidFill>
              </a:rPr>
              <a:t>unui</a:t>
            </a:r>
            <a:r>
              <a:rPr lang="en-GB" sz="1800" dirty="0">
                <a:solidFill>
                  <a:schemeClr val="tx1"/>
                </a:solidFill>
              </a:rPr>
              <a:t> </a:t>
            </a:r>
            <a:r>
              <a:rPr lang="en-GB" sz="1800" dirty="0" err="1">
                <a:solidFill>
                  <a:schemeClr val="tx1"/>
                </a:solidFill>
              </a:rPr>
              <a:t>efort</a:t>
            </a:r>
            <a:r>
              <a:rPr lang="en-GB" sz="1800" dirty="0">
                <a:solidFill>
                  <a:schemeClr val="tx1"/>
                </a:solidFill>
              </a:rPr>
              <a:t> </a:t>
            </a:r>
            <a:r>
              <a:rPr lang="en-GB" sz="1800" dirty="0" err="1">
                <a:solidFill>
                  <a:schemeClr val="tx1"/>
                </a:solidFill>
              </a:rPr>
              <a:t>considerabil</a:t>
            </a:r>
            <a:r>
              <a:rPr lang="en-GB" sz="1800" dirty="0">
                <a:solidFill>
                  <a:schemeClr val="tx1"/>
                </a:solidFill>
              </a:rPr>
              <a:t> de </a:t>
            </a:r>
            <a:r>
              <a:rPr lang="en-GB" sz="1800" dirty="0" err="1">
                <a:solidFill>
                  <a:schemeClr val="tx1"/>
                </a:solidFill>
              </a:rPr>
              <a:t>perfecționare</a:t>
            </a:r>
            <a:r>
              <a:rPr lang="en-GB" sz="1800" dirty="0">
                <a:solidFill>
                  <a:schemeClr val="tx1"/>
                </a:solidFill>
              </a:rPr>
              <a:t> </a:t>
            </a:r>
            <a:r>
              <a:rPr lang="en-GB" sz="1800" dirty="0" err="1">
                <a:solidFill>
                  <a:schemeClr val="tx1"/>
                </a:solidFill>
              </a:rPr>
              <a:t>și</a:t>
            </a:r>
            <a:r>
              <a:rPr lang="en-GB" sz="1800" dirty="0">
                <a:solidFill>
                  <a:schemeClr val="tx1"/>
                </a:solidFill>
              </a:rPr>
              <a:t> de </a:t>
            </a:r>
            <a:r>
              <a:rPr lang="en-GB" sz="1800" dirty="0" err="1">
                <a:solidFill>
                  <a:schemeClr val="tx1"/>
                </a:solidFill>
              </a:rPr>
              <a:t>recalificare</a:t>
            </a:r>
            <a:r>
              <a:rPr lang="ro-RO" sz="1800" dirty="0">
                <a:solidFill>
                  <a:schemeClr val="tx1"/>
                </a:solidFill>
              </a:rPr>
              <a:t> - SKILLING AND UPSKILLING</a:t>
            </a:r>
          </a:p>
          <a:p>
            <a:pPr marL="342900" indent="-342900">
              <a:buFont typeface="Wingdings" panose="05000000000000000000" pitchFamily="2" charset="2"/>
              <a:buChar char="Ø"/>
            </a:pPr>
            <a:endParaRPr lang="ro-RO" sz="1800" dirty="0">
              <a:solidFill>
                <a:schemeClr val="tx1"/>
              </a:solidFill>
            </a:endParaRPr>
          </a:p>
          <a:p>
            <a:pPr marL="342900" indent="-342900">
              <a:buFont typeface="Wingdings" panose="05000000000000000000" pitchFamily="2" charset="2"/>
              <a:buChar char="Ø"/>
            </a:pPr>
            <a:r>
              <a:rPr lang="ro-RO" sz="1800" dirty="0">
                <a:solidFill>
                  <a:schemeClr val="tx1"/>
                </a:solidFill>
              </a:rPr>
              <a:t>n</a:t>
            </a:r>
            <a:r>
              <a:rPr lang="en-GB" sz="1800" dirty="0">
                <a:solidFill>
                  <a:schemeClr val="tx1"/>
                </a:solidFill>
              </a:rPr>
              <a:t>u a </a:t>
            </a:r>
            <a:r>
              <a:rPr lang="en-GB" sz="1800" dirty="0" err="1">
                <a:solidFill>
                  <a:schemeClr val="tx1"/>
                </a:solidFill>
              </a:rPr>
              <a:t>fost</a:t>
            </a:r>
            <a:r>
              <a:rPr lang="en-GB" sz="1800" dirty="0">
                <a:solidFill>
                  <a:schemeClr val="tx1"/>
                </a:solidFill>
              </a:rPr>
              <a:t> </a:t>
            </a:r>
            <a:r>
              <a:rPr lang="en-GB" sz="1800" dirty="0" err="1">
                <a:solidFill>
                  <a:schemeClr val="tx1"/>
                </a:solidFill>
              </a:rPr>
              <a:t>încă</a:t>
            </a:r>
            <a:r>
              <a:rPr lang="en-GB" sz="1800" dirty="0">
                <a:solidFill>
                  <a:schemeClr val="tx1"/>
                </a:solidFill>
              </a:rPr>
              <a:t> </a:t>
            </a:r>
            <a:r>
              <a:rPr lang="en-GB" sz="1800" dirty="0" err="1">
                <a:solidFill>
                  <a:schemeClr val="tx1"/>
                </a:solidFill>
              </a:rPr>
              <a:t>instituit</a:t>
            </a:r>
            <a:r>
              <a:rPr lang="en-GB" sz="1800" dirty="0">
                <a:solidFill>
                  <a:schemeClr val="tx1"/>
                </a:solidFill>
              </a:rPr>
              <a:t> un </a:t>
            </a:r>
            <a:r>
              <a:rPr lang="en-GB" sz="1800" dirty="0" err="1">
                <a:solidFill>
                  <a:schemeClr val="tx1"/>
                </a:solidFill>
              </a:rPr>
              <a:t>sistem</a:t>
            </a:r>
            <a:r>
              <a:rPr lang="en-GB" sz="1800" dirty="0">
                <a:solidFill>
                  <a:schemeClr val="tx1"/>
                </a:solidFill>
              </a:rPr>
              <a:t> </a:t>
            </a:r>
            <a:r>
              <a:rPr lang="en-GB" sz="1800" dirty="0" err="1">
                <a:solidFill>
                  <a:schemeClr val="tx1"/>
                </a:solidFill>
              </a:rPr>
              <a:t>pentru</a:t>
            </a:r>
            <a:r>
              <a:rPr lang="en-GB" sz="1800" dirty="0">
                <a:solidFill>
                  <a:schemeClr val="tx1"/>
                </a:solidFill>
              </a:rPr>
              <a:t> </a:t>
            </a:r>
            <a:r>
              <a:rPr lang="en-GB" sz="1800" dirty="0" err="1">
                <a:solidFill>
                  <a:schemeClr val="tx1"/>
                </a:solidFill>
              </a:rPr>
              <a:t>dezvoltarea</a:t>
            </a:r>
            <a:r>
              <a:rPr lang="en-GB" sz="1800" dirty="0">
                <a:solidFill>
                  <a:schemeClr val="tx1"/>
                </a:solidFill>
              </a:rPr>
              <a:t> </a:t>
            </a:r>
            <a:r>
              <a:rPr lang="en-GB" sz="1800" dirty="0" err="1">
                <a:solidFill>
                  <a:schemeClr val="tx1"/>
                </a:solidFill>
              </a:rPr>
              <a:t>profesională</a:t>
            </a:r>
            <a:r>
              <a:rPr lang="en-GB" sz="1800" dirty="0">
                <a:solidFill>
                  <a:schemeClr val="tx1"/>
                </a:solidFill>
              </a:rPr>
              <a:t> </a:t>
            </a:r>
            <a:r>
              <a:rPr lang="en-GB" sz="1800" dirty="0" err="1">
                <a:solidFill>
                  <a:schemeClr val="tx1"/>
                </a:solidFill>
              </a:rPr>
              <a:t>continuă</a:t>
            </a:r>
            <a:r>
              <a:rPr lang="en-GB" sz="1800" dirty="0">
                <a:solidFill>
                  <a:schemeClr val="tx1"/>
                </a:solidFill>
              </a:rPr>
              <a:t> a </a:t>
            </a:r>
            <a:r>
              <a:rPr lang="en-GB" sz="1800" dirty="0" err="1">
                <a:solidFill>
                  <a:schemeClr val="tx1"/>
                </a:solidFill>
              </a:rPr>
              <a:t>profesioniștilor</a:t>
            </a:r>
            <a:r>
              <a:rPr lang="en-GB" sz="1800" dirty="0">
                <a:solidFill>
                  <a:schemeClr val="tx1"/>
                </a:solidFill>
              </a:rPr>
              <a:t> din </a:t>
            </a:r>
            <a:r>
              <a:rPr lang="en-GB" sz="1800" dirty="0" err="1">
                <a:solidFill>
                  <a:schemeClr val="tx1"/>
                </a:solidFill>
              </a:rPr>
              <a:t>domeniul</a:t>
            </a:r>
            <a:r>
              <a:rPr lang="en-GB" sz="1800" dirty="0">
                <a:solidFill>
                  <a:schemeClr val="tx1"/>
                </a:solidFill>
              </a:rPr>
              <a:t> </a:t>
            </a:r>
            <a:r>
              <a:rPr lang="en-GB" sz="1800" dirty="0" err="1">
                <a:solidFill>
                  <a:schemeClr val="tx1"/>
                </a:solidFill>
              </a:rPr>
              <a:t>educației</a:t>
            </a:r>
            <a:r>
              <a:rPr lang="en-GB" sz="1800" dirty="0">
                <a:solidFill>
                  <a:schemeClr val="tx1"/>
                </a:solidFill>
              </a:rPr>
              <a:t> </a:t>
            </a:r>
            <a:r>
              <a:rPr lang="en-GB" sz="1800" dirty="0" err="1">
                <a:solidFill>
                  <a:schemeClr val="tx1"/>
                </a:solidFill>
              </a:rPr>
              <a:t>adulților</a:t>
            </a:r>
            <a:endParaRPr lang="ro-RO" sz="1800" dirty="0">
              <a:solidFill>
                <a:schemeClr val="tx1"/>
              </a:solidFill>
            </a:endParaRPr>
          </a:p>
          <a:p>
            <a:pPr marL="342900" indent="-342900">
              <a:buFont typeface="Wingdings" panose="05000000000000000000" pitchFamily="2" charset="2"/>
              <a:buChar char="Ø"/>
            </a:pPr>
            <a:endParaRPr lang="ro-RO" sz="1800" dirty="0">
              <a:solidFill>
                <a:schemeClr val="tx1"/>
              </a:solidFill>
            </a:endParaRPr>
          </a:p>
          <a:p>
            <a:pPr marL="342900" indent="-342900">
              <a:buFont typeface="Wingdings" panose="05000000000000000000" pitchFamily="2" charset="2"/>
              <a:buChar char="Ø"/>
            </a:pPr>
            <a:r>
              <a:rPr lang="en-GB" sz="1800" dirty="0" err="1">
                <a:solidFill>
                  <a:schemeClr val="tx1"/>
                </a:solidFill>
              </a:rPr>
              <a:t>învățarea</a:t>
            </a:r>
            <a:r>
              <a:rPr lang="en-GB" sz="1800" dirty="0">
                <a:solidFill>
                  <a:schemeClr val="tx1"/>
                </a:solidFill>
              </a:rPr>
              <a:t> </a:t>
            </a:r>
            <a:r>
              <a:rPr lang="en-GB" sz="1800" dirty="0" err="1">
                <a:solidFill>
                  <a:schemeClr val="tx1"/>
                </a:solidFill>
              </a:rPr>
              <a:t>în</a:t>
            </a:r>
            <a:r>
              <a:rPr lang="en-GB" sz="1800" dirty="0">
                <a:solidFill>
                  <a:schemeClr val="tx1"/>
                </a:solidFill>
              </a:rPr>
              <a:t> </a:t>
            </a:r>
            <a:r>
              <a:rPr lang="en-GB" sz="1800" dirty="0" err="1">
                <a:solidFill>
                  <a:schemeClr val="tx1"/>
                </a:solidFill>
              </a:rPr>
              <a:t>rândul</a:t>
            </a:r>
            <a:r>
              <a:rPr lang="en-GB" sz="1800" dirty="0">
                <a:solidFill>
                  <a:schemeClr val="tx1"/>
                </a:solidFill>
              </a:rPr>
              <a:t> </a:t>
            </a:r>
            <a:r>
              <a:rPr lang="en-GB" sz="1800" dirty="0" err="1">
                <a:solidFill>
                  <a:schemeClr val="tx1"/>
                </a:solidFill>
              </a:rPr>
              <a:t>adulților</a:t>
            </a:r>
            <a:r>
              <a:rPr lang="en-GB" sz="1800" dirty="0">
                <a:solidFill>
                  <a:schemeClr val="tx1"/>
                </a:solidFill>
              </a:rPr>
              <a:t> </a:t>
            </a:r>
            <a:r>
              <a:rPr lang="en-GB" sz="1800" dirty="0" err="1">
                <a:solidFill>
                  <a:schemeClr val="tx1"/>
                </a:solidFill>
              </a:rPr>
              <a:t>ar</a:t>
            </a:r>
            <a:r>
              <a:rPr lang="en-GB" sz="1800" dirty="0">
                <a:solidFill>
                  <a:schemeClr val="tx1"/>
                </a:solidFill>
              </a:rPr>
              <a:t> </a:t>
            </a:r>
            <a:r>
              <a:rPr lang="en-GB" sz="1800" dirty="0" err="1">
                <a:solidFill>
                  <a:schemeClr val="tx1"/>
                </a:solidFill>
              </a:rPr>
              <a:t>putea</a:t>
            </a:r>
            <a:r>
              <a:rPr lang="en-GB" sz="1800" dirty="0">
                <a:solidFill>
                  <a:schemeClr val="tx1"/>
                </a:solidFill>
              </a:rPr>
              <a:t> </a:t>
            </a:r>
            <a:r>
              <a:rPr lang="en-GB" sz="1800" dirty="0" err="1">
                <a:solidFill>
                  <a:schemeClr val="tx1"/>
                </a:solidFill>
              </a:rPr>
              <a:t>beneficia</a:t>
            </a:r>
            <a:r>
              <a:rPr lang="en-GB" sz="1800" dirty="0">
                <a:solidFill>
                  <a:schemeClr val="tx1"/>
                </a:solidFill>
              </a:rPr>
              <a:t> de un </a:t>
            </a:r>
            <a:r>
              <a:rPr lang="en-GB" sz="1800" dirty="0" err="1">
                <a:solidFill>
                  <a:schemeClr val="tx1"/>
                </a:solidFill>
              </a:rPr>
              <a:t>sistem</a:t>
            </a:r>
            <a:r>
              <a:rPr lang="en-GB" sz="1800" dirty="0">
                <a:solidFill>
                  <a:schemeClr val="tx1"/>
                </a:solidFill>
              </a:rPr>
              <a:t> de </a:t>
            </a:r>
            <a:r>
              <a:rPr lang="en-GB" sz="1800" dirty="0" err="1">
                <a:solidFill>
                  <a:schemeClr val="tx1"/>
                </a:solidFill>
              </a:rPr>
              <a:t>colectare</a:t>
            </a:r>
            <a:r>
              <a:rPr lang="en-GB" sz="1800" dirty="0">
                <a:solidFill>
                  <a:schemeClr val="tx1"/>
                </a:solidFill>
              </a:rPr>
              <a:t> a </a:t>
            </a:r>
            <a:r>
              <a:rPr lang="en-GB" sz="1800" dirty="0" err="1">
                <a:solidFill>
                  <a:schemeClr val="tx1"/>
                </a:solidFill>
              </a:rPr>
              <a:t>datelor</a:t>
            </a:r>
            <a:r>
              <a:rPr lang="en-GB" sz="1800" dirty="0">
                <a:solidFill>
                  <a:schemeClr val="tx1"/>
                </a:solidFill>
              </a:rPr>
              <a:t> </a:t>
            </a:r>
            <a:r>
              <a:rPr lang="en-GB" sz="1800" dirty="0" err="1">
                <a:solidFill>
                  <a:schemeClr val="tx1"/>
                </a:solidFill>
              </a:rPr>
              <a:t>mai</a:t>
            </a:r>
            <a:r>
              <a:rPr lang="en-GB" sz="1800" dirty="0">
                <a:solidFill>
                  <a:schemeClr val="tx1"/>
                </a:solidFill>
              </a:rPr>
              <a:t> </a:t>
            </a:r>
            <a:r>
              <a:rPr lang="en-GB" sz="1800" dirty="0" err="1">
                <a:solidFill>
                  <a:schemeClr val="tx1"/>
                </a:solidFill>
              </a:rPr>
              <a:t>fiabil</a:t>
            </a:r>
            <a:r>
              <a:rPr lang="en-GB" sz="1800" dirty="0">
                <a:solidFill>
                  <a:schemeClr val="tx1"/>
                </a:solidFill>
              </a:rPr>
              <a:t> </a:t>
            </a:r>
            <a:r>
              <a:rPr lang="en-GB" sz="1800" dirty="0" err="1">
                <a:solidFill>
                  <a:schemeClr val="tx1"/>
                </a:solidFill>
              </a:rPr>
              <a:t>și</a:t>
            </a:r>
            <a:r>
              <a:rPr lang="en-GB" sz="1800" dirty="0">
                <a:solidFill>
                  <a:schemeClr val="tx1"/>
                </a:solidFill>
              </a:rPr>
              <a:t> </a:t>
            </a:r>
            <a:r>
              <a:rPr lang="en-GB" sz="1800" dirty="0" err="1">
                <a:solidFill>
                  <a:schemeClr val="tx1"/>
                </a:solidFill>
              </a:rPr>
              <a:t>mai</a:t>
            </a:r>
            <a:r>
              <a:rPr lang="en-GB" sz="1800" dirty="0">
                <a:solidFill>
                  <a:schemeClr val="tx1"/>
                </a:solidFill>
              </a:rPr>
              <a:t> </a:t>
            </a:r>
            <a:r>
              <a:rPr lang="en-GB" sz="1800" dirty="0" err="1">
                <a:solidFill>
                  <a:schemeClr val="tx1"/>
                </a:solidFill>
              </a:rPr>
              <a:t>cuprinzător</a:t>
            </a:r>
            <a:r>
              <a:rPr lang="en-GB" sz="1800" dirty="0">
                <a:solidFill>
                  <a:schemeClr val="tx1"/>
                </a:solidFill>
              </a:rPr>
              <a:t>, de </a:t>
            </a:r>
            <a:r>
              <a:rPr lang="en-GB" sz="1800" dirty="0" err="1">
                <a:solidFill>
                  <a:schemeClr val="tx1"/>
                </a:solidFill>
              </a:rPr>
              <a:t>acorduri</a:t>
            </a:r>
            <a:r>
              <a:rPr lang="en-GB" sz="1800" dirty="0">
                <a:solidFill>
                  <a:schemeClr val="tx1"/>
                </a:solidFill>
              </a:rPr>
              <a:t> </a:t>
            </a:r>
            <a:r>
              <a:rPr lang="en-GB" sz="1800" dirty="0" err="1">
                <a:solidFill>
                  <a:schemeClr val="tx1"/>
                </a:solidFill>
              </a:rPr>
              <a:t>instituționale</a:t>
            </a:r>
            <a:r>
              <a:rPr lang="en-GB" sz="1800" dirty="0">
                <a:solidFill>
                  <a:schemeClr val="tx1"/>
                </a:solidFill>
              </a:rPr>
              <a:t> </a:t>
            </a:r>
            <a:r>
              <a:rPr lang="en-GB" sz="1800" dirty="0" err="1">
                <a:solidFill>
                  <a:schemeClr val="tx1"/>
                </a:solidFill>
              </a:rPr>
              <a:t>mai</a:t>
            </a:r>
            <a:r>
              <a:rPr lang="en-GB" sz="1800" dirty="0">
                <a:solidFill>
                  <a:schemeClr val="tx1"/>
                </a:solidFill>
              </a:rPr>
              <a:t> </a:t>
            </a:r>
            <a:r>
              <a:rPr lang="en-GB" sz="1800" dirty="0" err="1">
                <a:solidFill>
                  <a:schemeClr val="tx1"/>
                </a:solidFill>
              </a:rPr>
              <a:t>clare</a:t>
            </a:r>
            <a:r>
              <a:rPr lang="en-GB" sz="1800" dirty="0">
                <a:solidFill>
                  <a:schemeClr val="tx1"/>
                </a:solidFill>
              </a:rPr>
              <a:t> </a:t>
            </a:r>
            <a:r>
              <a:rPr lang="en-GB" sz="1800" dirty="0" err="1">
                <a:solidFill>
                  <a:schemeClr val="tx1"/>
                </a:solidFill>
              </a:rPr>
              <a:t>și</a:t>
            </a:r>
            <a:r>
              <a:rPr lang="en-GB" sz="1800" dirty="0">
                <a:solidFill>
                  <a:schemeClr val="tx1"/>
                </a:solidFill>
              </a:rPr>
              <a:t> de </a:t>
            </a:r>
            <a:r>
              <a:rPr lang="en-GB" sz="1800" dirty="0" err="1">
                <a:solidFill>
                  <a:schemeClr val="tx1"/>
                </a:solidFill>
              </a:rPr>
              <a:t>instituirea</a:t>
            </a:r>
            <a:r>
              <a:rPr lang="en-GB" sz="1800" dirty="0">
                <a:solidFill>
                  <a:schemeClr val="tx1"/>
                </a:solidFill>
              </a:rPr>
              <a:t> </a:t>
            </a:r>
            <a:r>
              <a:rPr lang="en-GB" sz="1800" dirty="0" err="1">
                <a:solidFill>
                  <a:schemeClr val="tx1"/>
                </a:solidFill>
              </a:rPr>
              <a:t>unui</a:t>
            </a:r>
            <a:r>
              <a:rPr lang="en-GB" sz="1800" dirty="0">
                <a:solidFill>
                  <a:schemeClr val="tx1"/>
                </a:solidFill>
              </a:rPr>
              <a:t> organism de </a:t>
            </a:r>
            <a:r>
              <a:rPr lang="en-GB" sz="1800" dirty="0" err="1">
                <a:solidFill>
                  <a:schemeClr val="tx1"/>
                </a:solidFill>
              </a:rPr>
              <a:t>coordonare</a:t>
            </a:r>
            <a:r>
              <a:rPr lang="ro-RO" sz="1800" dirty="0">
                <a:solidFill>
                  <a:schemeClr val="tx1"/>
                </a:solidFill>
              </a:rPr>
              <a:t> (</a:t>
            </a:r>
            <a:r>
              <a:rPr lang="ro-RO" sz="1800" i="1" dirty="0">
                <a:solidFill>
                  <a:schemeClr val="tx1"/>
                </a:solidFill>
              </a:rPr>
              <a:t>Monitorul educației și fomării 2019</a:t>
            </a:r>
            <a:r>
              <a:rPr lang="ro-RO" sz="1800" dirty="0">
                <a:solidFill>
                  <a:schemeClr val="tx1"/>
                </a:solidFill>
              </a:rPr>
              <a:t>) </a:t>
            </a:r>
            <a:endParaRPr lang="en-GB" sz="1800" dirty="0">
              <a:solidFill>
                <a:schemeClr val="tx1"/>
              </a:solidFill>
            </a:endParaRPr>
          </a:p>
        </p:txBody>
      </p:sp>
      <p:pic>
        <p:nvPicPr>
          <p:cNvPr id="4" name="Picture 0" descr="Description: Header A4 Portrai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5378" y="275151"/>
            <a:ext cx="6365153" cy="689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Imagini pentru educatia adultilo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89952" y="526131"/>
            <a:ext cx="2255613" cy="1815088"/>
          </a:xfrm>
          <a:prstGeom prst="rect">
            <a:avLst/>
          </a:prstGeom>
          <a:noFill/>
          <a:ln>
            <a:noFill/>
          </a:ln>
        </p:spPr>
      </p:pic>
    </p:spTree>
    <p:extLst>
      <p:ext uri="{BB962C8B-B14F-4D97-AF65-F5344CB8AC3E}">
        <p14:creationId xmlns:p14="http://schemas.microsoft.com/office/powerpoint/2010/main" val="1173118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22812" y="721454"/>
            <a:ext cx="6019800" cy="847288"/>
          </a:xfrm>
        </p:spPr>
        <p:txBody>
          <a:bodyPr/>
          <a:lstStyle/>
          <a:p>
            <a:pPr algn="ctr"/>
            <a:r>
              <a:rPr lang="ro-RO" dirty="0"/>
              <a:t>ProvocĂri</a:t>
            </a:r>
            <a:endParaRPr lang="en-GB" dirty="0"/>
          </a:p>
        </p:txBody>
      </p:sp>
      <p:sp>
        <p:nvSpPr>
          <p:cNvPr id="7" name="Text Placeholder 6"/>
          <p:cNvSpPr>
            <a:spLocks noGrp="1"/>
          </p:cNvSpPr>
          <p:nvPr>
            <p:ph type="body" sz="half" idx="2"/>
          </p:nvPr>
        </p:nvSpPr>
        <p:spPr>
          <a:xfrm>
            <a:off x="4722811" y="1670181"/>
            <a:ext cx="6968445" cy="4419470"/>
          </a:xfrm>
        </p:spPr>
        <p:txBody>
          <a:bodyPr>
            <a:normAutofit fontScale="77500" lnSpcReduction="20000"/>
          </a:bodyPr>
          <a:lstStyle/>
          <a:p>
            <a:pPr algn="just"/>
            <a:r>
              <a:rPr lang="ro-RO" b="1" dirty="0"/>
              <a:t>a</a:t>
            </a:r>
            <a:r>
              <a:rPr lang="ro-RO" b="1" dirty="0">
                <a:solidFill>
                  <a:schemeClr val="bg1"/>
                </a:solidFill>
              </a:rPr>
              <a:t>) coordonarea activităților și a rezultatelor (parțiale &amp; finale) diferitelor părți implicate în acest proces.</a:t>
            </a:r>
            <a:r>
              <a:rPr lang="ro-RO" dirty="0">
                <a:solidFill>
                  <a:schemeClr val="bg1"/>
                </a:solidFill>
              </a:rPr>
              <a:t> </a:t>
            </a:r>
            <a:endParaRPr lang="en-GB" dirty="0">
              <a:solidFill>
                <a:schemeClr val="bg1"/>
              </a:solidFill>
            </a:endParaRPr>
          </a:p>
          <a:p>
            <a:pPr algn="just"/>
            <a:r>
              <a:rPr lang="ro-RO" dirty="0">
                <a:solidFill>
                  <a:schemeClr val="bg1"/>
                </a:solidFill>
              </a:rPr>
              <a:t>-dificultăți în managementul timpului alocat</a:t>
            </a:r>
            <a:endParaRPr lang="en-GB" dirty="0">
              <a:solidFill>
                <a:schemeClr val="bg1"/>
              </a:solidFill>
            </a:endParaRPr>
          </a:p>
          <a:p>
            <a:pPr algn="just"/>
            <a:r>
              <a:rPr lang="ro-RO" dirty="0">
                <a:solidFill>
                  <a:schemeClr val="bg1"/>
                </a:solidFill>
              </a:rPr>
              <a:t>-creșterea conștientizării la nivelul tuturor entităților implicate în planificarea anuală, implementarea și monitorizarea/evaluarea Strategiilor cu privire la rolul specific și concret pe care îl au în acest demers este în măsură să îmbunătățească rezultatele obținute.</a:t>
            </a:r>
            <a:endParaRPr lang="en-GB" dirty="0">
              <a:solidFill>
                <a:schemeClr val="bg1"/>
              </a:solidFill>
            </a:endParaRPr>
          </a:p>
          <a:p>
            <a:pPr algn="just"/>
            <a:r>
              <a:rPr lang="ro-RO" b="1" dirty="0">
                <a:solidFill>
                  <a:schemeClr val="bg1"/>
                </a:solidFill>
              </a:rPr>
              <a:t>b)colectarea datelor financiare </a:t>
            </a:r>
          </a:p>
          <a:p>
            <a:pPr algn="just"/>
            <a:r>
              <a:rPr lang="ro-RO" dirty="0">
                <a:solidFill>
                  <a:schemeClr val="bg1"/>
                </a:solidFill>
              </a:rPr>
              <a:t>-în cadrul fișelor descriptive, mare parte din informațiile financiare nu sunt specificate, cauza fiind imposibilitatea dezagregării cheltuielilor în funcție de măsuri sau acțiuni</a:t>
            </a:r>
          </a:p>
          <a:p>
            <a:pPr algn="just"/>
            <a:r>
              <a:rPr lang="ro-RO" dirty="0">
                <a:solidFill>
                  <a:schemeClr val="bg1"/>
                </a:solidFill>
              </a:rPr>
              <a:t>-implicarea efectivă în planificarea anuală a activităților și monitorizarea acestora de către reprezentanții Direcției Generale Economice a MEN poate contribui la diminuarea acestei dificultăți</a:t>
            </a:r>
            <a:endParaRPr lang="en-GB" dirty="0">
              <a:solidFill>
                <a:schemeClr val="bg1"/>
              </a:solidFill>
            </a:endParaRPr>
          </a:p>
          <a:p>
            <a:pPr algn="just"/>
            <a:r>
              <a:rPr lang="ro-RO" b="1" dirty="0">
                <a:solidFill>
                  <a:schemeClr val="bg1"/>
                </a:solidFill>
              </a:rPr>
              <a:t>c)este imperios necesară creșterea accesului la informații actualizate cu privire la status-ul utilizării FSE.</a:t>
            </a:r>
            <a:r>
              <a:rPr lang="ro-RO" dirty="0">
                <a:solidFill>
                  <a:schemeClr val="bg1"/>
                </a:solidFill>
              </a:rPr>
              <a:t> </a:t>
            </a:r>
          </a:p>
          <a:p>
            <a:pPr algn="just"/>
            <a:r>
              <a:rPr lang="ro-RO" dirty="0">
                <a:solidFill>
                  <a:schemeClr val="bg1"/>
                </a:solidFill>
              </a:rPr>
              <a:t>-rămâne de actualitate problema duratei evaluării cererilor de finanțare (inclusiv pentru proiectele finanțate prin mecanism non-competitiv) și a contractării prioiectelor, care generează problema subsecventă la nivelul planificării anuale a implementării Strategiilor.</a:t>
            </a:r>
            <a:endParaRPr lang="en-GB" dirty="0">
              <a:solidFill>
                <a:schemeClr val="bg1"/>
              </a:solidFill>
            </a:endParaRPr>
          </a:p>
          <a:p>
            <a:endParaRPr lang="en-GB" dirty="0"/>
          </a:p>
        </p:txBody>
      </p:sp>
      <p:pic>
        <p:nvPicPr>
          <p:cNvPr id="4" name="Picture 0" descr="Description: Header A4 Portrai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6047" y="341008"/>
            <a:ext cx="6365153" cy="689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Placeholder 11" descr="Imagini pentru 2018"/>
          <p:cNvPicPr>
            <a:picLocks noGrp="1"/>
          </p:cNvPicPr>
          <p:nvPr>
            <p:ph type="pic" idx="1"/>
          </p:nvPr>
        </p:nvPicPr>
        <p:blipFill>
          <a:blip r:embed="rId3">
            <a:extLst>
              <a:ext uri="{28A0092B-C50C-407E-A947-70E740481C1C}">
                <a14:useLocalDpi xmlns:a14="http://schemas.microsoft.com/office/drawing/2010/main" val="0"/>
              </a:ext>
            </a:extLst>
          </a:blip>
          <a:srcRect l="27020" r="27020"/>
          <a:stretch>
            <a:fillRect/>
          </a:stretch>
        </p:blipFill>
        <p:spPr bwMode="auto">
          <a:xfrm>
            <a:off x="494522" y="1333500"/>
            <a:ext cx="4228290" cy="4756150"/>
          </a:xfrm>
          <a:prstGeom prst="rect">
            <a:avLst/>
          </a:prstGeom>
          <a:noFill/>
          <a:ln>
            <a:noFill/>
          </a:ln>
        </p:spPr>
      </p:pic>
    </p:spTree>
    <p:extLst>
      <p:ext uri="{BB962C8B-B14F-4D97-AF65-F5344CB8AC3E}">
        <p14:creationId xmlns:p14="http://schemas.microsoft.com/office/powerpoint/2010/main" val="2448927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435582293"/>
              </p:ext>
            </p:extLst>
          </p:nvPr>
        </p:nvGraphicFramePr>
        <p:xfrm>
          <a:off x="2032000" y="1711354"/>
          <a:ext cx="8128000" cy="49495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0" descr="Description: Header A4 Portrai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6047" y="341007"/>
            <a:ext cx="6709101" cy="806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Diagram 10"/>
          <p:cNvGraphicFramePr/>
          <p:nvPr>
            <p:extLst>
              <p:ext uri="{D42A27DB-BD31-4B8C-83A1-F6EECF244321}">
                <p14:modId xmlns:p14="http://schemas.microsoft.com/office/powerpoint/2010/main" val="3954154094"/>
              </p:ext>
            </p:extLst>
          </p:nvPr>
        </p:nvGraphicFramePr>
        <p:xfrm>
          <a:off x="2032000" y="1147664"/>
          <a:ext cx="8128000" cy="56390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344452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0" descr="Description: Header A4 Portrai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6047" y="341007"/>
            <a:ext cx="6709101" cy="806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Imagini pentru 20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6047" y="2248437"/>
            <a:ext cx="5582324" cy="310129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38035" y="1147664"/>
            <a:ext cx="2634142" cy="14864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dirty="0"/>
              <a:t>continuarea reflectări</a:t>
            </a:r>
            <a:r>
              <a:rPr lang="en-US" sz="1400" dirty="0"/>
              <a:t>ii </a:t>
            </a:r>
            <a:r>
              <a:rPr lang="ro-RO" sz="1400" dirty="0"/>
              <a:t>în planificările anuale de implementare </a:t>
            </a:r>
            <a:r>
              <a:rPr lang="ro-RO" sz="1400"/>
              <a:t>a  </a:t>
            </a:r>
            <a:r>
              <a:rPr lang="ro-RO" sz="1400" dirty="0"/>
              <a:t>rezultatelor obținute în implementarea proiectelor cofinanțate din FSE (sau din alte fonduri ESI)</a:t>
            </a:r>
            <a:endParaRPr lang="en-GB" sz="1400" dirty="0"/>
          </a:p>
        </p:txBody>
      </p:sp>
      <p:sp>
        <p:nvSpPr>
          <p:cNvPr id="5" name="Rectangle 4"/>
          <p:cNvSpPr/>
          <p:nvPr/>
        </p:nvSpPr>
        <p:spPr>
          <a:xfrm>
            <a:off x="486562" y="2961084"/>
            <a:ext cx="2080470" cy="1627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000" dirty="0"/>
              <a:t>Grupurile Tehnice să organizeze activitatea de monitorizare aferentă anului 2019 valorizând la maximum resursele utilizate și datele colectate pe parcursul anilor anteriori (inclusiv instrumentele de monitorizare de teren)</a:t>
            </a:r>
            <a:endParaRPr lang="en-GB" sz="1000" dirty="0"/>
          </a:p>
        </p:txBody>
      </p:sp>
      <p:sp>
        <p:nvSpPr>
          <p:cNvPr id="6" name="Rectangle 5"/>
          <p:cNvSpPr/>
          <p:nvPr/>
        </p:nvSpPr>
        <p:spPr>
          <a:xfrm>
            <a:off x="310394" y="4915720"/>
            <a:ext cx="2785144" cy="1770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dirty="0"/>
              <a:t>intensificarea proceselor de programare strategică, la nivelul sectorului educație și formare, la orizontul 2030 și de programare financiară multianuală 2021 – 2027</a:t>
            </a:r>
            <a:endParaRPr lang="en-GB" sz="1400" dirty="0"/>
          </a:p>
        </p:txBody>
      </p:sp>
      <p:sp>
        <p:nvSpPr>
          <p:cNvPr id="7" name="Rectangle 6"/>
          <p:cNvSpPr/>
          <p:nvPr/>
        </p:nvSpPr>
        <p:spPr>
          <a:xfrm>
            <a:off x="9115129" y="1333850"/>
            <a:ext cx="2755293" cy="11409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a:t>evaluarea status-ului actual al priorităților stabilite pentru orizontul 2020</a:t>
            </a:r>
            <a:endParaRPr lang="en-GB" dirty="0"/>
          </a:p>
        </p:txBody>
      </p:sp>
      <p:sp>
        <p:nvSpPr>
          <p:cNvPr id="8" name="Rectangle 7"/>
          <p:cNvSpPr/>
          <p:nvPr/>
        </p:nvSpPr>
        <p:spPr>
          <a:xfrm>
            <a:off x="9115129" y="2810312"/>
            <a:ext cx="2562346" cy="1694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a:t>stabilirea priorităților de dezvoltare pentru viitor</a:t>
            </a:r>
            <a:endParaRPr lang="en-GB" dirty="0"/>
          </a:p>
        </p:txBody>
      </p:sp>
      <p:sp>
        <p:nvSpPr>
          <p:cNvPr id="9" name="Rectangle 8"/>
          <p:cNvSpPr/>
          <p:nvPr/>
        </p:nvSpPr>
        <p:spPr>
          <a:xfrm>
            <a:off x="9286613" y="4774504"/>
            <a:ext cx="2063692" cy="19115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a:t>Monitorizarea implementării  Strategiilor</a:t>
            </a:r>
            <a:endParaRPr lang="en-GB" b="1" dirty="0"/>
          </a:p>
        </p:txBody>
      </p:sp>
      <p:sp>
        <p:nvSpPr>
          <p:cNvPr id="13" name="Right Arrow 12"/>
          <p:cNvSpPr/>
          <p:nvPr/>
        </p:nvSpPr>
        <p:spPr>
          <a:xfrm>
            <a:off x="2441698" y="353261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Arrow 14"/>
          <p:cNvSpPr/>
          <p:nvPr/>
        </p:nvSpPr>
        <p:spPr>
          <a:xfrm rot="-1860000">
            <a:off x="2840455" y="507952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rot="2400000">
            <a:off x="2564908" y="173937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Down Arrow 13"/>
          <p:cNvSpPr/>
          <p:nvPr/>
        </p:nvSpPr>
        <p:spPr>
          <a:xfrm rot="2220000">
            <a:off x="8757137" y="144902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Arrow 18"/>
          <p:cNvSpPr/>
          <p:nvPr/>
        </p:nvSpPr>
        <p:spPr>
          <a:xfrm rot="-10800000">
            <a:off x="8663675" y="373948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ight Arrow 19"/>
          <p:cNvSpPr/>
          <p:nvPr/>
        </p:nvSpPr>
        <p:spPr>
          <a:xfrm rot="-8760000">
            <a:off x="8560224" y="524221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28226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1205" y="1266738"/>
            <a:ext cx="11186055" cy="713064"/>
          </a:xfrm>
        </p:spPr>
        <p:txBody>
          <a:bodyPr>
            <a:noAutofit/>
          </a:bodyPr>
          <a:lstStyle/>
          <a:p>
            <a:pPr algn="ctr"/>
            <a:r>
              <a:rPr lang="ro-RO" sz="2400" b="1" dirty="0">
                <a:solidFill>
                  <a:schemeClr val="bg1"/>
                </a:solidFill>
              </a:rPr>
              <a:t>CONTEXT STRATEGIC  EUROPEAN</a:t>
            </a:r>
            <a:endParaRPr lang="en-US" sz="2400" b="1" dirty="0">
              <a:solidFill>
                <a:schemeClr val="bg1"/>
              </a:solidFill>
            </a:endParaRPr>
          </a:p>
        </p:txBody>
      </p:sp>
      <p:sp>
        <p:nvSpPr>
          <p:cNvPr id="3" name="Subtitle 2"/>
          <p:cNvSpPr>
            <a:spLocks noGrp="1"/>
          </p:cNvSpPr>
          <p:nvPr>
            <p:ph type="subTitle" idx="1"/>
          </p:nvPr>
        </p:nvSpPr>
        <p:spPr>
          <a:xfrm>
            <a:off x="1303867" y="6088591"/>
            <a:ext cx="10100733" cy="567266"/>
          </a:xfrm>
        </p:spPr>
        <p:txBody>
          <a:bodyPr>
            <a:normAutofit/>
          </a:bodyPr>
          <a:lstStyle/>
          <a:p>
            <a:endParaRPr lang="en-US" dirty="0"/>
          </a:p>
        </p:txBody>
      </p:sp>
      <p:pic>
        <p:nvPicPr>
          <p:cNvPr id="1026" name="Picture 0" descr="Description: Header A4 Portrai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2897" y="275697"/>
            <a:ext cx="61626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654341" y="2345563"/>
            <a:ext cx="11039912" cy="471020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r>
              <a:rPr lang="ro-RO" sz="1400" dirty="0">
                <a:latin typeface="+mj-lt"/>
                <a:ea typeface="Calibri" panose="020F0502020204030204" pitchFamily="34" charset="0"/>
                <a:cs typeface="Times New Roman" panose="02020603050405020304" pitchFamily="18" charset="0"/>
              </a:rPr>
              <a:t>Asumarea strategiilor sectoriale pentru educație și formare =condiționalitate ex-ante pentru accesarea FSE în perioada de programare 2014 – 2020</a:t>
            </a:r>
          </a:p>
          <a:p>
            <a:pPr marL="285750" indent="-285750" algn="just">
              <a:lnSpc>
                <a:spcPct val="107000"/>
              </a:lnSpc>
              <a:spcAft>
                <a:spcPts val="800"/>
              </a:spcAft>
              <a:buFont typeface="Arial" panose="020B0604020202020204" pitchFamily="34" charset="0"/>
              <a:buChar char="•"/>
            </a:pPr>
            <a:r>
              <a:rPr lang="ro-RO" sz="1400" dirty="0">
                <a:latin typeface="+mj-lt"/>
                <a:ea typeface="Calibri" panose="020F0502020204030204" pitchFamily="34" charset="0"/>
                <a:cs typeface="Times New Roman" panose="02020603050405020304" pitchFamily="18" charset="0"/>
              </a:rPr>
              <a:t>Implementarea strategiilor = strâns legată de utilizarea Fondurilor Europene Structurale și de Investiții, în special de cele alocate POCU 2014 – 2020</a:t>
            </a:r>
          </a:p>
          <a:p>
            <a:pPr algn="ctr"/>
            <a:r>
              <a:rPr lang="ro-RO" sz="1400" b="1" dirty="0">
                <a:solidFill>
                  <a:schemeClr val="bg1"/>
                </a:solidFill>
                <a:latin typeface="+mj-lt"/>
                <a:ea typeface="Calibri" panose="020F0502020204030204" pitchFamily="34" charset="0"/>
                <a:cs typeface="Times New Roman" panose="02020603050405020304" pitchFamily="18" charset="0"/>
              </a:rPr>
              <a:t>2018</a:t>
            </a:r>
          </a:p>
          <a:p>
            <a:r>
              <a:rPr lang="ro-RO" sz="1400" dirty="0">
                <a:latin typeface="+mj-lt"/>
                <a:ea typeface="Calibri" panose="020F0502020204030204" pitchFamily="34" charset="0"/>
                <a:cs typeface="Times New Roman" panose="02020603050405020304" pitchFamily="18" charset="0"/>
              </a:rPr>
              <a:t>    -</a:t>
            </a:r>
            <a:r>
              <a:rPr lang="ro-RO" sz="1400" dirty="0">
                <a:latin typeface="+mj-lt"/>
              </a:rPr>
              <a:t> trecerea în a doua jumătate a perioadei de implementare a strategiilor sectoriale pentru educație și formare care au ca orizont anul 2020.</a:t>
            </a:r>
          </a:p>
          <a:p>
            <a:pPr marL="171450" indent="-171450">
              <a:buFont typeface="Arial" panose="020B0604020202020204" pitchFamily="34" charset="0"/>
              <a:buChar char="•"/>
            </a:pPr>
            <a:endParaRPr lang="ro-RO" sz="1400" dirty="0">
              <a:latin typeface="+mj-lt"/>
            </a:endParaRPr>
          </a:p>
          <a:p>
            <a:r>
              <a:rPr lang="ro-RO" sz="1400" dirty="0">
                <a:latin typeface="+mj-lt"/>
              </a:rPr>
              <a:t>    -  anul de referință pentru evaluarea intermediară a programelor operaționale co-finanțate din fonduri ESI în perioada de programare 2014 – 2020.</a:t>
            </a:r>
          </a:p>
          <a:p>
            <a:pPr marL="171450" indent="-171450">
              <a:buFont typeface="Arial" panose="020B0604020202020204" pitchFamily="34" charset="0"/>
              <a:buChar char="•"/>
            </a:pPr>
            <a:endParaRPr lang="ro-RO" sz="1400" dirty="0">
              <a:latin typeface="+mj-lt"/>
            </a:endParaRPr>
          </a:p>
          <a:p>
            <a:pPr marL="171450" indent="-171450">
              <a:buFont typeface="Arial" panose="020B0604020202020204" pitchFamily="34" charset="0"/>
              <a:buChar char="•"/>
            </a:pPr>
            <a:r>
              <a:rPr lang="ro-RO" sz="1400" b="1" dirty="0">
                <a:solidFill>
                  <a:schemeClr val="bg1"/>
                </a:solidFill>
                <a:latin typeface="+mj-lt"/>
              </a:rPr>
              <a:t>CSR - </a:t>
            </a:r>
            <a:r>
              <a:rPr lang="ro-RO" sz="1400" b="1" i="1" dirty="0">
                <a:latin typeface="+mj-lt"/>
              </a:rPr>
              <a:t>Recomandarea Consiliului UE din 13 iulie 2018 privind Programul național de reformă al României pentru 2018</a:t>
            </a:r>
            <a:r>
              <a:rPr lang="ro-RO" sz="1400" dirty="0">
                <a:latin typeface="+mj-lt"/>
              </a:rPr>
              <a:t> a vizat </a:t>
            </a:r>
            <a:r>
              <a:rPr lang="ro-RO" sz="1400" b="1" i="1" dirty="0">
                <a:solidFill>
                  <a:schemeClr val="bg1"/>
                </a:solidFill>
                <a:latin typeface="+mj-lt"/>
              </a:rPr>
              <a:t>îmbunătățirea programelor de actualizare a competențelor și oferirea unui învățământ general de calitate, în special pentru romi și pentru copiii din zonele rurale</a:t>
            </a:r>
          </a:p>
          <a:p>
            <a:pPr marL="171450" indent="-171450">
              <a:buFont typeface="Arial" panose="020B0604020202020204" pitchFamily="34" charset="0"/>
              <a:buChar char="•"/>
            </a:pPr>
            <a:endParaRPr lang="en-GB" sz="1400" b="1" i="1" dirty="0">
              <a:solidFill>
                <a:schemeClr val="bg1"/>
              </a:solidFill>
              <a:latin typeface="+mj-lt"/>
            </a:endParaRPr>
          </a:p>
          <a:p>
            <a:pPr marL="285750" indent="-285750" algn="just">
              <a:lnSpc>
                <a:spcPct val="107000"/>
              </a:lnSpc>
              <a:spcAft>
                <a:spcPts val="800"/>
              </a:spcAft>
              <a:buFont typeface="Arial" panose="020B0604020202020204" pitchFamily="34" charset="0"/>
              <a:buChar char="•"/>
            </a:pPr>
            <a:r>
              <a:rPr lang="ro-RO" sz="1400" b="1" i="1" dirty="0">
                <a:latin typeface="+mj-lt"/>
              </a:rPr>
              <a:t>Monitorul Educației și Formării 2019</a:t>
            </a:r>
            <a:endParaRPr lang="en-GB" sz="1400" b="1" i="1" dirty="0">
              <a:latin typeface="+mj-lt"/>
            </a:endParaRPr>
          </a:p>
          <a:p>
            <a:pPr algn="just">
              <a:lnSpc>
                <a:spcPct val="107000"/>
              </a:lnSpc>
              <a:spcAft>
                <a:spcPts val="800"/>
              </a:spcAft>
            </a:pPr>
            <a:endParaRPr lang="ro-RO"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2187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970384"/>
            <a:ext cx="10559176" cy="5024015"/>
          </a:xfrm>
        </p:spPr>
        <p:txBody>
          <a:bodyPr>
            <a:normAutofit/>
          </a:bodyPr>
          <a:lstStyle/>
          <a:p>
            <a:pPr algn="ctr"/>
            <a:r>
              <a:rPr lang="ro-RO" dirty="0"/>
              <a:t>VĂ mulȚumesc!</a:t>
            </a:r>
            <a:br>
              <a:rPr lang="ro-RO" dirty="0"/>
            </a:br>
            <a:br>
              <a:rPr lang="ro-RO" dirty="0"/>
            </a:br>
            <a:r>
              <a:rPr lang="ro-RO" dirty="0"/>
              <a:t>LAURA CHIRA</a:t>
            </a:r>
            <a:br>
              <a:rPr lang="ro-RO" dirty="0"/>
            </a:br>
            <a:r>
              <a:rPr lang="ro-RO" dirty="0"/>
              <a:t>DGMSPP</a:t>
            </a:r>
            <a:endParaRPr lang="en-GB" dirty="0"/>
          </a:p>
        </p:txBody>
      </p:sp>
    </p:spTree>
    <p:extLst>
      <p:ext uri="{BB962C8B-B14F-4D97-AF65-F5344CB8AC3E}">
        <p14:creationId xmlns:p14="http://schemas.microsoft.com/office/powerpoint/2010/main" val="2834696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1205" y="1187025"/>
            <a:ext cx="11186055" cy="826334"/>
          </a:xfrm>
        </p:spPr>
        <p:txBody>
          <a:bodyPr>
            <a:noAutofit/>
          </a:bodyPr>
          <a:lstStyle/>
          <a:p>
            <a:pPr algn="ctr"/>
            <a:r>
              <a:rPr lang="ro-RO" sz="2400" b="1" dirty="0">
                <a:solidFill>
                  <a:schemeClr val="bg1"/>
                </a:solidFill>
              </a:rPr>
              <a:t>CONTEXT STRATEGIC  NațIONAL</a:t>
            </a:r>
            <a:endParaRPr lang="en-US" sz="2400" b="1" dirty="0">
              <a:solidFill>
                <a:schemeClr val="bg1"/>
              </a:solidFill>
            </a:endParaRPr>
          </a:p>
        </p:txBody>
      </p:sp>
      <p:sp>
        <p:nvSpPr>
          <p:cNvPr id="3" name="Subtitle 2"/>
          <p:cNvSpPr>
            <a:spLocks noGrp="1"/>
          </p:cNvSpPr>
          <p:nvPr>
            <p:ph type="subTitle" idx="1"/>
          </p:nvPr>
        </p:nvSpPr>
        <p:spPr>
          <a:xfrm>
            <a:off x="1303867" y="6088591"/>
            <a:ext cx="10100733" cy="567266"/>
          </a:xfrm>
        </p:spPr>
        <p:txBody>
          <a:bodyPr>
            <a:normAutofit/>
          </a:bodyPr>
          <a:lstStyle/>
          <a:p>
            <a:endParaRPr lang="en-US" dirty="0"/>
          </a:p>
        </p:txBody>
      </p:sp>
      <p:pic>
        <p:nvPicPr>
          <p:cNvPr id="1026" name="Picture 0" descr="Description: Header A4 Portrai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2897" y="275697"/>
            <a:ext cx="61626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654341" y="2345563"/>
            <a:ext cx="11039912" cy="5201617"/>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r>
              <a:rPr lang="ro-RO" sz="1400" dirty="0">
                <a:latin typeface="+mj-lt"/>
                <a:ea typeface="Calibri" panose="020F0502020204030204" pitchFamily="34" charset="0"/>
                <a:cs typeface="Times New Roman" panose="02020603050405020304" pitchFamily="18" charset="0"/>
              </a:rPr>
              <a:t>SIPOCA 17 - </a:t>
            </a:r>
            <a:r>
              <a:rPr lang="ro-RO" sz="1400" b="1" i="1" dirty="0">
                <a:solidFill>
                  <a:schemeClr val="bg1"/>
                </a:solidFill>
                <a:latin typeface="+mj-lt"/>
              </a:rPr>
              <a:t>R2 Două rapoarte privind monitorizarea și evaluarea implementării intervențiilor aferente celor patru strategii din educație și efectului acestora în îndeplinirea implementarea strategiilor</a:t>
            </a:r>
          </a:p>
          <a:p>
            <a:pPr marL="285750" indent="-285750" algn="just">
              <a:lnSpc>
                <a:spcPct val="107000"/>
              </a:lnSpc>
              <a:spcAft>
                <a:spcPts val="800"/>
              </a:spcAft>
              <a:buFont typeface="Arial" panose="020B0604020202020204" pitchFamily="34" charset="0"/>
              <a:buChar char="•"/>
            </a:pPr>
            <a:r>
              <a:rPr lang="ro-RO" sz="1400" dirty="0">
                <a:latin typeface="+mj-lt"/>
              </a:rPr>
              <a:t>Rolul rapoartelor = oferă o perspectivă de ansamblu asupra evoluției programelor care constituie cadrul strategic al educației și formării profesionale din România, pentru a orienta implementarea lor la orizontul de timp 2020, precum și pentru a sprijini fundamentarea opțiunilor privind politicile educaționale post 2020</a:t>
            </a:r>
          </a:p>
          <a:p>
            <a:r>
              <a:rPr lang="ro-RO" sz="1400" b="1" dirty="0">
                <a:solidFill>
                  <a:schemeClr val="bg1"/>
                </a:solidFill>
              </a:rPr>
              <a:t>2017</a:t>
            </a:r>
            <a:r>
              <a:rPr lang="ro-RO" sz="1400" dirty="0"/>
              <a:t>-Primul raport integrat a vizat implementarea strategiilor menționate în perioada 2015/2016 –  31 decembrie 2017.</a:t>
            </a:r>
          </a:p>
          <a:p>
            <a:endParaRPr lang="ro-RO" sz="1400" dirty="0"/>
          </a:p>
          <a:p>
            <a:r>
              <a:rPr lang="ro-RO" sz="1400" b="1" dirty="0">
                <a:solidFill>
                  <a:schemeClr val="bg1"/>
                </a:solidFill>
              </a:rPr>
              <a:t>2018</a:t>
            </a:r>
            <a:r>
              <a:rPr lang="ro-RO" sz="1400" dirty="0"/>
              <a:t>-Al doilea raport integrat  aduce o serie de informații și analize rezultate în cadrul proiectului SIPOCA 17 până la 31 decembrie 2018. </a:t>
            </a:r>
          </a:p>
          <a:p>
            <a:endParaRPr lang="ro-RO" sz="1400" dirty="0"/>
          </a:p>
          <a:p>
            <a:pPr marL="171450" indent="-171450">
              <a:buFont typeface="Arial" panose="020B0604020202020204" pitchFamily="34" charset="0"/>
              <a:buChar char="•"/>
            </a:pPr>
            <a:r>
              <a:rPr lang="ro-RO" sz="1400" i="1" dirty="0">
                <a:solidFill>
                  <a:schemeClr val="bg1"/>
                </a:solidFill>
              </a:rPr>
              <a:t>Instrument de lucru </a:t>
            </a:r>
            <a:r>
              <a:rPr lang="ro-RO" sz="1400" i="1" dirty="0"/>
              <a:t>: Metodologia de Monitorizare și Evaluare, </a:t>
            </a:r>
            <a:r>
              <a:rPr lang="ro-RO" sz="1400" dirty="0"/>
              <a:t>elaborată de către experții Băncii Mondiale, în cadrul proiectului SIPOCA 17</a:t>
            </a:r>
          </a:p>
          <a:p>
            <a:pPr marL="171450" indent="-171450">
              <a:buFont typeface="Arial" panose="020B0604020202020204" pitchFamily="34" charset="0"/>
              <a:buChar char="•"/>
            </a:pPr>
            <a:r>
              <a:rPr lang="ro-RO" sz="1400" i="1" dirty="0">
                <a:solidFill>
                  <a:schemeClr val="bg1"/>
                </a:solidFill>
              </a:rPr>
              <a:t>Procedură de lucru </a:t>
            </a:r>
            <a:r>
              <a:rPr lang="ro-RO" sz="1400" dirty="0"/>
              <a:t>:  grupurile tehnice de lucru +DGMSPP+echipa de asistență tehnică a Băncii Mondiale+experti externi și echipa de proiect pentru activitățile de colectare din teren a datelor necesare monitorizării și cele de analiză și interpretare statistică</a:t>
            </a:r>
          </a:p>
          <a:p>
            <a:pPr marL="171450" indent="-171450">
              <a:buFont typeface="Arial" panose="020B0604020202020204" pitchFamily="34" charset="0"/>
              <a:buChar char="•"/>
            </a:pPr>
            <a:endParaRPr lang="ro-RO" sz="1400" dirty="0"/>
          </a:p>
          <a:p>
            <a:endParaRPr lang="en-GB" sz="1200" dirty="0"/>
          </a:p>
          <a:p>
            <a:pPr marL="285750" indent="-285750" algn="just">
              <a:lnSpc>
                <a:spcPct val="107000"/>
              </a:lnSpc>
              <a:spcAft>
                <a:spcPts val="800"/>
              </a:spcAft>
              <a:buFont typeface="Arial" panose="020B0604020202020204" pitchFamily="34" charset="0"/>
              <a:buChar char="•"/>
            </a:pPr>
            <a:endParaRPr lang="en-GB" sz="1200" dirty="0"/>
          </a:p>
          <a:p>
            <a:pPr marL="285750" indent="-285750" algn="just">
              <a:lnSpc>
                <a:spcPct val="107000"/>
              </a:lnSpc>
              <a:spcAft>
                <a:spcPts val="800"/>
              </a:spcAft>
              <a:buFont typeface="Arial" panose="020B0604020202020204" pitchFamily="34" charset="0"/>
              <a:buChar char="•"/>
            </a:pPr>
            <a:endParaRPr lang="en-GB" sz="1200" dirty="0"/>
          </a:p>
          <a:p>
            <a:pPr marL="285750" indent="-285750" algn="just">
              <a:lnSpc>
                <a:spcPct val="107000"/>
              </a:lnSpc>
              <a:spcAft>
                <a:spcPts val="800"/>
              </a:spcAft>
              <a:buFont typeface="Arial" panose="020B0604020202020204" pitchFamily="34" charset="0"/>
              <a:buChar char="•"/>
            </a:pPr>
            <a:endParaRPr lang="ro-RO" sz="12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3885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4212" y="6073622"/>
            <a:ext cx="10783538" cy="595625"/>
          </a:xfrm>
        </p:spPr>
        <p:txBody>
          <a:bodyPr>
            <a:normAutofit/>
          </a:bodyPr>
          <a:lstStyle/>
          <a:p>
            <a:pPr algn="r"/>
            <a:r>
              <a:rPr lang="ro-RO" sz="1400" dirty="0"/>
              <a:t>ComparaȚie 2017-2018</a:t>
            </a:r>
            <a:endParaRPr lang="en-GB" sz="1400" dirty="0"/>
          </a:p>
        </p:txBody>
      </p:sp>
      <p:sp>
        <p:nvSpPr>
          <p:cNvPr id="6" name="Content Placeholder 5"/>
          <p:cNvSpPr>
            <a:spLocks noGrp="1"/>
          </p:cNvSpPr>
          <p:nvPr>
            <p:ph sz="half" idx="1"/>
          </p:nvPr>
        </p:nvSpPr>
        <p:spPr>
          <a:xfrm>
            <a:off x="684211" y="117446"/>
            <a:ext cx="4937655" cy="5192785"/>
          </a:xfrm>
        </p:spPr>
        <p:txBody>
          <a:bodyPr>
            <a:normAutofit fontScale="25000" lnSpcReduction="20000"/>
          </a:bodyPr>
          <a:lstStyle/>
          <a:p>
            <a:pPr marL="0" indent="0">
              <a:buNone/>
            </a:pPr>
            <a:endParaRPr lang="ro-RO" dirty="0"/>
          </a:p>
          <a:p>
            <a:pPr marL="0" indent="0">
              <a:buNone/>
            </a:pPr>
            <a:endParaRPr lang="ro-RO" dirty="0"/>
          </a:p>
          <a:p>
            <a:pPr marL="0" indent="0" algn="ctr">
              <a:buNone/>
            </a:pPr>
            <a:r>
              <a:rPr lang="ro-RO" sz="5600" b="1" dirty="0">
                <a:solidFill>
                  <a:schemeClr val="bg1"/>
                </a:solidFill>
              </a:rPr>
              <a:t>RAPORT 2017</a:t>
            </a:r>
          </a:p>
          <a:p>
            <a:pPr marL="0" indent="0">
              <a:buNone/>
            </a:pPr>
            <a:r>
              <a:rPr lang="ro-RO" sz="4400" dirty="0">
                <a:solidFill>
                  <a:schemeClr val="tx1"/>
                </a:solidFill>
              </a:rPr>
              <a:t>-reflectă progresul activităților planificate și întreprinse în 2017, analizează execuția și rezultatele acestor activități și propune recomandări și planuri de lucru pentru anul 2018</a:t>
            </a:r>
          </a:p>
          <a:p>
            <a:pPr marL="0" indent="0">
              <a:buNone/>
            </a:pPr>
            <a:r>
              <a:rPr lang="ro-RO" sz="4400" dirty="0">
                <a:solidFill>
                  <a:schemeClr val="tx1"/>
                </a:solidFill>
              </a:rPr>
              <a:t>-elaborarea </a:t>
            </a:r>
            <a:r>
              <a:rPr lang="ro-RO" sz="4400" i="1" dirty="0">
                <a:solidFill>
                  <a:schemeClr val="tx1"/>
                </a:solidFill>
              </a:rPr>
              <a:t>Metodologiei de monitorizare</a:t>
            </a:r>
            <a:r>
              <a:rPr lang="ro-RO" sz="4400" dirty="0">
                <a:solidFill>
                  <a:schemeClr val="tx1"/>
                </a:solidFill>
              </a:rPr>
              <a:t>, crearea componenței grupurilor de lucru, demararea procesului de monitorizare/evaluare</a:t>
            </a:r>
          </a:p>
          <a:p>
            <a:pPr marL="0" indent="0">
              <a:buNone/>
            </a:pPr>
            <a:r>
              <a:rPr lang="ro-RO" sz="4400" dirty="0">
                <a:solidFill>
                  <a:schemeClr val="tx1"/>
                </a:solidFill>
              </a:rPr>
              <a:t>- bazat în mare măsură pe analiza documentelor oficiale și a datelor statistice la nivel național</a:t>
            </a:r>
          </a:p>
          <a:p>
            <a:pPr marL="0" indent="0">
              <a:buNone/>
            </a:pPr>
            <a:endParaRPr lang="ro-RO" sz="4400" dirty="0"/>
          </a:p>
          <a:p>
            <a:pPr marL="0" indent="0">
              <a:buNone/>
            </a:pPr>
            <a:endParaRPr lang="ro-RO" dirty="0"/>
          </a:p>
          <a:p>
            <a:pPr marL="0" indent="0">
              <a:buNone/>
            </a:pPr>
            <a:endParaRPr lang="ro-RO" dirty="0"/>
          </a:p>
          <a:p>
            <a:pPr marL="0" indent="0">
              <a:buNone/>
            </a:pPr>
            <a:endParaRPr lang="ro-RO" dirty="0"/>
          </a:p>
          <a:p>
            <a:pPr marL="0" indent="0">
              <a:buNone/>
            </a:pPr>
            <a:endParaRPr lang="ro-RO" dirty="0"/>
          </a:p>
          <a:p>
            <a:pPr marL="0" indent="0">
              <a:buNone/>
            </a:pPr>
            <a:endParaRPr lang="en-GB" dirty="0"/>
          </a:p>
        </p:txBody>
      </p:sp>
      <p:sp>
        <p:nvSpPr>
          <p:cNvPr id="7" name="Content Placeholder 6"/>
          <p:cNvSpPr>
            <a:spLocks noGrp="1"/>
          </p:cNvSpPr>
          <p:nvPr>
            <p:ph sz="half" idx="2"/>
          </p:nvPr>
        </p:nvSpPr>
        <p:spPr>
          <a:xfrm>
            <a:off x="5808133" y="427840"/>
            <a:ext cx="4934479" cy="5343786"/>
          </a:xfrm>
        </p:spPr>
        <p:txBody>
          <a:bodyPr>
            <a:normAutofit fontScale="25000" lnSpcReduction="20000"/>
          </a:bodyPr>
          <a:lstStyle/>
          <a:p>
            <a:endParaRPr lang="ro-RO" dirty="0"/>
          </a:p>
          <a:p>
            <a:endParaRPr lang="ro-RO" dirty="0"/>
          </a:p>
          <a:p>
            <a:endParaRPr lang="ro-RO" dirty="0"/>
          </a:p>
          <a:p>
            <a:pPr marL="0" indent="0">
              <a:buNone/>
            </a:pPr>
            <a:endParaRPr lang="ro-RO" dirty="0"/>
          </a:p>
          <a:p>
            <a:pPr marL="0" indent="0" algn="ctr">
              <a:buNone/>
            </a:pPr>
            <a:endParaRPr lang="ro-RO" sz="6400" b="1" dirty="0"/>
          </a:p>
          <a:p>
            <a:pPr marL="0" indent="0" algn="ctr">
              <a:buNone/>
            </a:pPr>
            <a:endParaRPr lang="ro-RO" sz="6400" b="1" dirty="0"/>
          </a:p>
          <a:p>
            <a:pPr marL="0" indent="0" algn="ctr">
              <a:buNone/>
            </a:pPr>
            <a:r>
              <a:rPr lang="ro-RO" sz="6400" b="1" dirty="0">
                <a:solidFill>
                  <a:schemeClr val="bg1"/>
                </a:solidFill>
              </a:rPr>
              <a:t>RAPORT 2018</a:t>
            </a:r>
          </a:p>
          <a:p>
            <a:pPr marL="0" indent="0" algn="just">
              <a:lnSpc>
                <a:spcPct val="120000"/>
              </a:lnSpc>
              <a:buNone/>
            </a:pPr>
            <a:r>
              <a:rPr lang="ro-RO" sz="4400" dirty="0">
                <a:solidFill>
                  <a:schemeClr val="tx1"/>
                </a:solidFill>
              </a:rPr>
              <a:t>-reflectă progresul activităților planificate și întreprinse în 2018, analizează execuția și rezultatele acestor activități și propune recomandări și planuri de lucru pentru anul 2019-2020</a:t>
            </a:r>
          </a:p>
          <a:p>
            <a:pPr marL="0" indent="0" algn="just">
              <a:lnSpc>
                <a:spcPct val="120000"/>
              </a:lnSpc>
              <a:buNone/>
            </a:pPr>
            <a:r>
              <a:rPr lang="ro-RO" sz="4400" dirty="0">
                <a:solidFill>
                  <a:schemeClr val="tx1"/>
                </a:solidFill>
              </a:rPr>
              <a:t>-revizuirea și îmbunătățirea </a:t>
            </a:r>
            <a:r>
              <a:rPr lang="ro-RO" sz="4400" i="1" dirty="0">
                <a:solidFill>
                  <a:schemeClr val="tx1"/>
                </a:solidFill>
              </a:rPr>
              <a:t>Metodologiei de monitorizare</a:t>
            </a:r>
            <a:r>
              <a:rPr lang="ro-RO" sz="4400" dirty="0">
                <a:solidFill>
                  <a:schemeClr val="tx1"/>
                </a:solidFill>
              </a:rPr>
              <a:t>, stabilitatea componenței grupurilor de lucru, precum și reluarea, în 2019, a procesului de monitorizare/evaluare asigură consecvența activităților specifice și  creșterea calității rapoartelor realizate</a:t>
            </a:r>
          </a:p>
          <a:p>
            <a:pPr marL="0" indent="0" algn="just">
              <a:lnSpc>
                <a:spcPct val="120000"/>
              </a:lnSpc>
              <a:buNone/>
            </a:pPr>
            <a:r>
              <a:rPr lang="ro-RO" sz="4400" dirty="0">
                <a:solidFill>
                  <a:schemeClr val="tx1"/>
                </a:solidFill>
              </a:rPr>
              <a:t>-aduce o serie de informații și analize rezultate din cercetarea de teren dedicată, în special, monitorizării, în cadrul proiectului </a:t>
            </a:r>
          </a:p>
          <a:p>
            <a:pPr marL="0" indent="0" algn="just">
              <a:lnSpc>
                <a:spcPct val="120000"/>
              </a:lnSpc>
              <a:buNone/>
            </a:pPr>
            <a:r>
              <a:rPr lang="ro-RO" sz="4400" dirty="0">
                <a:solidFill>
                  <a:schemeClr val="tx1"/>
                </a:solidFill>
              </a:rPr>
              <a:t>-are în vedere îmbunătățirea sistemică la nivelul mecanismelor, procedurilor, indicatorilor și a tipului de intervenții, astfel încât acestea să fie aplicabile pentru perioada imediat următoare și să asigure atingerea țintelor pe parcursul perioadei de programare până în 2020.</a:t>
            </a:r>
          </a:p>
          <a:p>
            <a:pPr marL="0" indent="0" algn="just">
              <a:lnSpc>
                <a:spcPct val="120000"/>
              </a:lnSpc>
              <a:buNone/>
            </a:pPr>
            <a:r>
              <a:rPr lang="ro-RO" sz="4400" dirty="0">
                <a:solidFill>
                  <a:schemeClr val="tx1"/>
                </a:solidFill>
              </a:rPr>
              <a:t>-în 2018 s-au aflat în plină desfășurare proiectele contractate după primele apeluri POCU 2014-2020 (apelurile </a:t>
            </a:r>
            <a:r>
              <a:rPr lang="ro-RO" sz="4400" i="1" dirty="0">
                <a:solidFill>
                  <a:schemeClr val="tx1"/>
                </a:solidFill>
              </a:rPr>
              <a:t>Școală pentru toți</a:t>
            </a:r>
            <a:r>
              <a:rPr lang="ro-RO" sz="4400" dirty="0">
                <a:solidFill>
                  <a:schemeClr val="tx1"/>
                </a:solidFill>
              </a:rPr>
              <a:t>, </a:t>
            </a:r>
            <a:r>
              <a:rPr lang="ro-RO" sz="4400" i="1" dirty="0">
                <a:solidFill>
                  <a:schemeClr val="tx1"/>
                </a:solidFill>
              </a:rPr>
              <a:t>Profesori motivați în școli defavorizate</a:t>
            </a:r>
            <a:r>
              <a:rPr lang="ro-RO" sz="4400" dirty="0">
                <a:solidFill>
                  <a:schemeClr val="tx1"/>
                </a:solidFill>
              </a:rPr>
              <a:t>, </a:t>
            </a:r>
            <a:r>
              <a:rPr lang="ro-RO" sz="4400" i="1" dirty="0">
                <a:solidFill>
                  <a:schemeClr val="tx1"/>
                </a:solidFill>
              </a:rPr>
              <a:t>Stagii de practică pentru elevi și studenți</a:t>
            </a:r>
            <a:r>
              <a:rPr lang="ro-RO" sz="4400" dirty="0">
                <a:solidFill>
                  <a:schemeClr val="tx1"/>
                </a:solidFill>
              </a:rPr>
              <a:t>, </a:t>
            </a:r>
            <a:r>
              <a:rPr lang="ro-RO" sz="4400" i="1" dirty="0">
                <a:solidFill>
                  <a:schemeClr val="tx1"/>
                </a:solidFill>
              </a:rPr>
              <a:t>Măsuri de optimizare a ofertelor de studii din învățământul superior în sprijinul angajabilității</a:t>
            </a:r>
            <a:r>
              <a:rPr lang="ro-RO" sz="4400" dirty="0">
                <a:solidFill>
                  <a:schemeClr val="tx1"/>
                </a:solidFill>
              </a:rPr>
              <a:t>) + proiectele prin care se asigură co-finanțarea din FSE (inclusiv cu o componentă retrospectivă) a programelor </a:t>
            </a:r>
            <a:r>
              <a:rPr lang="ro-RO" sz="4400" i="1" dirty="0">
                <a:solidFill>
                  <a:schemeClr val="tx1"/>
                </a:solidFill>
              </a:rPr>
              <a:t>Bani de liceu</a:t>
            </a:r>
            <a:r>
              <a:rPr lang="ro-RO" sz="4400" dirty="0">
                <a:solidFill>
                  <a:schemeClr val="tx1"/>
                </a:solidFill>
              </a:rPr>
              <a:t> și </a:t>
            </a:r>
            <a:r>
              <a:rPr lang="ro-RO" sz="4400" i="1" dirty="0">
                <a:solidFill>
                  <a:schemeClr val="tx1"/>
                </a:solidFill>
              </a:rPr>
              <a:t>Bursa profesională</a:t>
            </a:r>
            <a:r>
              <a:rPr lang="ro-RO" sz="4400" dirty="0">
                <a:solidFill>
                  <a:schemeClr val="tx1"/>
                </a:solidFill>
              </a:rPr>
              <a:t>. </a:t>
            </a:r>
          </a:p>
          <a:p>
            <a:pPr marL="0" indent="0" algn="just">
              <a:lnSpc>
                <a:spcPct val="120000"/>
              </a:lnSpc>
              <a:buNone/>
            </a:pPr>
            <a:r>
              <a:rPr lang="ro-RO" sz="4400" dirty="0">
                <a:solidFill>
                  <a:schemeClr val="tx1"/>
                </a:solidFill>
              </a:rPr>
              <a:t>-o serie de noi apeluri au fost lansate pe parcursul anului 2018, aflându-se în diferite etape de evaluare/ contractare.</a:t>
            </a:r>
          </a:p>
        </p:txBody>
      </p:sp>
      <p:pic>
        <p:nvPicPr>
          <p:cNvPr id="1026" name="Picture 0" descr="Description: Header A4 Portrai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2897" y="275697"/>
            <a:ext cx="61626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Users\chira.laura\Desktop\thumbnail.jf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9960" y="3196205"/>
            <a:ext cx="3271706" cy="3565321"/>
          </a:xfrm>
          <a:prstGeom prst="rect">
            <a:avLst/>
          </a:prstGeom>
          <a:noFill/>
          <a:ln>
            <a:noFill/>
          </a:ln>
        </p:spPr>
      </p:pic>
    </p:spTree>
    <p:extLst>
      <p:ext uri="{BB962C8B-B14F-4D97-AF65-F5344CB8AC3E}">
        <p14:creationId xmlns:p14="http://schemas.microsoft.com/office/powerpoint/2010/main" val="2737539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ro-RO" dirty="0"/>
              <a:t>Ciclul operațional de monitorizare</a:t>
            </a:r>
            <a:endParaRPr lang="en-GB" dirty="0"/>
          </a:p>
        </p:txBody>
      </p:sp>
      <p:sp>
        <p:nvSpPr>
          <p:cNvPr id="7" name="Text Placeholder 6"/>
          <p:cNvSpPr>
            <a:spLocks noGrp="1"/>
          </p:cNvSpPr>
          <p:nvPr>
            <p:ph type="body" sz="half" idx="2"/>
          </p:nvPr>
        </p:nvSpPr>
        <p:spPr>
          <a:xfrm>
            <a:off x="7085012" y="2209798"/>
            <a:ext cx="3657600" cy="3209489"/>
          </a:xfrm>
        </p:spPr>
        <p:txBody>
          <a:bodyPr>
            <a:normAutofit fontScale="92500"/>
          </a:bodyPr>
          <a:lstStyle/>
          <a:p>
            <a:pPr algn="ctr"/>
            <a:r>
              <a:rPr lang="ro-RO" dirty="0"/>
              <a:t>Macro-indicatori monitorizați:</a:t>
            </a:r>
          </a:p>
          <a:p>
            <a:r>
              <a:rPr lang="ro-RO" dirty="0"/>
              <a:t>-</a:t>
            </a:r>
            <a:r>
              <a:rPr lang="ro-RO" b="1" dirty="0"/>
              <a:t>Rata părăsirii timpurii a școlii</a:t>
            </a:r>
            <a:r>
              <a:rPr lang="ro-RO" dirty="0"/>
              <a:t> </a:t>
            </a:r>
          </a:p>
          <a:p>
            <a:r>
              <a:rPr lang="ro-RO" dirty="0"/>
              <a:t>-</a:t>
            </a:r>
            <a:r>
              <a:rPr lang="ro-RO" b="1" dirty="0"/>
              <a:t>Rata de absolvire a învățământului terțiar</a:t>
            </a:r>
            <a:r>
              <a:rPr lang="ro-RO" dirty="0"/>
              <a:t> </a:t>
            </a:r>
          </a:p>
          <a:p>
            <a:r>
              <a:rPr lang="ro-RO" dirty="0"/>
              <a:t>-</a:t>
            </a:r>
            <a:r>
              <a:rPr lang="ro-RO" b="1" dirty="0"/>
              <a:t>Educația și îngrijirea copiilor preșcolari</a:t>
            </a:r>
          </a:p>
          <a:p>
            <a:r>
              <a:rPr lang="ro-RO" b="1" dirty="0"/>
              <a:t>-Rezultatele PISA </a:t>
            </a:r>
          </a:p>
          <a:p>
            <a:r>
              <a:rPr lang="ro-RO" b="1" dirty="0"/>
              <a:t>-Participarea adulților (25-64 de ani) la învățare pe tot parcursul vieții</a:t>
            </a:r>
            <a:r>
              <a:rPr lang="ro-RO" dirty="0"/>
              <a:t> </a:t>
            </a:r>
          </a:p>
          <a:p>
            <a:r>
              <a:rPr lang="ro-RO" dirty="0"/>
              <a:t>-</a:t>
            </a:r>
            <a:r>
              <a:rPr lang="ro-RO" b="1" dirty="0"/>
              <a:t>Rata de angajare a absolvenților</a:t>
            </a:r>
          </a:p>
          <a:p>
            <a:endParaRPr lang="en-GB" dirty="0"/>
          </a:p>
        </p:txBody>
      </p:sp>
      <p:pic>
        <p:nvPicPr>
          <p:cNvPr id="10" name="Content Placeholder 9"/>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71413" y="1164832"/>
            <a:ext cx="5569200" cy="4956049"/>
          </a:xfrm>
          <a:prstGeom prst="rect">
            <a:avLst/>
          </a:prstGeom>
          <a:noFill/>
          <a:ln>
            <a:noFill/>
          </a:ln>
        </p:spPr>
      </p:pic>
      <p:pic>
        <p:nvPicPr>
          <p:cNvPr id="6" name="Picture 0" descr="Description: Header A4 Portrai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2897" y="275697"/>
            <a:ext cx="61626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162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3759" y="5863905"/>
            <a:ext cx="9969806" cy="513702"/>
          </a:xfrm>
        </p:spPr>
        <p:txBody>
          <a:bodyPr>
            <a:normAutofit fontScale="90000"/>
          </a:bodyPr>
          <a:lstStyle/>
          <a:p>
            <a:pPr algn="ctr"/>
            <a:r>
              <a:rPr lang="ro-RO" dirty="0"/>
              <a:t>NIVELURI de COLECTARE DATE</a:t>
            </a:r>
            <a:endParaRPr lang="en-GB" dirty="0"/>
          </a:p>
        </p:txBody>
      </p:sp>
      <p:graphicFrame>
        <p:nvGraphicFramePr>
          <p:cNvPr id="2" name="Content Placeholder 1"/>
          <p:cNvGraphicFramePr>
            <a:graphicFrameLocks noGrp="1"/>
          </p:cNvGraphicFramePr>
          <p:nvPr>
            <p:ph sz="half" idx="1"/>
            <p:extLst>
              <p:ext uri="{D42A27DB-BD31-4B8C-83A1-F6EECF244321}">
                <p14:modId xmlns:p14="http://schemas.microsoft.com/office/powerpoint/2010/main" val="3536017281"/>
              </p:ext>
            </p:extLst>
          </p:nvPr>
        </p:nvGraphicFramePr>
        <p:xfrm>
          <a:off x="243282" y="1551963"/>
          <a:ext cx="5378056" cy="3855381"/>
        </p:xfrm>
        <a:graphic>
          <a:graphicData uri="http://schemas.openxmlformats.org/drawingml/2006/table">
            <a:tbl>
              <a:tblPr firstRow="1" firstCol="1" bandRow="1">
                <a:tableStyleId>{5C22544A-7EE6-4342-B048-85BDC9FD1C3A}</a:tableStyleId>
              </a:tblPr>
              <a:tblGrid>
                <a:gridCol w="990464">
                  <a:extLst>
                    <a:ext uri="{9D8B030D-6E8A-4147-A177-3AD203B41FA5}">
                      <a16:colId xmlns:a16="http://schemas.microsoft.com/office/drawing/2014/main" val="619301988"/>
                    </a:ext>
                  </a:extLst>
                </a:gridCol>
                <a:gridCol w="2897808">
                  <a:extLst>
                    <a:ext uri="{9D8B030D-6E8A-4147-A177-3AD203B41FA5}">
                      <a16:colId xmlns:a16="http://schemas.microsoft.com/office/drawing/2014/main" val="2696900886"/>
                    </a:ext>
                  </a:extLst>
                </a:gridCol>
                <a:gridCol w="1489784">
                  <a:extLst>
                    <a:ext uri="{9D8B030D-6E8A-4147-A177-3AD203B41FA5}">
                      <a16:colId xmlns:a16="http://schemas.microsoft.com/office/drawing/2014/main" val="17074851"/>
                    </a:ext>
                  </a:extLst>
                </a:gridCol>
              </a:tblGrid>
              <a:tr h="148284">
                <a:tc>
                  <a:txBody>
                    <a:bodyPr/>
                    <a:lstStyle/>
                    <a:p>
                      <a:pPr algn="ctr">
                        <a:lnSpc>
                          <a:spcPct val="107000"/>
                        </a:lnSpc>
                        <a:spcAft>
                          <a:spcPts val="0"/>
                        </a:spcAft>
                      </a:pPr>
                      <a:r>
                        <a:rPr lang="ro-RO" sz="900" dirty="0">
                          <a:effectLst/>
                        </a:rPr>
                        <a:t>Nivel</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901" marR="57901" marT="0" marB="0"/>
                </a:tc>
                <a:tc>
                  <a:txBody>
                    <a:bodyPr/>
                    <a:lstStyle/>
                    <a:p>
                      <a:pPr algn="ctr">
                        <a:lnSpc>
                          <a:spcPct val="107000"/>
                        </a:lnSpc>
                        <a:spcAft>
                          <a:spcPts val="0"/>
                        </a:spcAft>
                      </a:pPr>
                      <a:r>
                        <a:rPr lang="ro-RO" sz="900">
                          <a:effectLst/>
                        </a:rPr>
                        <a:t>Categorii (exemple)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901" marR="57901" marT="0" marB="0"/>
                </a:tc>
                <a:tc>
                  <a:txBody>
                    <a:bodyPr/>
                    <a:lstStyle/>
                    <a:p>
                      <a:pPr algn="ctr">
                        <a:lnSpc>
                          <a:spcPct val="107000"/>
                        </a:lnSpc>
                        <a:spcAft>
                          <a:spcPts val="0"/>
                        </a:spcAft>
                      </a:pPr>
                      <a:r>
                        <a:rPr lang="ro-RO" sz="900">
                          <a:effectLst/>
                        </a:rPr>
                        <a:t>Surse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901" marR="57901" marT="0" marB="0"/>
                </a:tc>
                <a:extLst>
                  <a:ext uri="{0D108BD9-81ED-4DB2-BD59-A6C34878D82A}">
                    <a16:rowId xmlns:a16="http://schemas.microsoft.com/office/drawing/2014/main" val="2026088444"/>
                  </a:ext>
                </a:extLst>
              </a:tr>
              <a:tr h="1037987">
                <a:tc>
                  <a:txBody>
                    <a:bodyPr/>
                    <a:lstStyle/>
                    <a:p>
                      <a:pPr>
                        <a:lnSpc>
                          <a:spcPct val="107000"/>
                        </a:lnSpc>
                        <a:spcAft>
                          <a:spcPts val="0"/>
                        </a:spcAft>
                      </a:pPr>
                      <a:r>
                        <a:rPr lang="ro-RO" sz="900">
                          <a:effectLst/>
                        </a:rPr>
                        <a:t>Național / UE/ regional / internațional (date de sistem)</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901" marR="57901" marT="0" marB="0"/>
                </a:tc>
                <a:tc>
                  <a:txBody>
                    <a:bodyPr/>
                    <a:lstStyle/>
                    <a:p>
                      <a:pPr algn="just">
                        <a:lnSpc>
                          <a:spcPct val="107000"/>
                        </a:lnSpc>
                        <a:spcAft>
                          <a:spcPts val="0"/>
                        </a:spcAft>
                      </a:pPr>
                      <a:r>
                        <a:rPr lang="ro-RO" sz="900" dirty="0">
                          <a:effectLst/>
                        </a:rPr>
                        <a:t>Date la nivel național, privind reducerea PTȘ, rata de înscriere în învățământul terțiar și alte date semnificative pentru indicatorii privind sistemul național de învățământ. În această categorie se înscriu și datele comparative din UE și surse internaționale.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901" marR="57901" marT="0" marB="0"/>
                </a:tc>
                <a:tc>
                  <a:txBody>
                    <a:bodyPr/>
                    <a:lstStyle/>
                    <a:p>
                      <a:pPr algn="just">
                        <a:lnSpc>
                          <a:spcPct val="107000"/>
                        </a:lnSpc>
                        <a:spcAft>
                          <a:spcPts val="0"/>
                        </a:spcAft>
                      </a:pPr>
                      <a:r>
                        <a:rPr lang="ro-RO" sz="900" dirty="0">
                          <a:effectLst/>
                        </a:rPr>
                        <a:t>Date statistice oficiale: SIIIR, INS, RMU, ANS etc.</a:t>
                      </a:r>
                      <a:endParaRPr lang="en-GB" sz="900" dirty="0">
                        <a:effectLst/>
                      </a:endParaRPr>
                    </a:p>
                    <a:p>
                      <a:pPr algn="just">
                        <a:lnSpc>
                          <a:spcPct val="107000"/>
                        </a:lnSpc>
                        <a:spcAft>
                          <a:spcPts val="0"/>
                        </a:spcAft>
                      </a:pPr>
                      <a:r>
                        <a:rPr lang="ro-RO" sz="900" dirty="0">
                          <a:effectLst/>
                        </a:rPr>
                        <a:t>Pentru comparații și analize: CE (Eurostat), OCDE, UNESCO, Banca Mondială etc.</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901" marR="57901" marT="0" marB="0"/>
                </a:tc>
                <a:extLst>
                  <a:ext uri="{0D108BD9-81ED-4DB2-BD59-A6C34878D82A}">
                    <a16:rowId xmlns:a16="http://schemas.microsoft.com/office/drawing/2014/main" val="2404862887"/>
                  </a:ext>
                </a:extLst>
              </a:tr>
              <a:tr h="889704">
                <a:tc>
                  <a:txBody>
                    <a:bodyPr/>
                    <a:lstStyle/>
                    <a:p>
                      <a:pPr>
                        <a:lnSpc>
                          <a:spcPct val="107000"/>
                        </a:lnSpc>
                        <a:spcAft>
                          <a:spcPts val="0"/>
                        </a:spcAft>
                      </a:pPr>
                      <a:r>
                        <a:rPr lang="ro-RO" sz="900">
                          <a:effectLst/>
                        </a:rPr>
                        <a:t>Program</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901" marR="57901" marT="0" marB="0"/>
                </a:tc>
                <a:tc>
                  <a:txBody>
                    <a:bodyPr/>
                    <a:lstStyle/>
                    <a:p>
                      <a:pPr algn="just">
                        <a:lnSpc>
                          <a:spcPct val="107000"/>
                        </a:lnSpc>
                        <a:spcAft>
                          <a:spcPts val="0"/>
                        </a:spcAft>
                      </a:pPr>
                      <a:r>
                        <a:rPr lang="ro-RO" sz="900">
                          <a:effectLst/>
                        </a:rPr>
                        <a:t>Date din programele de reformă, cum sunt programele de tip SDS, ADȘ, învățământ profesional, precum și orice program care susține obținerea rezultatelor finale ale strategiilor. La acest nivel, regăsim programe finanțate și coordonate de la nivel central.</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901" marR="57901" marT="0" marB="0"/>
                </a:tc>
                <a:tc>
                  <a:txBody>
                    <a:bodyPr/>
                    <a:lstStyle/>
                    <a:p>
                      <a:pPr algn="just">
                        <a:lnSpc>
                          <a:spcPct val="107000"/>
                        </a:lnSpc>
                        <a:spcAft>
                          <a:spcPts val="0"/>
                        </a:spcAft>
                      </a:pPr>
                      <a:r>
                        <a:rPr lang="ro-RO" sz="900" dirty="0">
                          <a:effectLst/>
                        </a:rPr>
                        <a:t>Entități care implemen-tează proiecte finanțate în cadrul programelor operaționale, AM, OI etc.</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901" marR="57901" marT="0" marB="0"/>
                </a:tc>
                <a:extLst>
                  <a:ext uri="{0D108BD9-81ED-4DB2-BD59-A6C34878D82A}">
                    <a16:rowId xmlns:a16="http://schemas.microsoft.com/office/drawing/2014/main" val="727050883"/>
                  </a:ext>
                </a:extLst>
              </a:tr>
              <a:tr h="1779406">
                <a:tc>
                  <a:txBody>
                    <a:bodyPr/>
                    <a:lstStyle/>
                    <a:p>
                      <a:pPr>
                        <a:lnSpc>
                          <a:spcPct val="107000"/>
                        </a:lnSpc>
                        <a:spcAft>
                          <a:spcPts val="0"/>
                        </a:spcAft>
                      </a:pPr>
                      <a:r>
                        <a:rPr lang="ro-RO" sz="900">
                          <a:effectLst/>
                        </a:rPr>
                        <a:t>Unitate și local</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901" marR="57901" marT="0" marB="0"/>
                </a:tc>
                <a:tc>
                  <a:txBody>
                    <a:bodyPr/>
                    <a:lstStyle/>
                    <a:p>
                      <a:pPr algn="just">
                        <a:lnSpc>
                          <a:spcPct val="107000"/>
                        </a:lnSpc>
                        <a:spcAft>
                          <a:spcPts val="0"/>
                        </a:spcAft>
                      </a:pPr>
                      <a:r>
                        <a:rPr lang="ro-RO" sz="900">
                          <a:effectLst/>
                        </a:rPr>
                        <a:t>Programe și proiecte finanțate și implementate la nivel local, fără finanțare sau coordonare centrală. Acestea îndeplinesc sau nu criteriile centrale de programare.</a:t>
                      </a:r>
                      <a:endParaRPr lang="en-GB" sz="900">
                        <a:effectLst/>
                      </a:endParaRPr>
                    </a:p>
                    <a:p>
                      <a:pPr algn="just">
                        <a:lnSpc>
                          <a:spcPct val="107000"/>
                        </a:lnSpc>
                        <a:spcAft>
                          <a:spcPts val="0"/>
                        </a:spcAft>
                      </a:pPr>
                      <a:r>
                        <a:rPr lang="ro-RO" sz="900">
                          <a:effectLst/>
                        </a:rPr>
                        <a:t>Unele inițiative de amploare mică la acest nivel s-au dovedit inovatoare și au evoluat, transformându-se în programe mai mari sau politici publice noi. Această situație se regăsește în cazul inițiativelor pentru romi, competențelor digitale pentru copiii din mediul rural etc.</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7901" marR="57901" marT="0" marB="0"/>
                </a:tc>
                <a:tc>
                  <a:txBody>
                    <a:bodyPr/>
                    <a:lstStyle/>
                    <a:p>
                      <a:pPr algn="just">
                        <a:lnSpc>
                          <a:spcPct val="107000"/>
                        </a:lnSpc>
                        <a:spcAft>
                          <a:spcPts val="0"/>
                        </a:spcAft>
                      </a:pPr>
                      <a:r>
                        <a:rPr lang="ro-RO" sz="900" dirty="0">
                          <a:effectLst/>
                        </a:rPr>
                        <a:t>SIIIR; inspectorate școla-re, unități administrativ-teritoriale, unități de învățământ/ instituții de învățământ superior, ONG-uri etc.</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901" marR="57901" marT="0" marB="0"/>
                </a:tc>
                <a:extLst>
                  <a:ext uri="{0D108BD9-81ED-4DB2-BD59-A6C34878D82A}">
                    <a16:rowId xmlns:a16="http://schemas.microsoft.com/office/drawing/2014/main" val="1374623909"/>
                  </a:ext>
                </a:extLst>
              </a:tr>
            </a:tbl>
          </a:graphicData>
        </a:graphic>
      </p:graphicFrame>
      <p:graphicFrame>
        <p:nvGraphicFramePr>
          <p:cNvPr id="9" name="Content Placeholder 8"/>
          <p:cNvGraphicFramePr>
            <a:graphicFrameLocks noGrp="1"/>
          </p:cNvGraphicFramePr>
          <p:nvPr>
            <p:ph sz="half" idx="2"/>
            <p:extLst>
              <p:ext uri="{D42A27DB-BD31-4B8C-83A1-F6EECF244321}">
                <p14:modId xmlns:p14="http://schemas.microsoft.com/office/powerpoint/2010/main" val="3638460688"/>
              </p:ext>
            </p:extLst>
          </p:nvPr>
        </p:nvGraphicFramePr>
        <p:xfrm>
          <a:off x="5808662" y="1551963"/>
          <a:ext cx="6179205" cy="3855380"/>
        </p:xfrm>
        <a:graphic>
          <a:graphicData uri="http://schemas.openxmlformats.org/drawingml/2006/table">
            <a:tbl>
              <a:tblPr firstRow="1" firstCol="1" bandRow="1">
                <a:tableStyleId>{5C22544A-7EE6-4342-B048-85BDC9FD1C3A}</a:tableStyleId>
              </a:tblPr>
              <a:tblGrid>
                <a:gridCol w="2646283">
                  <a:extLst>
                    <a:ext uri="{9D8B030D-6E8A-4147-A177-3AD203B41FA5}">
                      <a16:colId xmlns:a16="http://schemas.microsoft.com/office/drawing/2014/main" val="2535708915"/>
                    </a:ext>
                  </a:extLst>
                </a:gridCol>
                <a:gridCol w="3532922">
                  <a:extLst>
                    <a:ext uri="{9D8B030D-6E8A-4147-A177-3AD203B41FA5}">
                      <a16:colId xmlns:a16="http://schemas.microsoft.com/office/drawing/2014/main" val="459978127"/>
                    </a:ext>
                  </a:extLst>
                </a:gridCol>
              </a:tblGrid>
              <a:tr h="212829">
                <a:tc>
                  <a:txBody>
                    <a:bodyPr/>
                    <a:lstStyle/>
                    <a:p>
                      <a:pPr algn="just">
                        <a:lnSpc>
                          <a:spcPct val="107000"/>
                        </a:lnSpc>
                        <a:spcAft>
                          <a:spcPts val="800"/>
                        </a:spcAft>
                      </a:pPr>
                      <a:r>
                        <a:rPr lang="ro-RO" sz="900" dirty="0">
                          <a:effectLst/>
                        </a:rPr>
                        <a:t>Eșantion unități de învățământ</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70" marR="58770" marT="0" marB="0"/>
                </a:tc>
                <a:tc>
                  <a:txBody>
                    <a:bodyPr/>
                    <a:lstStyle/>
                    <a:p>
                      <a:pPr algn="just">
                        <a:lnSpc>
                          <a:spcPct val="107000"/>
                        </a:lnSpc>
                        <a:spcAft>
                          <a:spcPts val="800"/>
                        </a:spcAft>
                      </a:pPr>
                      <a:r>
                        <a:rPr lang="ro-RO" sz="900">
                          <a:effectLst/>
                        </a:rPr>
                        <a:t>Instrumente aplicate în teren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70" marR="58770" marT="0" marB="0"/>
                </a:tc>
                <a:extLst>
                  <a:ext uri="{0D108BD9-81ED-4DB2-BD59-A6C34878D82A}">
                    <a16:rowId xmlns:a16="http://schemas.microsoft.com/office/drawing/2014/main" val="3257640954"/>
                  </a:ext>
                </a:extLst>
              </a:tr>
              <a:tr h="1032119">
                <a:tc>
                  <a:txBody>
                    <a:bodyPr/>
                    <a:lstStyle/>
                    <a:p>
                      <a:pPr algn="just">
                        <a:lnSpc>
                          <a:spcPct val="107000"/>
                        </a:lnSpc>
                        <a:spcAft>
                          <a:spcPts val="800"/>
                        </a:spcAft>
                      </a:pPr>
                      <a:r>
                        <a:rPr lang="ro-RO" sz="900">
                          <a:effectLst/>
                        </a:rPr>
                        <a:t>20 creșe dintr-un total de 350 creșe </a:t>
                      </a:r>
                      <a:endParaRPr lang="en-GB" sz="900">
                        <a:effectLst/>
                      </a:endParaRPr>
                    </a:p>
                    <a:p>
                      <a:pPr algn="just">
                        <a:lnSpc>
                          <a:spcPct val="107000"/>
                        </a:lnSpc>
                        <a:spcAft>
                          <a:spcPts val="800"/>
                        </a:spcAft>
                      </a:pPr>
                      <a:r>
                        <a:rPr lang="ro-RO" sz="900">
                          <a:effectLst/>
                        </a:rPr>
                        <a:t>(20 urban)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70" marR="58770" marT="0" marB="0"/>
                </a:tc>
                <a:tc>
                  <a:txBody>
                    <a:bodyPr/>
                    <a:lstStyle/>
                    <a:p>
                      <a:pPr algn="just">
                        <a:lnSpc>
                          <a:spcPct val="107000"/>
                        </a:lnSpc>
                        <a:spcBef>
                          <a:spcPts val="200"/>
                        </a:spcBef>
                        <a:spcAft>
                          <a:spcPts val="200"/>
                        </a:spcAft>
                      </a:pPr>
                      <a:r>
                        <a:rPr lang="ro-RO" sz="900">
                          <a:effectLst/>
                        </a:rPr>
                        <a:t>20 grile instituționale;</a:t>
                      </a:r>
                      <a:endParaRPr lang="en-GB" sz="900">
                        <a:effectLst/>
                      </a:endParaRPr>
                    </a:p>
                    <a:p>
                      <a:pPr algn="just">
                        <a:lnSpc>
                          <a:spcPct val="107000"/>
                        </a:lnSpc>
                        <a:spcBef>
                          <a:spcPts val="200"/>
                        </a:spcBef>
                        <a:spcAft>
                          <a:spcPts val="200"/>
                        </a:spcAft>
                      </a:pPr>
                      <a:r>
                        <a:rPr lang="ro-RO" sz="900">
                          <a:effectLst/>
                        </a:rPr>
                        <a:t>18 interviuri coordonator creșă/director;</a:t>
                      </a:r>
                      <a:endParaRPr lang="en-GB" sz="900">
                        <a:effectLst/>
                      </a:endParaRPr>
                    </a:p>
                    <a:p>
                      <a:pPr algn="just">
                        <a:lnSpc>
                          <a:spcPct val="107000"/>
                        </a:lnSpc>
                        <a:spcBef>
                          <a:spcPts val="200"/>
                        </a:spcBef>
                        <a:spcAft>
                          <a:spcPts val="200"/>
                        </a:spcAft>
                      </a:pPr>
                      <a:r>
                        <a:rPr lang="ro-RO" sz="900">
                          <a:effectLst/>
                        </a:rPr>
                        <a:t>19 focus grupuri cu personal didactic/îngrijire;</a:t>
                      </a:r>
                      <a:endParaRPr lang="en-GB" sz="900">
                        <a:effectLst/>
                      </a:endParaRPr>
                    </a:p>
                    <a:p>
                      <a:pPr algn="just">
                        <a:lnSpc>
                          <a:spcPct val="107000"/>
                        </a:lnSpc>
                        <a:spcBef>
                          <a:spcPts val="200"/>
                        </a:spcBef>
                        <a:spcAft>
                          <a:spcPts val="200"/>
                        </a:spcAft>
                      </a:pPr>
                      <a:r>
                        <a:rPr lang="ro-RO" sz="900">
                          <a:effectLst/>
                        </a:rPr>
                        <a:t>17 focus grupuri cu părinți.</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70" marR="58770" marT="0" marB="0"/>
                </a:tc>
                <a:extLst>
                  <a:ext uri="{0D108BD9-81ED-4DB2-BD59-A6C34878D82A}">
                    <a16:rowId xmlns:a16="http://schemas.microsoft.com/office/drawing/2014/main" val="783636785"/>
                  </a:ext>
                </a:extLst>
              </a:tr>
              <a:tr h="1305216">
                <a:tc>
                  <a:txBody>
                    <a:bodyPr/>
                    <a:lstStyle/>
                    <a:p>
                      <a:pPr algn="just">
                        <a:lnSpc>
                          <a:spcPct val="107000"/>
                        </a:lnSpc>
                        <a:spcAft>
                          <a:spcPts val="800"/>
                        </a:spcAft>
                      </a:pPr>
                      <a:r>
                        <a:rPr lang="ro-RO" sz="900">
                          <a:effectLst/>
                        </a:rPr>
                        <a:t>93 unități de învățământ gimnazial dintr-un total de 1.238 unități cu media sub 6 la evaluarea națională </a:t>
                      </a:r>
                      <a:endParaRPr lang="en-GB" sz="900">
                        <a:effectLst/>
                      </a:endParaRPr>
                    </a:p>
                    <a:p>
                      <a:pPr algn="just">
                        <a:lnSpc>
                          <a:spcPct val="107000"/>
                        </a:lnSpc>
                        <a:spcAft>
                          <a:spcPts val="800"/>
                        </a:spcAft>
                      </a:pPr>
                      <a:r>
                        <a:rPr lang="ro-RO" sz="900">
                          <a:effectLst/>
                        </a:rPr>
                        <a:t>(14 urban și 78 rural)</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8770" marR="58770" marT="0" marB="0"/>
                </a:tc>
                <a:tc>
                  <a:txBody>
                    <a:bodyPr/>
                    <a:lstStyle/>
                    <a:p>
                      <a:pPr algn="just">
                        <a:lnSpc>
                          <a:spcPct val="107000"/>
                        </a:lnSpc>
                        <a:spcBef>
                          <a:spcPts val="200"/>
                        </a:spcBef>
                        <a:spcAft>
                          <a:spcPts val="200"/>
                        </a:spcAft>
                      </a:pPr>
                      <a:r>
                        <a:rPr lang="ro-RO" sz="900" dirty="0">
                          <a:effectLst/>
                        </a:rPr>
                        <a:t>98 grile instituționale;</a:t>
                      </a:r>
                      <a:endParaRPr lang="en-GB" sz="900" dirty="0">
                        <a:effectLst/>
                      </a:endParaRPr>
                    </a:p>
                    <a:p>
                      <a:pPr algn="just">
                        <a:lnSpc>
                          <a:spcPct val="107000"/>
                        </a:lnSpc>
                        <a:spcBef>
                          <a:spcPts val="200"/>
                        </a:spcBef>
                        <a:spcAft>
                          <a:spcPts val="200"/>
                        </a:spcAft>
                      </a:pPr>
                      <a:r>
                        <a:rPr lang="ro-RO" sz="900" dirty="0">
                          <a:effectLst/>
                        </a:rPr>
                        <a:t>93 interviuri director;</a:t>
                      </a:r>
                      <a:endParaRPr lang="en-GB" sz="900" dirty="0">
                        <a:effectLst/>
                      </a:endParaRPr>
                    </a:p>
                    <a:p>
                      <a:pPr algn="just">
                        <a:lnSpc>
                          <a:spcPct val="107000"/>
                        </a:lnSpc>
                        <a:spcBef>
                          <a:spcPts val="200"/>
                        </a:spcBef>
                        <a:spcAft>
                          <a:spcPts val="200"/>
                        </a:spcAft>
                      </a:pPr>
                      <a:r>
                        <a:rPr lang="ro-RO" sz="900" dirty="0">
                          <a:effectLst/>
                        </a:rPr>
                        <a:t>52 focus grupuri cadre didactice;</a:t>
                      </a:r>
                      <a:endParaRPr lang="en-GB" sz="900" dirty="0">
                        <a:effectLst/>
                      </a:endParaRPr>
                    </a:p>
                    <a:p>
                      <a:pPr algn="just">
                        <a:lnSpc>
                          <a:spcPct val="107000"/>
                        </a:lnSpc>
                        <a:spcBef>
                          <a:spcPts val="200"/>
                        </a:spcBef>
                        <a:spcAft>
                          <a:spcPts val="200"/>
                        </a:spcAft>
                      </a:pPr>
                      <a:r>
                        <a:rPr lang="ro-RO" sz="900" dirty="0">
                          <a:effectLst/>
                        </a:rPr>
                        <a:t>53 focus grupuri părinți;</a:t>
                      </a:r>
                      <a:endParaRPr lang="en-GB" sz="900" dirty="0">
                        <a:effectLst/>
                      </a:endParaRPr>
                    </a:p>
                    <a:p>
                      <a:pPr algn="just">
                        <a:lnSpc>
                          <a:spcPct val="107000"/>
                        </a:lnSpc>
                        <a:spcBef>
                          <a:spcPts val="200"/>
                        </a:spcBef>
                        <a:spcAft>
                          <a:spcPts val="200"/>
                        </a:spcAft>
                      </a:pPr>
                      <a:r>
                        <a:rPr lang="ro-RO" sz="900" dirty="0">
                          <a:effectLst/>
                        </a:rPr>
                        <a:t>1.771 chestionare elevi.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70" marR="58770" marT="0" marB="0"/>
                </a:tc>
                <a:extLst>
                  <a:ext uri="{0D108BD9-81ED-4DB2-BD59-A6C34878D82A}">
                    <a16:rowId xmlns:a16="http://schemas.microsoft.com/office/drawing/2014/main" val="1901287986"/>
                  </a:ext>
                </a:extLst>
              </a:tr>
              <a:tr h="1305216">
                <a:tc>
                  <a:txBody>
                    <a:bodyPr/>
                    <a:lstStyle/>
                    <a:p>
                      <a:pPr algn="just">
                        <a:lnSpc>
                          <a:spcPct val="107000"/>
                        </a:lnSpc>
                        <a:spcAft>
                          <a:spcPts val="800"/>
                        </a:spcAft>
                      </a:pPr>
                      <a:r>
                        <a:rPr lang="ro-RO" sz="900" dirty="0">
                          <a:effectLst/>
                        </a:rPr>
                        <a:t>49 unități de învățământ profesional și tehnic dintr-un total </a:t>
                      </a:r>
                      <a:r>
                        <a:rPr lang="en-US" sz="900" dirty="0">
                          <a:effectLst/>
                        </a:rPr>
                        <a:t> de </a:t>
                      </a:r>
                      <a:r>
                        <a:rPr lang="ro-RO" sz="900" dirty="0">
                          <a:effectLst/>
                        </a:rPr>
                        <a:t>1.195 la nivel național</a:t>
                      </a:r>
                      <a:endParaRPr lang="en-GB" sz="900" dirty="0">
                        <a:effectLst/>
                      </a:endParaRPr>
                    </a:p>
                    <a:p>
                      <a:pPr algn="just">
                        <a:lnSpc>
                          <a:spcPct val="107000"/>
                        </a:lnSpc>
                        <a:spcAft>
                          <a:spcPts val="800"/>
                        </a:spcAft>
                      </a:pPr>
                      <a:r>
                        <a:rPr lang="ro-RO" sz="900" dirty="0">
                          <a:effectLst/>
                        </a:rPr>
                        <a:t>(49 urban)</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70" marR="58770" marT="0" marB="0"/>
                </a:tc>
                <a:tc>
                  <a:txBody>
                    <a:bodyPr/>
                    <a:lstStyle/>
                    <a:p>
                      <a:pPr algn="just">
                        <a:lnSpc>
                          <a:spcPct val="107000"/>
                        </a:lnSpc>
                        <a:spcBef>
                          <a:spcPts val="200"/>
                        </a:spcBef>
                        <a:spcAft>
                          <a:spcPts val="200"/>
                        </a:spcAft>
                      </a:pPr>
                      <a:r>
                        <a:rPr lang="ro-RO" sz="900" dirty="0">
                          <a:effectLst/>
                        </a:rPr>
                        <a:t>49 grile instituționale;</a:t>
                      </a:r>
                      <a:endParaRPr lang="en-GB" sz="900" dirty="0">
                        <a:effectLst/>
                      </a:endParaRPr>
                    </a:p>
                    <a:p>
                      <a:pPr algn="just">
                        <a:lnSpc>
                          <a:spcPct val="107000"/>
                        </a:lnSpc>
                        <a:spcBef>
                          <a:spcPts val="200"/>
                        </a:spcBef>
                        <a:spcAft>
                          <a:spcPts val="200"/>
                        </a:spcAft>
                      </a:pPr>
                      <a:r>
                        <a:rPr lang="ro-RO" sz="900" dirty="0">
                          <a:effectLst/>
                        </a:rPr>
                        <a:t>49 interviuri director;</a:t>
                      </a:r>
                      <a:endParaRPr lang="en-GB" sz="900" dirty="0">
                        <a:effectLst/>
                      </a:endParaRPr>
                    </a:p>
                    <a:p>
                      <a:pPr algn="just">
                        <a:lnSpc>
                          <a:spcPct val="107000"/>
                        </a:lnSpc>
                        <a:spcBef>
                          <a:spcPts val="200"/>
                        </a:spcBef>
                        <a:spcAft>
                          <a:spcPts val="200"/>
                        </a:spcAft>
                      </a:pPr>
                      <a:r>
                        <a:rPr lang="ro-RO" sz="900" dirty="0">
                          <a:effectLst/>
                        </a:rPr>
                        <a:t>1.173 chestionare elevi (clase terminale);</a:t>
                      </a:r>
                      <a:endParaRPr lang="en-GB" sz="900" dirty="0">
                        <a:effectLst/>
                      </a:endParaRPr>
                    </a:p>
                    <a:p>
                      <a:pPr algn="just">
                        <a:lnSpc>
                          <a:spcPct val="107000"/>
                        </a:lnSpc>
                        <a:spcBef>
                          <a:spcPts val="200"/>
                        </a:spcBef>
                        <a:spcAft>
                          <a:spcPts val="200"/>
                        </a:spcAft>
                      </a:pPr>
                      <a:r>
                        <a:rPr lang="ro-RO" sz="900" dirty="0">
                          <a:effectLst/>
                        </a:rPr>
                        <a:t>384 chestionare cadre didactice;</a:t>
                      </a:r>
                      <a:endParaRPr lang="en-GB" sz="900" dirty="0">
                        <a:effectLst/>
                      </a:endParaRPr>
                    </a:p>
                    <a:p>
                      <a:pPr algn="just">
                        <a:lnSpc>
                          <a:spcPct val="107000"/>
                        </a:lnSpc>
                        <a:spcBef>
                          <a:spcPts val="200"/>
                        </a:spcBef>
                        <a:spcAft>
                          <a:spcPts val="200"/>
                        </a:spcAft>
                      </a:pPr>
                      <a:r>
                        <a:rPr lang="ro-RO" sz="900" dirty="0">
                          <a:effectLst/>
                        </a:rPr>
                        <a:t>145 chestionare tutori practică (companii).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770" marR="58770" marT="0" marB="0"/>
                </a:tc>
                <a:extLst>
                  <a:ext uri="{0D108BD9-81ED-4DB2-BD59-A6C34878D82A}">
                    <a16:rowId xmlns:a16="http://schemas.microsoft.com/office/drawing/2014/main" val="4222012206"/>
                  </a:ext>
                </a:extLst>
              </a:tr>
            </a:tbl>
          </a:graphicData>
        </a:graphic>
      </p:graphicFrame>
      <p:pic>
        <p:nvPicPr>
          <p:cNvPr id="1026" name="Picture 0" descr="Description: Header A4 Portrai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2897" y="275697"/>
            <a:ext cx="61626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3281" y="2345563"/>
            <a:ext cx="11450972" cy="1639616"/>
          </a:xfrm>
          <a:prstGeom prst="rect">
            <a:avLst/>
          </a:prstGeom>
        </p:spPr>
        <p:txBody>
          <a:bodyPr wrap="square">
            <a:spAutoFit/>
          </a:bodyPr>
          <a:lstStyle/>
          <a:p>
            <a:endParaRPr lang="en-GB" sz="1100" dirty="0"/>
          </a:p>
          <a:p>
            <a:pPr marL="285750" indent="-285750" algn="just">
              <a:lnSpc>
                <a:spcPct val="107000"/>
              </a:lnSpc>
              <a:spcAft>
                <a:spcPts val="800"/>
              </a:spcAft>
              <a:buFont typeface="Arial" panose="020B0604020202020204" pitchFamily="34" charset="0"/>
              <a:buChar char="•"/>
            </a:pPr>
            <a:endParaRPr lang="en-GB" sz="1100" dirty="0"/>
          </a:p>
          <a:p>
            <a:pPr marL="285750" indent="-285750" algn="just">
              <a:lnSpc>
                <a:spcPct val="107000"/>
              </a:lnSpc>
              <a:spcAft>
                <a:spcPts val="800"/>
              </a:spcAft>
              <a:buFont typeface="Arial" panose="020B0604020202020204" pitchFamily="34" charset="0"/>
              <a:buChar char="•"/>
            </a:pPr>
            <a:endParaRPr lang="en-GB" dirty="0"/>
          </a:p>
          <a:p>
            <a:pPr marL="285750" indent="-285750" algn="just">
              <a:lnSpc>
                <a:spcPct val="107000"/>
              </a:lnSpc>
              <a:spcAft>
                <a:spcPts val="800"/>
              </a:spcAft>
              <a:buFont typeface="Arial" panose="020B0604020202020204" pitchFamily="34" charset="0"/>
              <a:buChar char="•"/>
            </a:pPr>
            <a:endParaRPr lang="ro-RO"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9851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874380" y="1319720"/>
            <a:ext cx="10959708" cy="502319"/>
          </a:xfrm>
        </p:spPr>
        <p:txBody>
          <a:bodyPr>
            <a:normAutofit fontScale="90000"/>
          </a:bodyPr>
          <a:lstStyle/>
          <a:p>
            <a:pPr lvl="1" algn="ctr" defTabSz="457200" rtl="0">
              <a:spcBef>
                <a:spcPct val="0"/>
              </a:spcBef>
            </a:pPr>
            <a:r>
              <a:rPr lang="ro-RO" sz="2800" dirty="0">
                <a:solidFill>
                  <a:schemeClr val="bg1"/>
                </a:solidFill>
                <a:latin typeface="+mj-lt"/>
              </a:rPr>
              <a:t>PREMISELE IMPLEMENTĂRII STRATEGIILOR</a:t>
            </a:r>
            <a:br>
              <a:rPr lang="en-GB" b="1" dirty="0"/>
            </a:br>
            <a:endParaRPr lang="en-GB" dirty="0"/>
          </a:p>
        </p:txBody>
      </p:sp>
      <p:sp>
        <p:nvSpPr>
          <p:cNvPr id="13" name="Text Placeholder 12"/>
          <p:cNvSpPr>
            <a:spLocks noGrp="1"/>
          </p:cNvSpPr>
          <p:nvPr>
            <p:ph type="body" idx="1"/>
          </p:nvPr>
        </p:nvSpPr>
        <p:spPr>
          <a:xfrm>
            <a:off x="684213" y="1753299"/>
            <a:ext cx="10959706" cy="4241101"/>
          </a:xfrm>
        </p:spPr>
        <p:txBody>
          <a:bodyPr/>
          <a:lstStyle/>
          <a:p>
            <a:endParaRPr lang="en-GB" dirty="0"/>
          </a:p>
        </p:txBody>
      </p:sp>
      <p:graphicFrame>
        <p:nvGraphicFramePr>
          <p:cNvPr id="14" name="Table 13"/>
          <p:cNvGraphicFramePr>
            <a:graphicFrameLocks noGrp="1"/>
          </p:cNvGraphicFramePr>
          <p:nvPr>
            <p:extLst>
              <p:ext uri="{D42A27DB-BD31-4B8C-83A1-F6EECF244321}">
                <p14:modId xmlns:p14="http://schemas.microsoft.com/office/powerpoint/2010/main" val="506530535"/>
              </p:ext>
            </p:extLst>
          </p:nvPr>
        </p:nvGraphicFramePr>
        <p:xfrm>
          <a:off x="684212" y="1633143"/>
          <a:ext cx="10959705" cy="590946"/>
        </p:xfrm>
        <a:graphic>
          <a:graphicData uri="http://schemas.openxmlformats.org/drawingml/2006/table">
            <a:tbl>
              <a:tblPr firstRow="1" firstCol="1" bandRow="1">
                <a:tableStyleId>{5C22544A-7EE6-4342-B048-85BDC9FD1C3A}</a:tableStyleId>
              </a:tblPr>
              <a:tblGrid>
                <a:gridCol w="4909317">
                  <a:extLst>
                    <a:ext uri="{9D8B030D-6E8A-4147-A177-3AD203B41FA5}">
                      <a16:colId xmlns:a16="http://schemas.microsoft.com/office/drawing/2014/main" val="70825553"/>
                    </a:ext>
                  </a:extLst>
                </a:gridCol>
                <a:gridCol w="1273880">
                  <a:extLst>
                    <a:ext uri="{9D8B030D-6E8A-4147-A177-3AD203B41FA5}">
                      <a16:colId xmlns:a16="http://schemas.microsoft.com/office/drawing/2014/main" val="3616443336"/>
                    </a:ext>
                  </a:extLst>
                </a:gridCol>
                <a:gridCol w="1091529">
                  <a:extLst>
                    <a:ext uri="{9D8B030D-6E8A-4147-A177-3AD203B41FA5}">
                      <a16:colId xmlns:a16="http://schemas.microsoft.com/office/drawing/2014/main" val="3949830395"/>
                    </a:ext>
                  </a:extLst>
                </a:gridCol>
                <a:gridCol w="979810">
                  <a:extLst>
                    <a:ext uri="{9D8B030D-6E8A-4147-A177-3AD203B41FA5}">
                      <a16:colId xmlns:a16="http://schemas.microsoft.com/office/drawing/2014/main" val="3484447429"/>
                    </a:ext>
                  </a:extLst>
                </a:gridCol>
                <a:gridCol w="1092814">
                  <a:extLst>
                    <a:ext uri="{9D8B030D-6E8A-4147-A177-3AD203B41FA5}">
                      <a16:colId xmlns:a16="http://schemas.microsoft.com/office/drawing/2014/main" val="3329163106"/>
                    </a:ext>
                  </a:extLst>
                </a:gridCol>
                <a:gridCol w="1085110">
                  <a:extLst>
                    <a:ext uri="{9D8B030D-6E8A-4147-A177-3AD203B41FA5}">
                      <a16:colId xmlns:a16="http://schemas.microsoft.com/office/drawing/2014/main" val="2420113202"/>
                    </a:ext>
                  </a:extLst>
                </a:gridCol>
                <a:gridCol w="527245">
                  <a:extLst>
                    <a:ext uri="{9D8B030D-6E8A-4147-A177-3AD203B41FA5}">
                      <a16:colId xmlns:a16="http://schemas.microsoft.com/office/drawing/2014/main" val="2355700679"/>
                    </a:ext>
                  </a:extLst>
                </a:gridCol>
              </a:tblGrid>
              <a:tr h="196982">
                <a:tc rowSpan="3">
                  <a:txBody>
                    <a:bodyPr/>
                    <a:lstStyle/>
                    <a:p>
                      <a:pPr>
                        <a:lnSpc>
                          <a:spcPct val="107000"/>
                        </a:lnSpc>
                        <a:spcAft>
                          <a:spcPts val="0"/>
                        </a:spcAft>
                      </a:pPr>
                      <a:r>
                        <a:rPr lang="ro-RO" sz="1100">
                          <a:effectLst/>
                        </a:rPr>
                        <a:t>Părăsirea timpurie a școlii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algn="r">
                        <a:lnSpc>
                          <a:spcPct val="107000"/>
                        </a:lnSpc>
                        <a:spcAft>
                          <a:spcPts val="0"/>
                        </a:spcAft>
                      </a:pPr>
                      <a:r>
                        <a:rPr lang="ro-RO"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algn="ctr">
                        <a:lnSpc>
                          <a:spcPct val="107000"/>
                        </a:lnSpc>
                        <a:spcAft>
                          <a:spcPts val="0"/>
                        </a:spcAft>
                      </a:pPr>
                      <a:r>
                        <a:rPr lang="ro-RO"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spcAft>
                          <a:spcPts val="0"/>
                        </a:spcAft>
                      </a:pPr>
                      <a:r>
                        <a:rPr lang="ro-RO" sz="1100">
                          <a:effectLst/>
                        </a:rPr>
                        <a:t>România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2">
                  <a:txBody>
                    <a:bodyPr/>
                    <a:lstStyle/>
                    <a:p>
                      <a:pPr algn="ctr">
                        <a:lnSpc>
                          <a:spcPct val="107000"/>
                        </a:lnSpc>
                        <a:spcAft>
                          <a:spcPts val="0"/>
                        </a:spcAft>
                      </a:pPr>
                      <a:r>
                        <a:rPr lang="ro-RO" sz="1100">
                          <a:effectLst/>
                        </a:rPr>
                        <a:t>Media UE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3763568895"/>
                  </a:ext>
                </a:extLst>
              </a:tr>
              <a:tr h="196982">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07000"/>
                        </a:lnSpc>
                        <a:spcAft>
                          <a:spcPts val="0"/>
                        </a:spcAft>
                      </a:pPr>
                      <a:r>
                        <a:rPr lang="ro-RO" sz="1100">
                          <a:effectLst/>
                        </a:rPr>
                        <a:t>2014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a:effectLst/>
                        </a:rPr>
                        <a:t>2018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a:effectLst/>
                        </a:rPr>
                        <a:t>2014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a:effectLst/>
                        </a:rPr>
                        <a:t>2018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09511903"/>
                  </a:ext>
                </a:extLst>
              </a:tr>
              <a:tr h="196982">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07000"/>
                        </a:lnSpc>
                        <a:spcAft>
                          <a:spcPts val="0"/>
                        </a:spcAft>
                      </a:pPr>
                      <a:r>
                        <a:rPr lang="ro-RO" sz="1100">
                          <a:effectLst/>
                        </a:rPr>
                        <a:t>18,1%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a:effectLst/>
                        </a:rPr>
                        <a:t>16,4%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a:effectLst/>
                        </a:rPr>
                        <a:t>11,2%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dirty="0">
                          <a:effectLst/>
                        </a:rPr>
                        <a:t>10,6%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04089135"/>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51330851"/>
              </p:ext>
            </p:extLst>
          </p:nvPr>
        </p:nvGraphicFramePr>
        <p:xfrm>
          <a:off x="684210" y="2224090"/>
          <a:ext cx="10959708" cy="596208"/>
        </p:xfrm>
        <a:graphic>
          <a:graphicData uri="http://schemas.openxmlformats.org/drawingml/2006/table">
            <a:tbl>
              <a:tblPr firstRow="1" firstCol="1" bandRow="1">
                <a:tableStyleId>{5C22544A-7EE6-4342-B048-85BDC9FD1C3A}</a:tableStyleId>
              </a:tblPr>
              <a:tblGrid>
                <a:gridCol w="4909318">
                  <a:extLst>
                    <a:ext uri="{9D8B030D-6E8A-4147-A177-3AD203B41FA5}">
                      <a16:colId xmlns:a16="http://schemas.microsoft.com/office/drawing/2014/main" val="1904780156"/>
                    </a:ext>
                  </a:extLst>
                </a:gridCol>
                <a:gridCol w="1273880">
                  <a:extLst>
                    <a:ext uri="{9D8B030D-6E8A-4147-A177-3AD203B41FA5}">
                      <a16:colId xmlns:a16="http://schemas.microsoft.com/office/drawing/2014/main" val="346992735"/>
                    </a:ext>
                  </a:extLst>
                </a:gridCol>
                <a:gridCol w="1091530">
                  <a:extLst>
                    <a:ext uri="{9D8B030D-6E8A-4147-A177-3AD203B41FA5}">
                      <a16:colId xmlns:a16="http://schemas.microsoft.com/office/drawing/2014/main" val="253702452"/>
                    </a:ext>
                  </a:extLst>
                </a:gridCol>
                <a:gridCol w="979810">
                  <a:extLst>
                    <a:ext uri="{9D8B030D-6E8A-4147-A177-3AD203B41FA5}">
                      <a16:colId xmlns:a16="http://schemas.microsoft.com/office/drawing/2014/main" val="263874102"/>
                    </a:ext>
                  </a:extLst>
                </a:gridCol>
                <a:gridCol w="1092815">
                  <a:extLst>
                    <a:ext uri="{9D8B030D-6E8A-4147-A177-3AD203B41FA5}">
                      <a16:colId xmlns:a16="http://schemas.microsoft.com/office/drawing/2014/main" val="1357454393"/>
                    </a:ext>
                  </a:extLst>
                </a:gridCol>
                <a:gridCol w="1085110">
                  <a:extLst>
                    <a:ext uri="{9D8B030D-6E8A-4147-A177-3AD203B41FA5}">
                      <a16:colId xmlns:a16="http://schemas.microsoft.com/office/drawing/2014/main" val="4169536047"/>
                    </a:ext>
                  </a:extLst>
                </a:gridCol>
                <a:gridCol w="527245">
                  <a:extLst>
                    <a:ext uri="{9D8B030D-6E8A-4147-A177-3AD203B41FA5}">
                      <a16:colId xmlns:a16="http://schemas.microsoft.com/office/drawing/2014/main" val="719140559"/>
                    </a:ext>
                  </a:extLst>
                </a:gridCol>
              </a:tblGrid>
              <a:tr h="144236">
                <a:tc rowSpan="3">
                  <a:txBody>
                    <a:bodyPr/>
                    <a:lstStyle/>
                    <a:p>
                      <a:pPr>
                        <a:lnSpc>
                          <a:spcPct val="107000"/>
                        </a:lnSpc>
                        <a:spcAft>
                          <a:spcPts val="0"/>
                        </a:spcAft>
                      </a:pPr>
                      <a:r>
                        <a:rPr lang="ro-RO" sz="1100" dirty="0">
                          <a:effectLst/>
                        </a:rPr>
                        <a:t>Ponderea absolvenților de studii superioare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algn="r">
                        <a:lnSpc>
                          <a:spcPct val="107000"/>
                        </a:lnSpc>
                        <a:spcAft>
                          <a:spcPts val="0"/>
                        </a:spcAft>
                      </a:pPr>
                      <a:r>
                        <a:rPr lang="ro-RO"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algn="ctr">
                        <a:lnSpc>
                          <a:spcPct val="107000"/>
                        </a:lnSpc>
                        <a:spcAft>
                          <a:spcPts val="0"/>
                        </a:spcAft>
                      </a:pPr>
                      <a:r>
                        <a:rPr lang="ro-RO"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spcAft>
                          <a:spcPts val="0"/>
                        </a:spcAft>
                      </a:pPr>
                      <a:r>
                        <a:rPr lang="ro-RO" sz="1100">
                          <a:effectLst/>
                        </a:rPr>
                        <a:t>România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2">
                  <a:txBody>
                    <a:bodyPr/>
                    <a:lstStyle/>
                    <a:p>
                      <a:pPr algn="ctr">
                        <a:lnSpc>
                          <a:spcPct val="107000"/>
                        </a:lnSpc>
                        <a:spcAft>
                          <a:spcPts val="0"/>
                        </a:spcAft>
                      </a:pPr>
                      <a:r>
                        <a:rPr lang="ro-RO" sz="1100">
                          <a:effectLst/>
                        </a:rPr>
                        <a:t>Media UE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1811714683"/>
                  </a:ext>
                </a:extLst>
              </a:tr>
              <a:tr h="208410">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07000"/>
                        </a:lnSpc>
                        <a:spcAft>
                          <a:spcPts val="0"/>
                        </a:spcAft>
                      </a:pPr>
                      <a:r>
                        <a:rPr lang="ro-RO" sz="1100">
                          <a:effectLst/>
                        </a:rPr>
                        <a:t>2014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a:effectLst/>
                        </a:rPr>
                        <a:t>2018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a:effectLst/>
                        </a:rPr>
                        <a:t>2014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a:effectLst/>
                        </a:rPr>
                        <a:t>2018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93898225"/>
                  </a:ext>
                </a:extLst>
              </a:tr>
              <a:tr h="208410">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07000"/>
                        </a:lnSpc>
                        <a:spcAft>
                          <a:spcPts val="0"/>
                        </a:spcAft>
                      </a:pPr>
                      <a:r>
                        <a:rPr lang="ro-RO" sz="1100">
                          <a:effectLst/>
                        </a:rPr>
                        <a:t>25,0%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a:effectLst/>
                        </a:rPr>
                        <a:t>24,6%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a:effectLst/>
                        </a:rPr>
                        <a:t>37,9%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dirty="0">
                          <a:effectLst/>
                        </a:rPr>
                        <a:t>40,7%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26908039"/>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397149261"/>
              </p:ext>
            </p:extLst>
          </p:nvPr>
        </p:nvGraphicFramePr>
        <p:xfrm>
          <a:off x="684210" y="2810964"/>
          <a:ext cx="10959708" cy="605013"/>
        </p:xfrm>
        <a:graphic>
          <a:graphicData uri="http://schemas.openxmlformats.org/drawingml/2006/table">
            <a:tbl>
              <a:tblPr firstRow="1" firstCol="1" bandRow="1">
                <a:tableStyleId>{5C22544A-7EE6-4342-B048-85BDC9FD1C3A}</a:tableStyleId>
              </a:tblPr>
              <a:tblGrid>
                <a:gridCol w="4909319">
                  <a:extLst>
                    <a:ext uri="{9D8B030D-6E8A-4147-A177-3AD203B41FA5}">
                      <a16:colId xmlns:a16="http://schemas.microsoft.com/office/drawing/2014/main" val="3817906198"/>
                    </a:ext>
                  </a:extLst>
                </a:gridCol>
                <a:gridCol w="1273880">
                  <a:extLst>
                    <a:ext uri="{9D8B030D-6E8A-4147-A177-3AD203B41FA5}">
                      <a16:colId xmlns:a16="http://schemas.microsoft.com/office/drawing/2014/main" val="1958283289"/>
                    </a:ext>
                  </a:extLst>
                </a:gridCol>
                <a:gridCol w="1091530">
                  <a:extLst>
                    <a:ext uri="{9D8B030D-6E8A-4147-A177-3AD203B41FA5}">
                      <a16:colId xmlns:a16="http://schemas.microsoft.com/office/drawing/2014/main" val="1096087585"/>
                    </a:ext>
                  </a:extLst>
                </a:gridCol>
                <a:gridCol w="979809">
                  <a:extLst>
                    <a:ext uri="{9D8B030D-6E8A-4147-A177-3AD203B41FA5}">
                      <a16:colId xmlns:a16="http://schemas.microsoft.com/office/drawing/2014/main" val="1780559218"/>
                    </a:ext>
                  </a:extLst>
                </a:gridCol>
                <a:gridCol w="1092815">
                  <a:extLst>
                    <a:ext uri="{9D8B030D-6E8A-4147-A177-3AD203B41FA5}">
                      <a16:colId xmlns:a16="http://schemas.microsoft.com/office/drawing/2014/main" val="3737936429"/>
                    </a:ext>
                  </a:extLst>
                </a:gridCol>
                <a:gridCol w="1085110">
                  <a:extLst>
                    <a:ext uri="{9D8B030D-6E8A-4147-A177-3AD203B41FA5}">
                      <a16:colId xmlns:a16="http://schemas.microsoft.com/office/drawing/2014/main" val="174503188"/>
                    </a:ext>
                  </a:extLst>
                </a:gridCol>
                <a:gridCol w="527245">
                  <a:extLst>
                    <a:ext uri="{9D8B030D-6E8A-4147-A177-3AD203B41FA5}">
                      <a16:colId xmlns:a16="http://schemas.microsoft.com/office/drawing/2014/main" val="3045231541"/>
                    </a:ext>
                  </a:extLst>
                </a:gridCol>
              </a:tblGrid>
              <a:tr h="201671">
                <a:tc rowSpan="3">
                  <a:txBody>
                    <a:bodyPr/>
                    <a:lstStyle/>
                    <a:p>
                      <a:pPr>
                        <a:lnSpc>
                          <a:spcPct val="107000"/>
                        </a:lnSpc>
                        <a:spcAft>
                          <a:spcPts val="0"/>
                        </a:spcAft>
                      </a:pPr>
                      <a:r>
                        <a:rPr lang="ro-RO" sz="1100">
                          <a:effectLst/>
                        </a:rPr>
                        <a:t>Educația și îngrijirea copiilor preșcolari </a:t>
                      </a:r>
                      <a:r>
                        <a:rPr lang="ro-RO" sz="900">
                          <a:effectLst/>
                        </a:rPr>
                        <a:t>(de la vârsta de 4 ani la vârsta de începere a învățământului obligatoriu)</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algn="r">
                        <a:lnSpc>
                          <a:spcPct val="107000"/>
                        </a:lnSpc>
                        <a:spcAft>
                          <a:spcPts val="0"/>
                        </a:spcAft>
                      </a:pPr>
                      <a:r>
                        <a:rPr lang="ro-RO"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algn="ctr">
                        <a:lnSpc>
                          <a:spcPct val="107000"/>
                        </a:lnSpc>
                        <a:spcAft>
                          <a:spcPts val="0"/>
                        </a:spcAft>
                      </a:pPr>
                      <a:r>
                        <a:rPr lang="ro-RO"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spcAft>
                          <a:spcPts val="0"/>
                        </a:spcAft>
                      </a:pPr>
                      <a:r>
                        <a:rPr lang="ro-RO" sz="1100">
                          <a:effectLst/>
                        </a:rPr>
                        <a:t>România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2">
                  <a:txBody>
                    <a:bodyPr/>
                    <a:lstStyle/>
                    <a:p>
                      <a:pPr algn="ctr">
                        <a:lnSpc>
                          <a:spcPct val="107000"/>
                        </a:lnSpc>
                        <a:spcAft>
                          <a:spcPts val="0"/>
                        </a:spcAft>
                      </a:pPr>
                      <a:r>
                        <a:rPr lang="ro-RO" sz="1100">
                          <a:effectLst/>
                        </a:rPr>
                        <a:t>Media UE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3925637858"/>
                  </a:ext>
                </a:extLst>
              </a:tr>
              <a:tr h="201671">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07000"/>
                        </a:lnSpc>
                        <a:spcAft>
                          <a:spcPts val="0"/>
                        </a:spcAft>
                      </a:pPr>
                      <a:r>
                        <a:rPr lang="ro-RO" sz="1100">
                          <a:effectLst/>
                        </a:rPr>
                        <a:t>2013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a:effectLst/>
                        </a:rPr>
                        <a:t>2017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dirty="0">
                          <a:effectLst/>
                        </a:rPr>
                        <a:t>2013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a:effectLst/>
                        </a:rPr>
                        <a:t>2017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23669828"/>
                  </a:ext>
                </a:extLst>
              </a:tr>
              <a:tr h="201671">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07000"/>
                        </a:lnSpc>
                        <a:spcAft>
                          <a:spcPts val="0"/>
                        </a:spcAft>
                      </a:pPr>
                      <a:r>
                        <a:rPr lang="ro-RO" sz="1100">
                          <a:effectLst/>
                        </a:rPr>
                        <a:t>86,4%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a:effectLst/>
                        </a:rPr>
                        <a:t>89,6%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a:effectLst/>
                        </a:rPr>
                        <a:t>94,2%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dirty="0">
                          <a:effectLst/>
                        </a:rPr>
                        <a:t>95,4%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626917"/>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297581247"/>
              </p:ext>
            </p:extLst>
          </p:nvPr>
        </p:nvGraphicFramePr>
        <p:xfrm>
          <a:off x="684210" y="3430046"/>
          <a:ext cx="10959707" cy="896940"/>
        </p:xfrm>
        <a:graphic>
          <a:graphicData uri="http://schemas.openxmlformats.org/drawingml/2006/table">
            <a:tbl>
              <a:tblPr firstRow="1" firstCol="1" bandRow="1">
                <a:tableStyleId>{5C22544A-7EE6-4342-B048-85BDC9FD1C3A}</a:tableStyleId>
              </a:tblPr>
              <a:tblGrid>
                <a:gridCol w="4909318">
                  <a:extLst>
                    <a:ext uri="{9D8B030D-6E8A-4147-A177-3AD203B41FA5}">
                      <a16:colId xmlns:a16="http://schemas.microsoft.com/office/drawing/2014/main" val="592139893"/>
                    </a:ext>
                  </a:extLst>
                </a:gridCol>
                <a:gridCol w="2365411">
                  <a:extLst>
                    <a:ext uri="{9D8B030D-6E8A-4147-A177-3AD203B41FA5}">
                      <a16:colId xmlns:a16="http://schemas.microsoft.com/office/drawing/2014/main" val="1487652858"/>
                    </a:ext>
                  </a:extLst>
                </a:gridCol>
                <a:gridCol w="979809">
                  <a:extLst>
                    <a:ext uri="{9D8B030D-6E8A-4147-A177-3AD203B41FA5}">
                      <a16:colId xmlns:a16="http://schemas.microsoft.com/office/drawing/2014/main" val="2324540622"/>
                    </a:ext>
                  </a:extLst>
                </a:gridCol>
                <a:gridCol w="1092815">
                  <a:extLst>
                    <a:ext uri="{9D8B030D-6E8A-4147-A177-3AD203B41FA5}">
                      <a16:colId xmlns:a16="http://schemas.microsoft.com/office/drawing/2014/main" val="406384876"/>
                    </a:ext>
                  </a:extLst>
                </a:gridCol>
                <a:gridCol w="1085110">
                  <a:extLst>
                    <a:ext uri="{9D8B030D-6E8A-4147-A177-3AD203B41FA5}">
                      <a16:colId xmlns:a16="http://schemas.microsoft.com/office/drawing/2014/main" val="1472025384"/>
                    </a:ext>
                  </a:extLst>
                </a:gridCol>
                <a:gridCol w="527244">
                  <a:extLst>
                    <a:ext uri="{9D8B030D-6E8A-4147-A177-3AD203B41FA5}">
                      <a16:colId xmlns:a16="http://schemas.microsoft.com/office/drawing/2014/main" val="2750546850"/>
                    </a:ext>
                  </a:extLst>
                </a:gridCol>
              </a:tblGrid>
              <a:tr h="147491">
                <a:tc rowSpan="5">
                  <a:txBody>
                    <a:bodyPr/>
                    <a:lstStyle/>
                    <a:p>
                      <a:pPr>
                        <a:lnSpc>
                          <a:spcPct val="107000"/>
                        </a:lnSpc>
                        <a:spcAft>
                          <a:spcPts val="0"/>
                        </a:spcAft>
                      </a:pPr>
                      <a:r>
                        <a:rPr lang="ro-RO" sz="1100">
                          <a:effectLst/>
                        </a:rPr>
                        <a:t> </a:t>
                      </a:r>
                      <a:endParaRPr lang="en-GB" sz="1100">
                        <a:effectLst/>
                      </a:endParaRPr>
                    </a:p>
                    <a:p>
                      <a:pPr>
                        <a:lnSpc>
                          <a:spcPct val="107000"/>
                        </a:lnSpc>
                        <a:spcAft>
                          <a:spcPts val="0"/>
                        </a:spcAft>
                      </a:pPr>
                      <a:r>
                        <a:rPr lang="ro-RO" sz="1100">
                          <a:effectLst/>
                        </a:rPr>
                        <a:t>Procent de tineri cu vârsta de 15 ani și cu un nivel scăzut de cunoștințe în: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0"/>
                        </a:spcAft>
                      </a:pPr>
                      <a:r>
                        <a:rPr lang="ro-RO"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spcAft>
                          <a:spcPts val="0"/>
                        </a:spcAft>
                      </a:pPr>
                      <a:r>
                        <a:rPr lang="ro-RO" sz="1100">
                          <a:effectLst/>
                        </a:rPr>
                        <a:t>România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2">
                  <a:txBody>
                    <a:bodyPr/>
                    <a:lstStyle/>
                    <a:p>
                      <a:pPr algn="ctr">
                        <a:lnSpc>
                          <a:spcPct val="107000"/>
                        </a:lnSpc>
                        <a:spcAft>
                          <a:spcPts val="0"/>
                        </a:spcAft>
                      </a:pPr>
                      <a:r>
                        <a:rPr lang="ro-RO" sz="1100">
                          <a:effectLst/>
                        </a:rPr>
                        <a:t>Media UE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4146139021"/>
                  </a:ext>
                </a:extLst>
              </a:tr>
              <a:tr h="162744">
                <a:tc vMerge="1">
                  <a:txBody>
                    <a:bodyPr/>
                    <a:lstStyle/>
                    <a:p>
                      <a:endParaRPr lang="en-GB"/>
                    </a:p>
                  </a:txBody>
                  <a:tcPr/>
                </a:tc>
                <a:tc vMerge="1">
                  <a:txBody>
                    <a:bodyPr/>
                    <a:lstStyle/>
                    <a:p>
                      <a:endParaRPr lang="en-GB"/>
                    </a:p>
                  </a:txBody>
                  <a:tcPr/>
                </a:tc>
                <a:tc>
                  <a:txBody>
                    <a:bodyPr/>
                    <a:lstStyle/>
                    <a:p>
                      <a:pPr algn="ctr">
                        <a:lnSpc>
                          <a:spcPct val="107000"/>
                        </a:lnSpc>
                        <a:spcAft>
                          <a:spcPts val="0"/>
                        </a:spcAft>
                      </a:pPr>
                      <a:r>
                        <a:rPr lang="ro-RO" sz="1100">
                          <a:effectLst/>
                        </a:rPr>
                        <a:t>2012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a:effectLst/>
                        </a:rPr>
                        <a:t>2015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a:effectLst/>
                        </a:rPr>
                        <a:t>2012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a:effectLst/>
                        </a:rPr>
                        <a:t>2015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07639450"/>
                  </a:ext>
                </a:extLst>
              </a:tr>
              <a:tr h="162744">
                <a:tc vMerge="1">
                  <a:txBody>
                    <a:bodyPr/>
                    <a:lstStyle/>
                    <a:p>
                      <a:endParaRPr lang="en-GB"/>
                    </a:p>
                  </a:txBody>
                  <a:tcPr/>
                </a:tc>
                <a:tc>
                  <a:txBody>
                    <a:bodyPr/>
                    <a:lstStyle/>
                    <a:p>
                      <a:pPr>
                        <a:lnSpc>
                          <a:spcPct val="107000"/>
                        </a:lnSpc>
                        <a:spcAft>
                          <a:spcPts val="0"/>
                        </a:spcAft>
                      </a:pPr>
                      <a:r>
                        <a:rPr lang="ro-RO" sz="1100">
                          <a:effectLst/>
                        </a:rPr>
                        <a:t>Citit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a:effectLst/>
                        </a:rPr>
                        <a:t>37,3%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a:effectLst/>
                        </a:rPr>
                        <a:t>38,7%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a:effectLst/>
                        </a:rPr>
                        <a:t>17,8%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a:effectLst/>
                        </a:rPr>
                        <a:t>19,7%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33387798"/>
                  </a:ext>
                </a:extLst>
              </a:tr>
              <a:tr h="162744">
                <a:tc vMerge="1">
                  <a:txBody>
                    <a:bodyPr/>
                    <a:lstStyle/>
                    <a:p>
                      <a:endParaRPr lang="en-GB"/>
                    </a:p>
                  </a:txBody>
                  <a:tcPr/>
                </a:tc>
                <a:tc>
                  <a:txBody>
                    <a:bodyPr/>
                    <a:lstStyle/>
                    <a:p>
                      <a:pPr>
                        <a:lnSpc>
                          <a:spcPct val="107000"/>
                        </a:lnSpc>
                        <a:spcAft>
                          <a:spcPts val="0"/>
                        </a:spcAft>
                      </a:pPr>
                      <a:r>
                        <a:rPr lang="ro-RO" sz="1100">
                          <a:effectLst/>
                        </a:rPr>
                        <a:t>Matematică</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a:effectLst/>
                        </a:rPr>
                        <a:t>40,8%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a:effectLst/>
                        </a:rPr>
                        <a:t>39,9%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a:effectLst/>
                        </a:rPr>
                        <a:t>22,1%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a:effectLst/>
                        </a:rPr>
                        <a:t>22,2%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33154128"/>
                  </a:ext>
                </a:extLst>
              </a:tr>
              <a:tr h="162744">
                <a:tc vMerge="1">
                  <a:txBody>
                    <a:bodyPr/>
                    <a:lstStyle/>
                    <a:p>
                      <a:endParaRPr lang="en-GB"/>
                    </a:p>
                  </a:txBody>
                  <a:tcPr/>
                </a:tc>
                <a:tc>
                  <a:txBody>
                    <a:bodyPr/>
                    <a:lstStyle/>
                    <a:p>
                      <a:pPr>
                        <a:lnSpc>
                          <a:spcPct val="107000"/>
                        </a:lnSpc>
                        <a:spcAft>
                          <a:spcPts val="0"/>
                        </a:spcAft>
                      </a:pPr>
                      <a:r>
                        <a:rPr lang="ro-RO" sz="1100">
                          <a:effectLst/>
                        </a:rPr>
                        <a:t>Științe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a:effectLst/>
                        </a:rPr>
                        <a:t>37,3%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a:effectLst/>
                        </a:rPr>
                        <a:t>38,5%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a:effectLst/>
                        </a:rPr>
                        <a:t>16,6%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dirty="0">
                          <a:effectLst/>
                        </a:rPr>
                        <a:t>20,6%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00332682"/>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077914781"/>
              </p:ext>
            </p:extLst>
          </p:nvPr>
        </p:nvGraphicFramePr>
        <p:xfrm>
          <a:off x="684208" y="4363311"/>
          <a:ext cx="10959709" cy="538164"/>
        </p:xfrm>
        <a:graphic>
          <a:graphicData uri="http://schemas.openxmlformats.org/drawingml/2006/table">
            <a:tbl>
              <a:tblPr firstRow="1" firstCol="1" bandRow="1">
                <a:tableStyleId>{5C22544A-7EE6-4342-B048-85BDC9FD1C3A}</a:tableStyleId>
              </a:tblPr>
              <a:tblGrid>
                <a:gridCol w="4909319">
                  <a:extLst>
                    <a:ext uri="{9D8B030D-6E8A-4147-A177-3AD203B41FA5}">
                      <a16:colId xmlns:a16="http://schemas.microsoft.com/office/drawing/2014/main" val="799167067"/>
                    </a:ext>
                  </a:extLst>
                </a:gridCol>
                <a:gridCol w="1260279">
                  <a:extLst>
                    <a:ext uri="{9D8B030D-6E8A-4147-A177-3AD203B41FA5}">
                      <a16:colId xmlns:a16="http://schemas.microsoft.com/office/drawing/2014/main" val="2883840964"/>
                    </a:ext>
                  </a:extLst>
                </a:gridCol>
                <a:gridCol w="1105132">
                  <a:extLst>
                    <a:ext uri="{9D8B030D-6E8A-4147-A177-3AD203B41FA5}">
                      <a16:colId xmlns:a16="http://schemas.microsoft.com/office/drawing/2014/main" val="1673757840"/>
                    </a:ext>
                  </a:extLst>
                </a:gridCol>
                <a:gridCol w="979809">
                  <a:extLst>
                    <a:ext uri="{9D8B030D-6E8A-4147-A177-3AD203B41FA5}">
                      <a16:colId xmlns:a16="http://schemas.microsoft.com/office/drawing/2014/main" val="1294417823"/>
                    </a:ext>
                  </a:extLst>
                </a:gridCol>
                <a:gridCol w="1092815">
                  <a:extLst>
                    <a:ext uri="{9D8B030D-6E8A-4147-A177-3AD203B41FA5}">
                      <a16:colId xmlns:a16="http://schemas.microsoft.com/office/drawing/2014/main" val="3812226058"/>
                    </a:ext>
                  </a:extLst>
                </a:gridCol>
                <a:gridCol w="1085110">
                  <a:extLst>
                    <a:ext uri="{9D8B030D-6E8A-4147-A177-3AD203B41FA5}">
                      <a16:colId xmlns:a16="http://schemas.microsoft.com/office/drawing/2014/main" val="660539301"/>
                    </a:ext>
                  </a:extLst>
                </a:gridCol>
                <a:gridCol w="527245">
                  <a:extLst>
                    <a:ext uri="{9D8B030D-6E8A-4147-A177-3AD203B41FA5}">
                      <a16:colId xmlns:a16="http://schemas.microsoft.com/office/drawing/2014/main" val="3010943806"/>
                    </a:ext>
                  </a:extLst>
                </a:gridCol>
              </a:tblGrid>
              <a:tr h="101216">
                <a:tc rowSpan="3">
                  <a:txBody>
                    <a:bodyPr/>
                    <a:lstStyle/>
                    <a:p>
                      <a:pPr>
                        <a:lnSpc>
                          <a:spcPct val="107000"/>
                        </a:lnSpc>
                        <a:spcAft>
                          <a:spcPts val="0"/>
                        </a:spcAft>
                      </a:pPr>
                      <a:r>
                        <a:rPr lang="ro-RO" sz="1100" dirty="0">
                          <a:effectLst/>
                        </a:rPr>
                        <a:t>Rata de angajare a noilor absolvenți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algn="r">
                        <a:lnSpc>
                          <a:spcPct val="107000"/>
                        </a:lnSpc>
                        <a:spcAft>
                          <a:spcPts val="0"/>
                        </a:spcAft>
                      </a:pPr>
                      <a:r>
                        <a:rPr lang="ro-RO"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algn="ctr">
                        <a:lnSpc>
                          <a:spcPct val="107000"/>
                        </a:lnSpc>
                        <a:spcAft>
                          <a:spcPts val="0"/>
                        </a:spcAft>
                      </a:pPr>
                      <a:r>
                        <a:rPr lang="ro-RO"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spcAft>
                          <a:spcPts val="0"/>
                        </a:spcAft>
                      </a:pPr>
                      <a:r>
                        <a:rPr lang="ro-RO" sz="1100">
                          <a:effectLst/>
                        </a:rPr>
                        <a:t>România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2">
                  <a:txBody>
                    <a:bodyPr/>
                    <a:lstStyle/>
                    <a:p>
                      <a:pPr algn="ctr">
                        <a:lnSpc>
                          <a:spcPct val="107000"/>
                        </a:lnSpc>
                        <a:spcAft>
                          <a:spcPts val="0"/>
                        </a:spcAft>
                      </a:pPr>
                      <a:r>
                        <a:rPr lang="ro-RO" sz="1100">
                          <a:effectLst/>
                        </a:rPr>
                        <a:t>Media UE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4152054857"/>
                  </a:ext>
                </a:extLst>
              </a:tr>
              <a:tr h="167351">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07000"/>
                        </a:lnSpc>
                        <a:spcAft>
                          <a:spcPts val="0"/>
                        </a:spcAft>
                      </a:pPr>
                      <a:r>
                        <a:rPr lang="ro-RO" sz="1100">
                          <a:effectLst/>
                        </a:rPr>
                        <a:t>2014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a:effectLst/>
                        </a:rPr>
                        <a:t>2018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a:effectLst/>
                        </a:rPr>
                        <a:t>2014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a:effectLst/>
                        </a:rPr>
                        <a:t>2018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67161136"/>
                  </a:ext>
                </a:extLst>
              </a:tr>
              <a:tr h="167351">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07000"/>
                        </a:lnSpc>
                        <a:spcAft>
                          <a:spcPts val="0"/>
                        </a:spcAft>
                      </a:pPr>
                      <a:r>
                        <a:rPr lang="ro-RO" sz="1100">
                          <a:effectLst/>
                        </a:rPr>
                        <a:t>66,2%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a:effectLst/>
                        </a:rPr>
                        <a:t>77,4%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a:effectLst/>
                        </a:rPr>
                        <a:t>76,0%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dirty="0">
                          <a:effectLst/>
                        </a:rPr>
                        <a:t>81,6%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04903385"/>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4042280911"/>
              </p:ext>
            </p:extLst>
          </p:nvPr>
        </p:nvGraphicFramePr>
        <p:xfrm>
          <a:off x="684208" y="4915950"/>
          <a:ext cx="10959710" cy="571044"/>
        </p:xfrm>
        <a:graphic>
          <a:graphicData uri="http://schemas.openxmlformats.org/drawingml/2006/table">
            <a:tbl>
              <a:tblPr firstRow="1" firstCol="1" bandRow="1">
                <a:tableStyleId>{5C22544A-7EE6-4342-B048-85BDC9FD1C3A}</a:tableStyleId>
              </a:tblPr>
              <a:tblGrid>
                <a:gridCol w="4909320">
                  <a:extLst>
                    <a:ext uri="{9D8B030D-6E8A-4147-A177-3AD203B41FA5}">
                      <a16:colId xmlns:a16="http://schemas.microsoft.com/office/drawing/2014/main" val="2735429964"/>
                    </a:ext>
                  </a:extLst>
                </a:gridCol>
                <a:gridCol w="1273880">
                  <a:extLst>
                    <a:ext uri="{9D8B030D-6E8A-4147-A177-3AD203B41FA5}">
                      <a16:colId xmlns:a16="http://schemas.microsoft.com/office/drawing/2014/main" val="3235639550"/>
                    </a:ext>
                  </a:extLst>
                </a:gridCol>
                <a:gridCol w="1091531">
                  <a:extLst>
                    <a:ext uri="{9D8B030D-6E8A-4147-A177-3AD203B41FA5}">
                      <a16:colId xmlns:a16="http://schemas.microsoft.com/office/drawing/2014/main" val="2474732755"/>
                    </a:ext>
                  </a:extLst>
                </a:gridCol>
                <a:gridCol w="979809">
                  <a:extLst>
                    <a:ext uri="{9D8B030D-6E8A-4147-A177-3AD203B41FA5}">
                      <a16:colId xmlns:a16="http://schemas.microsoft.com/office/drawing/2014/main" val="3069010682"/>
                    </a:ext>
                  </a:extLst>
                </a:gridCol>
                <a:gridCol w="1092815">
                  <a:extLst>
                    <a:ext uri="{9D8B030D-6E8A-4147-A177-3AD203B41FA5}">
                      <a16:colId xmlns:a16="http://schemas.microsoft.com/office/drawing/2014/main" val="3136118921"/>
                    </a:ext>
                  </a:extLst>
                </a:gridCol>
                <a:gridCol w="1085110">
                  <a:extLst>
                    <a:ext uri="{9D8B030D-6E8A-4147-A177-3AD203B41FA5}">
                      <a16:colId xmlns:a16="http://schemas.microsoft.com/office/drawing/2014/main" val="285500584"/>
                    </a:ext>
                  </a:extLst>
                </a:gridCol>
                <a:gridCol w="527245">
                  <a:extLst>
                    <a:ext uri="{9D8B030D-6E8A-4147-A177-3AD203B41FA5}">
                      <a16:colId xmlns:a16="http://schemas.microsoft.com/office/drawing/2014/main" val="2880300094"/>
                    </a:ext>
                  </a:extLst>
                </a:gridCol>
              </a:tblGrid>
              <a:tr h="212268">
                <a:tc rowSpan="3">
                  <a:txBody>
                    <a:bodyPr/>
                    <a:lstStyle/>
                    <a:p>
                      <a:pPr>
                        <a:lnSpc>
                          <a:spcPct val="107000"/>
                        </a:lnSpc>
                        <a:spcAft>
                          <a:spcPts val="0"/>
                        </a:spcAft>
                      </a:pPr>
                      <a:r>
                        <a:rPr lang="ro-RO" sz="1100">
                          <a:effectLst/>
                        </a:rPr>
                        <a:t>Participarea la procesul de învățare pe tot parcursul vieții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algn="r">
                        <a:lnSpc>
                          <a:spcPct val="107000"/>
                        </a:lnSpc>
                        <a:spcAft>
                          <a:spcPts val="0"/>
                        </a:spcAft>
                      </a:pPr>
                      <a:r>
                        <a:rPr lang="ro-RO"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algn="ctr">
                        <a:lnSpc>
                          <a:spcPct val="107000"/>
                        </a:lnSpc>
                        <a:spcAft>
                          <a:spcPts val="0"/>
                        </a:spcAft>
                      </a:pPr>
                      <a:r>
                        <a:rPr lang="ro-RO"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spcAft>
                          <a:spcPts val="0"/>
                        </a:spcAft>
                      </a:pPr>
                      <a:r>
                        <a:rPr lang="ro-RO" sz="1100">
                          <a:effectLst/>
                        </a:rPr>
                        <a:t>România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2">
                  <a:txBody>
                    <a:bodyPr/>
                    <a:lstStyle/>
                    <a:p>
                      <a:pPr algn="ctr">
                        <a:lnSpc>
                          <a:spcPct val="107000"/>
                        </a:lnSpc>
                        <a:spcAft>
                          <a:spcPts val="0"/>
                        </a:spcAft>
                      </a:pPr>
                      <a:r>
                        <a:rPr lang="ro-RO" sz="1100">
                          <a:effectLst/>
                        </a:rPr>
                        <a:t>Media UE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2180550350"/>
                  </a:ext>
                </a:extLst>
              </a:tr>
              <a:tr h="174897">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07000"/>
                        </a:lnSpc>
                        <a:spcAft>
                          <a:spcPts val="0"/>
                        </a:spcAft>
                      </a:pPr>
                      <a:r>
                        <a:rPr lang="ro-RO" sz="1100">
                          <a:effectLst/>
                        </a:rPr>
                        <a:t>2014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a:effectLst/>
                        </a:rPr>
                        <a:t>2018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a:effectLst/>
                        </a:rPr>
                        <a:t>2014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a:effectLst/>
                        </a:rPr>
                        <a:t>2018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8822206"/>
                  </a:ext>
                </a:extLst>
              </a:tr>
              <a:tr h="174897">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07000"/>
                        </a:lnSpc>
                        <a:spcAft>
                          <a:spcPts val="0"/>
                        </a:spcAft>
                      </a:pPr>
                      <a:r>
                        <a:rPr lang="ro-RO" sz="1100">
                          <a:effectLst/>
                        </a:rPr>
                        <a:t>1,5%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a:effectLst/>
                        </a:rPr>
                        <a:t>0,9%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a:effectLst/>
                        </a:rPr>
                        <a:t>10,8%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dirty="0">
                          <a:effectLst/>
                        </a:rPr>
                        <a:t>11,1%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72026994"/>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23371676"/>
              </p:ext>
            </p:extLst>
          </p:nvPr>
        </p:nvGraphicFramePr>
        <p:xfrm>
          <a:off x="684205" y="5485759"/>
          <a:ext cx="10959712" cy="1048309"/>
        </p:xfrm>
        <a:graphic>
          <a:graphicData uri="http://schemas.openxmlformats.org/drawingml/2006/table">
            <a:tbl>
              <a:tblPr firstRow="1" firstCol="1" bandRow="1">
                <a:tableStyleId>{5C22544A-7EE6-4342-B048-85BDC9FD1C3A}</a:tableStyleId>
              </a:tblPr>
              <a:tblGrid>
                <a:gridCol w="3763733">
                  <a:extLst>
                    <a:ext uri="{9D8B030D-6E8A-4147-A177-3AD203B41FA5}">
                      <a16:colId xmlns:a16="http://schemas.microsoft.com/office/drawing/2014/main" val="4293702333"/>
                    </a:ext>
                  </a:extLst>
                </a:gridCol>
                <a:gridCol w="3496436">
                  <a:extLst>
                    <a:ext uri="{9D8B030D-6E8A-4147-A177-3AD203B41FA5}">
                      <a16:colId xmlns:a16="http://schemas.microsoft.com/office/drawing/2014/main" val="2859982886"/>
                    </a:ext>
                  </a:extLst>
                </a:gridCol>
                <a:gridCol w="1188313">
                  <a:extLst>
                    <a:ext uri="{9D8B030D-6E8A-4147-A177-3AD203B41FA5}">
                      <a16:colId xmlns:a16="http://schemas.microsoft.com/office/drawing/2014/main" val="2555471634"/>
                    </a:ext>
                  </a:extLst>
                </a:gridCol>
                <a:gridCol w="1027240">
                  <a:extLst>
                    <a:ext uri="{9D8B030D-6E8A-4147-A177-3AD203B41FA5}">
                      <a16:colId xmlns:a16="http://schemas.microsoft.com/office/drawing/2014/main" val="3478242344"/>
                    </a:ext>
                  </a:extLst>
                </a:gridCol>
                <a:gridCol w="1019999">
                  <a:extLst>
                    <a:ext uri="{9D8B030D-6E8A-4147-A177-3AD203B41FA5}">
                      <a16:colId xmlns:a16="http://schemas.microsoft.com/office/drawing/2014/main" val="4252484792"/>
                    </a:ext>
                  </a:extLst>
                </a:gridCol>
                <a:gridCol w="463991">
                  <a:extLst>
                    <a:ext uri="{9D8B030D-6E8A-4147-A177-3AD203B41FA5}">
                      <a16:colId xmlns:a16="http://schemas.microsoft.com/office/drawing/2014/main" val="3183419910"/>
                    </a:ext>
                  </a:extLst>
                </a:gridCol>
              </a:tblGrid>
              <a:tr h="281927">
                <a:tc rowSpan="4">
                  <a:txBody>
                    <a:bodyPr/>
                    <a:lstStyle/>
                    <a:p>
                      <a:pPr>
                        <a:lnSpc>
                          <a:spcPct val="107000"/>
                        </a:lnSpc>
                        <a:spcAft>
                          <a:spcPts val="0"/>
                        </a:spcAft>
                      </a:pPr>
                      <a:r>
                        <a:rPr lang="ro-RO" sz="1100">
                          <a:effectLst/>
                        </a:rPr>
                        <a:t>Mobilitate în scop educațional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nSpc>
                          <a:spcPct val="107000"/>
                        </a:lnSpc>
                        <a:spcAft>
                          <a:spcPts val="0"/>
                        </a:spcAft>
                      </a:pPr>
                      <a:r>
                        <a:rPr lang="ro-RO"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spcAft>
                          <a:spcPts val="0"/>
                        </a:spcAft>
                      </a:pPr>
                      <a:r>
                        <a:rPr lang="ro-RO" sz="1100" dirty="0">
                          <a:effectLst/>
                        </a:rPr>
                        <a:t>România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gridSpan="2">
                  <a:txBody>
                    <a:bodyPr/>
                    <a:lstStyle/>
                    <a:p>
                      <a:pPr algn="ctr">
                        <a:lnSpc>
                          <a:spcPct val="107000"/>
                        </a:lnSpc>
                        <a:spcAft>
                          <a:spcPts val="0"/>
                        </a:spcAft>
                      </a:pPr>
                      <a:r>
                        <a:rPr lang="ro-RO" sz="1100">
                          <a:effectLst/>
                        </a:rPr>
                        <a:t>Media UE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837396969"/>
                  </a:ext>
                </a:extLst>
              </a:tr>
              <a:tr h="162274">
                <a:tc vMerge="1">
                  <a:txBody>
                    <a:bodyPr/>
                    <a:lstStyle/>
                    <a:p>
                      <a:endParaRPr lang="en-GB"/>
                    </a:p>
                  </a:txBody>
                  <a:tcPr/>
                </a:tc>
                <a:tc vMerge="1">
                  <a:txBody>
                    <a:bodyPr/>
                    <a:lstStyle/>
                    <a:p>
                      <a:endParaRPr lang="en-GB"/>
                    </a:p>
                  </a:txBody>
                  <a:tcPr/>
                </a:tc>
                <a:tc>
                  <a:txBody>
                    <a:bodyPr/>
                    <a:lstStyle/>
                    <a:p>
                      <a:pPr algn="ctr">
                        <a:lnSpc>
                          <a:spcPct val="107000"/>
                        </a:lnSpc>
                        <a:spcAft>
                          <a:spcPts val="0"/>
                        </a:spcAft>
                      </a:pPr>
                      <a:r>
                        <a:rPr lang="ro-RO" sz="1100">
                          <a:effectLst/>
                        </a:rPr>
                        <a:t>2014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a:effectLst/>
                        </a:rPr>
                        <a:t>2016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a:effectLst/>
                        </a:rPr>
                        <a:t>2014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a:effectLst/>
                        </a:rPr>
                        <a:t>2016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38108096"/>
                  </a:ext>
                </a:extLst>
              </a:tr>
              <a:tr h="272718">
                <a:tc vMerge="1">
                  <a:txBody>
                    <a:bodyPr/>
                    <a:lstStyle/>
                    <a:p>
                      <a:endParaRPr lang="en-GB"/>
                    </a:p>
                  </a:txBody>
                  <a:tcPr/>
                </a:tc>
                <a:tc>
                  <a:txBody>
                    <a:bodyPr/>
                    <a:lstStyle/>
                    <a:p>
                      <a:pPr>
                        <a:lnSpc>
                          <a:spcPct val="107000"/>
                        </a:lnSpc>
                        <a:spcAft>
                          <a:spcPts val="0"/>
                        </a:spcAft>
                      </a:pPr>
                      <a:r>
                        <a:rPr lang="ro-RO" sz="900" dirty="0">
                          <a:effectLst/>
                        </a:rPr>
                        <a:t>Absolvenți care au beneficiar de mobilitatea diplomelor (ISCED 5 – 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a:effectLst/>
                          <a:sym typeface="Symbol" panose="05050102010706020507" pitchFamily="18" charset="2"/>
                        </a:rPr>
                        <a: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a:effectLst/>
                        </a:rPr>
                        <a:t>4,9%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a:effectLst/>
                          <a:sym typeface="Symbol" panose="05050102010706020507" pitchFamily="18" charset="2"/>
                        </a:rPr>
                        <a: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a:effectLst/>
                        </a:rPr>
                        <a:t>3,1%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63040567"/>
                  </a:ext>
                </a:extLst>
              </a:tr>
              <a:tr h="272718">
                <a:tc vMerge="1">
                  <a:txBody>
                    <a:bodyPr/>
                    <a:lstStyle/>
                    <a:p>
                      <a:endParaRPr lang="en-GB"/>
                    </a:p>
                  </a:txBody>
                  <a:tcPr/>
                </a:tc>
                <a:tc>
                  <a:txBody>
                    <a:bodyPr/>
                    <a:lstStyle/>
                    <a:p>
                      <a:pPr>
                        <a:lnSpc>
                          <a:spcPct val="107000"/>
                        </a:lnSpc>
                        <a:spcAft>
                          <a:spcPts val="0"/>
                        </a:spcAft>
                      </a:pPr>
                      <a:r>
                        <a:rPr lang="ro-RO" sz="900" dirty="0">
                          <a:effectLst/>
                        </a:rPr>
                        <a:t>Absolvenți care au beneficiat de mobilitatea creditelor (ISCED 5 – 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a:effectLst/>
                          <a:sym typeface="Symbol" panose="05050102010706020507" pitchFamily="18" charset="2"/>
                        </a:rPr>
                        <a: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a:effectLst/>
                        </a:rPr>
                        <a:t>1,9%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a:effectLst/>
                          <a:sym typeface="Symbol" panose="05050102010706020507" pitchFamily="18" charset="2"/>
                        </a:rPr>
                        <a: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dirty="0">
                          <a:effectLst/>
                        </a:rPr>
                        <a:t>7,6%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16679809"/>
                  </a:ext>
                </a:extLst>
              </a:tr>
            </a:tbl>
          </a:graphicData>
        </a:graphic>
      </p:graphicFrame>
      <p:pic>
        <p:nvPicPr>
          <p:cNvPr id="11" name="Picture 0" descr="Description: Header A4 Portrai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2897" y="275697"/>
            <a:ext cx="61626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6870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defTabSz="457200" rtl="0">
              <a:spcBef>
                <a:spcPct val="0"/>
              </a:spcBef>
            </a:pPr>
            <a:br>
              <a:rPr lang="en-GB" b="1" dirty="0"/>
            </a:br>
            <a:endParaRPr lang="en-GB" dirty="0"/>
          </a:p>
        </p:txBody>
      </p:sp>
      <p:sp>
        <p:nvSpPr>
          <p:cNvPr id="6" name="Content Placeholder 5"/>
          <p:cNvSpPr>
            <a:spLocks noGrp="1"/>
          </p:cNvSpPr>
          <p:nvPr>
            <p:ph type="body" sz="half" idx="2"/>
          </p:nvPr>
        </p:nvSpPr>
        <p:spPr>
          <a:xfrm>
            <a:off x="4721224" y="1191236"/>
            <a:ext cx="6021388" cy="4295163"/>
          </a:xfrm>
        </p:spPr>
        <p:txBody>
          <a:bodyPr>
            <a:normAutofit/>
          </a:bodyPr>
          <a:lstStyle/>
          <a:p>
            <a:pPr algn="ctr"/>
            <a:r>
              <a:rPr lang="ro-RO" b="1" dirty="0">
                <a:solidFill>
                  <a:schemeClr val="bg1"/>
                </a:solidFill>
              </a:rPr>
              <a:t>STRUCTURA RAPORTULUI</a:t>
            </a:r>
          </a:p>
          <a:p>
            <a:pPr algn="ctr"/>
            <a:r>
              <a:rPr lang="ro-RO" dirty="0">
                <a:solidFill>
                  <a:schemeClr val="bg1"/>
                </a:solidFill>
              </a:rPr>
              <a:t>Metodologie</a:t>
            </a:r>
          </a:p>
          <a:p>
            <a:pPr algn="ctr"/>
            <a:r>
              <a:rPr lang="ro-RO" dirty="0">
                <a:solidFill>
                  <a:schemeClr val="bg1"/>
                </a:solidFill>
              </a:rPr>
              <a:t>Situație generală</a:t>
            </a:r>
          </a:p>
          <a:p>
            <a:pPr algn="ctr"/>
            <a:r>
              <a:rPr lang="ro-RO" dirty="0">
                <a:solidFill>
                  <a:schemeClr val="bg1"/>
                </a:solidFill>
              </a:rPr>
              <a:t>Stadiul implementării strategiilor</a:t>
            </a:r>
          </a:p>
          <a:p>
            <a:pPr algn="ctr"/>
            <a:r>
              <a:rPr lang="ro-RO" sz="1700" dirty="0">
                <a:solidFill>
                  <a:schemeClr val="bg1"/>
                </a:solidFill>
              </a:rPr>
              <a:t>Indicatori specifici ai strategiei</a:t>
            </a:r>
          </a:p>
          <a:p>
            <a:pPr marL="0" lvl="2" algn="ctr"/>
            <a:r>
              <a:rPr lang="ro-RO" sz="1700" dirty="0">
                <a:solidFill>
                  <a:schemeClr val="bg1"/>
                </a:solidFill>
              </a:rPr>
              <a:t>Stadiul implementării pilonilor strategiei</a:t>
            </a:r>
          </a:p>
          <a:p>
            <a:pPr marL="0" lvl="2" algn="ctr"/>
            <a:r>
              <a:rPr lang="ro-RO" sz="1700" dirty="0">
                <a:solidFill>
                  <a:schemeClr val="bg1"/>
                </a:solidFill>
              </a:rPr>
              <a:t>Perspective și recomandări privind implementarea Strategiei</a:t>
            </a:r>
          </a:p>
          <a:p>
            <a:pPr marL="0" lvl="2" algn="ctr"/>
            <a:r>
              <a:rPr lang="ro-RO" sz="1700" dirty="0">
                <a:solidFill>
                  <a:schemeClr val="bg1"/>
                </a:solidFill>
              </a:rPr>
              <a:t>Plan de acțiune</a:t>
            </a:r>
          </a:p>
          <a:p>
            <a:pPr marL="0" lvl="2" algn="ctr"/>
            <a:r>
              <a:rPr lang="ro-RO" sz="1700" dirty="0">
                <a:solidFill>
                  <a:schemeClr val="bg1"/>
                </a:solidFill>
              </a:rPr>
              <a:t>Concluzii și recomandări</a:t>
            </a:r>
            <a:endParaRPr lang="ro-RO" dirty="0">
              <a:solidFill>
                <a:schemeClr val="bg1"/>
              </a:solidFill>
            </a:endParaRPr>
          </a:p>
          <a:p>
            <a:pPr marL="0" indent="0">
              <a:buNone/>
            </a:pPr>
            <a:endParaRPr lang="ro-RO" dirty="0"/>
          </a:p>
        </p:txBody>
      </p:sp>
      <p:sp>
        <p:nvSpPr>
          <p:cNvPr id="7" name="Content Placeholder 6"/>
          <p:cNvSpPr>
            <a:spLocks noGrp="1"/>
          </p:cNvSpPr>
          <p:nvPr>
            <p:ph sz="half" idx="4294967295"/>
          </p:nvPr>
        </p:nvSpPr>
        <p:spPr>
          <a:xfrm>
            <a:off x="10058400" y="1292225"/>
            <a:ext cx="805344" cy="1711034"/>
          </a:xfrm>
        </p:spPr>
        <p:txBody>
          <a:bodyPr>
            <a:normAutofit/>
          </a:bodyPr>
          <a:lstStyle/>
          <a:p>
            <a:pPr marL="0" indent="0" algn="ctr">
              <a:buNone/>
            </a:pPr>
            <a:endParaRPr lang="ro-RO" dirty="0"/>
          </a:p>
          <a:p>
            <a:pPr marL="0" indent="0" algn="ctr">
              <a:buNone/>
            </a:pPr>
            <a:endParaRPr lang="ro-RO" dirty="0"/>
          </a:p>
          <a:p>
            <a:pPr marL="0" indent="0" algn="ctr">
              <a:buNone/>
            </a:pPr>
            <a:endParaRPr lang="ro-RO" dirty="0"/>
          </a:p>
          <a:p>
            <a:pPr marL="0" indent="0" algn="ctr">
              <a:buNone/>
            </a:pPr>
            <a:endParaRPr lang="ro-RO" dirty="0"/>
          </a:p>
          <a:p>
            <a:pPr marL="0" indent="0" algn="ctr">
              <a:buNone/>
            </a:pPr>
            <a:endParaRPr lang="ro-RO" dirty="0"/>
          </a:p>
          <a:p>
            <a:pPr marL="0" indent="0" algn="ctr">
              <a:buNone/>
            </a:pPr>
            <a:endParaRPr lang="ro-RO" dirty="0"/>
          </a:p>
          <a:p>
            <a:pPr marL="0" indent="0">
              <a:buNone/>
            </a:pPr>
            <a:endParaRPr lang="ro-RO" dirty="0"/>
          </a:p>
          <a:p>
            <a:pPr marL="0" indent="0">
              <a:buNone/>
            </a:pPr>
            <a:endParaRPr lang="ro-RO" dirty="0"/>
          </a:p>
          <a:p>
            <a:pPr marL="0" indent="0">
              <a:buNone/>
            </a:pPr>
            <a:endParaRPr lang="ro-RO" dirty="0"/>
          </a:p>
          <a:p>
            <a:pPr marL="0" indent="0">
              <a:buNone/>
            </a:pPr>
            <a:endParaRPr lang="ro-RO" dirty="0"/>
          </a:p>
          <a:p>
            <a:pPr marL="0" indent="0">
              <a:buNone/>
            </a:pPr>
            <a:endParaRPr lang="ro-RO" dirty="0"/>
          </a:p>
        </p:txBody>
      </p:sp>
      <p:pic>
        <p:nvPicPr>
          <p:cNvPr id="1026" name="Picture 0" descr="Description: Header A4 Portrai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2897" y="275697"/>
            <a:ext cx="61626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Placeholder 8"/>
          <p:cNvPicPr>
            <a:picLocks noGrp="1"/>
          </p:cNvPicPr>
          <p:nvPr>
            <p:ph type="pic" idx="1"/>
          </p:nvPr>
        </p:nvPicPr>
        <p:blipFill>
          <a:blip r:embed="rId3" cstate="print">
            <a:extLst>
              <a:ext uri="{28A0092B-C50C-407E-A947-70E740481C1C}">
                <a14:useLocalDpi xmlns:a14="http://schemas.microsoft.com/office/drawing/2010/main" val="0"/>
              </a:ext>
            </a:extLst>
          </a:blip>
          <a:srcRect l="389" r="389"/>
          <a:stretch>
            <a:fillRect/>
          </a:stretch>
        </p:blipFill>
        <p:spPr bwMode="auto">
          <a:xfrm>
            <a:off x="989012" y="1191236"/>
            <a:ext cx="3163538" cy="4295163"/>
          </a:xfrm>
          <a:prstGeom prst="rect">
            <a:avLst/>
          </a:prstGeom>
          <a:noFill/>
          <a:ln>
            <a:noFill/>
          </a:ln>
        </p:spPr>
      </p:pic>
    </p:spTree>
    <p:extLst>
      <p:ext uri="{BB962C8B-B14F-4D97-AF65-F5344CB8AC3E}">
        <p14:creationId xmlns:p14="http://schemas.microsoft.com/office/powerpoint/2010/main" val="2927135102"/>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Slice</Template>
  <TotalTime>525</TotalTime>
  <Words>4632</Words>
  <Application>Microsoft Office PowerPoint</Application>
  <PresentationFormat>Widescreen</PresentationFormat>
  <Paragraphs>565</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Century Gothic</vt:lpstr>
      <vt:lpstr>Symbol</vt:lpstr>
      <vt:lpstr>Wingdings</vt:lpstr>
      <vt:lpstr>Wingdings 3</vt:lpstr>
      <vt:lpstr>Slice</vt:lpstr>
      <vt:lpstr>Monitorizarea și evaluarea strategiilor condiționalități ex-ante în educație și îmbunătățirea procesului decizional prin monitorizarea performanței instituționale la nivel central și local  SIPOCA 17</vt:lpstr>
      <vt:lpstr>Cadrul strategic al educației și formării profesionale din România </vt:lpstr>
      <vt:lpstr>CONTEXT STRATEGIC  EUROPEAN</vt:lpstr>
      <vt:lpstr>CONTEXT STRATEGIC  NațIONAL</vt:lpstr>
      <vt:lpstr>ComparaȚie 2017-2018</vt:lpstr>
      <vt:lpstr>Ciclul operațional de monitorizare</vt:lpstr>
      <vt:lpstr>NIVELURI de COLECTARE DATE</vt:lpstr>
      <vt:lpstr>PREMISELE IMPLEMENTĂRII STRATEGIILOR </vt:lpstr>
      <vt:lpstr> </vt:lpstr>
      <vt:lpstr> </vt:lpstr>
      <vt:lpstr> </vt:lpstr>
      <vt:lpstr>STRATEGIA PRIVIND REDUCEREA PĂRĂSIRII TIMPURII A ȘCOLII ÎN ROMÂNIA </vt:lpstr>
      <vt:lpstr>STRATEGIA PRIVIND REDUCEREA PĂRĂSIRII TIMPURII A ȘCOLII ÎN ROMÂNIA </vt:lpstr>
      <vt:lpstr>MONITORIZAREA IMPLEMENTĂRII STRATEGIEI PRIVIND REDUCEREA PĂRĂSIRII TIMPURII A ȘCOLII ÎN ROMÂNIA-2018 </vt:lpstr>
      <vt:lpstr>MONITORIZAREA IMPLEMENTĂRII STRATEGIEI PRIVIND REDUCEREA  PĂRĂSIRII TIMPURII A ȘCOLII ÎN ROMÂNIA-2018 </vt:lpstr>
      <vt:lpstr>STRATEGIA EDUCAȚIEI ȘI FORMĂRII PROFESIONALE DIN ROMÂNIA  PENTRU PERIOADA 2016 – 2020 </vt:lpstr>
      <vt:lpstr>dezvoltarea sistemică a învăţământului profesional şi tehnic în concordanţă cu nevoile de dezvoltare socio-economică la nivel naţional, regional şi local (cndipt):</vt:lpstr>
      <vt:lpstr> </vt:lpstr>
      <vt:lpstr>STRATEGIA EDUCAȚIEI ȘI FORMĂRII PROFESIONALE DIN ROMÂNIA  PENTRU PERIOADA 2016 – 2020 </vt:lpstr>
      <vt:lpstr> STRATEGIA NAȚIONALĂ PENTRU ÎNVĂȚĂMÂNT TERȚIAR 2015 – 2020 </vt:lpstr>
      <vt:lpstr>STRATEGIA NAȚIONALĂ PENTRU ÎNVĂȚĂMÂNT TERȚIAR 2015 – 2020</vt:lpstr>
      <vt:lpstr> ROSE</vt:lpstr>
      <vt:lpstr>STRATEGIA NAȚIONALĂ PENTRU ÎNVĂȚĂMÂNT TERȚIAR  2015 – 2020 </vt:lpstr>
      <vt:lpstr>Chestionar SIPOCA 17</vt:lpstr>
      <vt:lpstr>STRATEGIA NAȚIONALĂ DE ÎNVĂȚARE PE TOT PARCURSUL VIEȚII 2015 – 2020 </vt:lpstr>
      <vt:lpstr>Dificultăți în implementarea strategiei</vt:lpstr>
      <vt:lpstr>ProvocĂri</vt:lpstr>
      <vt:lpstr>PowerPoint Presentation</vt:lpstr>
      <vt:lpstr>PowerPoint Presentation</vt:lpstr>
      <vt:lpstr>VĂ mulȚumesc!  LAURA CHIRA DGMSPP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Laurentiu Barsan</dc:creator>
  <cp:lastModifiedBy>user</cp:lastModifiedBy>
  <cp:revision>68</cp:revision>
  <dcterms:created xsi:type="dcterms:W3CDTF">2019-02-14T08:59:31Z</dcterms:created>
  <dcterms:modified xsi:type="dcterms:W3CDTF">2019-10-21T06:03:16Z</dcterms:modified>
</cp:coreProperties>
</file>