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325" r:id="rId3"/>
    <p:sldId id="326" r:id="rId4"/>
    <p:sldId id="298" r:id="rId5"/>
    <p:sldId id="322" r:id="rId6"/>
    <p:sldId id="303" r:id="rId7"/>
    <p:sldId id="304" r:id="rId8"/>
    <p:sldId id="305" r:id="rId9"/>
    <p:sldId id="307" r:id="rId10"/>
    <p:sldId id="324" r:id="rId11"/>
    <p:sldId id="327" r:id="rId12"/>
    <p:sldId id="330" r:id="rId13"/>
    <p:sldId id="331" r:id="rId14"/>
    <p:sldId id="328" r:id="rId15"/>
    <p:sldId id="329" r:id="rId16"/>
    <p:sldId id="323" r:id="rId17"/>
  </p:sldIdLst>
  <p:sldSz cx="9144000" cy="6858000" type="screen4x3"/>
  <p:notesSz cx="6858000" cy="9077325"/>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0EC8"/>
    <a:srgbClr val="CAEDBD"/>
    <a:srgbClr val="FFFFCC"/>
    <a:srgbClr val="B4E6A2"/>
    <a:srgbClr val="E1FFFF"/>
    <a:srgbClr val="009242"/>
    <a:srgbClr val="CC3399"/>
    <a:srgbClr val="821C84"/>
    <a:srgbClr val="EEDDFF"/>
    <a:srgbClr val="FFD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il luminos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 mediu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101" autoAdjust="0"/>
  </p:normalViewPr>
  <p:slideViewPr>
    <p:cSldViewPr>
      <p:cViewPr>
        <p:scale>
          <a:sx n="60" d="100"/>
          <a:sy n="60" d="100"/>
        </p:scale>
        <p:origin x="-12" y="-4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5.jpeg"/></Relationships>
</file>

<file path=ppt/diagrams/_rels/data2.xml.rels><?xml version="1.0" encoding="UTF-8" standalone="yes"?>
<Relationships xmlns="http://schemas.openxmlformats.org/package/2006/relationships"><Relationship Id="rId1" Type="http://schemas.openxmlformats.org/officeDocument/2006/relationships/image" Target="../media/image6.jpeg"/></Relationships>
</file>

<file path=ppt/diagrams/_rels/data3.xml.rels><?xml version="1.0" encoding="UTF-8" standalone="yes"?>
<Relationships xmlns="http://schemas.openxmlformats.org/package/2006/relationships"><Relationship Id="rId1"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B39E8C-B36E-45F3-8021-6578A81EC2AC}"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o-RO"/>
        </a:p>
      </dgm:t>
    </dgm:pt>
    <dgm:pt modelId="{B2FC8F80-5042-4852-8CEC-ACCCCA8679D6}">
      <dgm:prSet custT="1"/>
      <dgm:spPr>
        <a:solidFill>
          <a:schemeClr val="bg1">
            <a:alpha val="90000"/>
          </a:schemeClr>
        </a:solidFill>
      </dgm:spPr>
      <dgm:t>
        <a:bodyPr/>
        <a:lstStyle/>
        <a:p>
          <a:pPr algn="ctr" rtl="0"/>
          <a:r>
            <a:rPr lang="vi-VN" sz="2200" b="1" dirty="0" smtClean="0">
              <a:solidFill>
                <a:srgbClr val="1B0EC8"/>
              </a:solidFill>
              <a:latin typeface="Cambria" pitchFamily="18" charset="0"/>
            </a:rPr>
            <a:t>Elementele componente</a:t>
          </a:r>
          <a:r>
            <a:rPr lang="vi-VN" sz="2200" b="1" dirty="0" smtClean="0">
              <a:latin typeface="Cambria" pitchFamily="18" charset="0"/>
            </a:rPr>
            <a:t> ale schemei </a:t>
          </a:r>
          <a:r>
            <a:rPr lang="ro-RO" sz="2200" b="1" dirty="0" smtClean="0">
              <a:latin typeface="Cambria" pitchFamily="18" charset="0"/>
            </a:rPr>
            <a:t>bolc a </a:t>
          </a:r>
          <a:r>
            <a:rPr lang="vi-VN" sz="2200" b="1" dirty="0" smtClean="0">
              <a:latin typeface="Cambria" pitchFamily="18" charset="0"/>
            </a:rPr>
            <a:t>unui SRA sunt:</a:t>
          </a:r>
          <a:endParaRPr lang="ro-RO" sz="2200" dirty="0">
            <a:latin typeface="Cambria" pitchFamily="18" charset="0"/>
          </a:endParaRPr>
        </a:p>
      </dgm:t>
    </dgm:pt>
    <dgm:pt modelId="{ED0F268D-6607-4281-96BA-1BABFD5DDFD6}" type="parTrans" cxnId="{9F763F73-41C1-4D1A-955E-0DF4400D5E15}">
      <dgm:prSet/>
      <dgm:spPr/>
      <dgm:t>
        <a:bodyPr/>
        <a:lstStyle/>
        <a:p>
          <a:endParaRPr lang="ro-RO"/>
        </a:p>
      </dgm:t>
    </dgm:pt>
    <dgm:pt modelId="{BBFF2CF3-D97E-47D7-B579-8FD48AB3136D}" type="sibTrans" cxnId="{9F763F73-41C1-4D1A-955E-0DF4400D5E15}">
      <dgm:prSet/>
      <dgm:spPr/>
      <dgm:t>
        <a:bodyPr/>
        <a:lstStyle/>
        <a:p>
          <a:endParaRPr lang="ro-RO"/>
        </a:p>
      </dgm:t>
    </dgm:pt>
    <dgm:pt modelId="{1CB0E5A0-10DE-4F78-9442-85147D8366F5}">
      <dgm:prSet/>
      <dgm:spPr>
        <a:solidFill>
          <a:schemeClr val="bg1">
            <a:alpha val="90000"/>
          </a:schemeClr>
        </a:solidFill>
      </dgm:spPr>
      <dgm:t>
        <a:bodyPr/>
        <a:lstStyle/>
        <a:p>
          <a:pPr marL="2333625" indent="-363538" algn="l" rtl="0">
            <a:tabLst>
              <a:tab pos="2238375" algn="l"/>
            </a:tabLst>
          </a:pPr>
          <a:r>
            <a:rPr lang="vi-VN" sz="1800" b="1" dirty="0" smtClean="0">
              <a:latin typeface="Cambria" pitchFamily="18" charset="0"/>
            </a:rPr>
            <a:t>E.C. – element de comparaţie;</a:t>
          </a:r>
          <a:endParaRPr lang="ro-RO" sz="1800" dirty="0">
            <a:latin typeface="Cambria" pitchFamily="18" charset="0"/>
          </a:endParaRPr>
        </a:p>
      </dgm:t>
    </dgm:pt>
    <dgm:pt modelId="{4380D6BA-9032-430F-BC46-DA71A95DFFC9}" type="parTrans" cxnId="{22E73D58-4BA6-4F99-8D28-94A00D822C1A}">
      <dgm:prSet/>
      <dgm:spPr/>
      <dgm:t>
        <a:bodyPr/>
        <a:lstStyle/>
        <a:p>
          <a:endParaRPr lang="ro-RO"/>
        </a:p>
      </dgm:t>
    </dgm:pt>
    <dgm:pt modelId="{37E6B911-C0B6-468D-86EE-D92AB51DFF41}" type="sibTrans" cxnId="{22E73D58-4BA6-4F99-8D28-94A00D822C1A}">
      <dgm:prSet/>
      <dgm:spPr/>
      <dgm:t>
        <a:bodyPr/>
        <a:lstStyle/>
        <a:p>
          <a:endParaRPr lang="ro-RO"/>
        </a:p>
      </dgm:t>
    </dgm:pt>
    <dgm:pt modelId="{A9BD0305-209B-411F-AE69-5AC6AD4F94E7}">
      <dgm:prSet/>
      <dgm:spPr>
        <a:solidFill>
          <a:schemeClr val="bg1">
            <a:alpha val="90000"/>
          </a:schemeClr>
        </a:solidFill>
      </dgm:spPr>
      <dgm:t>
        <a:bodyPr/>
        <a:lstStyle/>
        <a:p>
          <a:pPr marL="2333625" indent="-363538" algn="l" rtl="0">
            <a:tabLst>
              <a:tab pos="2238375" algn="l"/>
            </a:tabLst>
          </a:pPr>
          <a:r>
            <a:rPr lang="vi-VN" sz="1800" b="1" dirty="0" smtClean="0">
              <a:latin typeface="Cambria" pitchFamily="18" charset="0"/>
            </a:rPr>
            <a:t>R.A. – regulator automat;</a:t>
          </a:r>
          <a:endParaRPr lang="ro-RO" sz="1800" dirty="0">
            <a:latin typeface="Cambria" pitchFamily="18" charset="0"/>
          </a:endParaRPr>
        </a:p>
      </dgm:t>
    </dgm:pt>
    <dgm:pt modelId="{7F5FD81E-87D0-4A8F-B59E-F231A4C3005B}" type="parTrans" cxnId="{6319BFD2-C85C-4920-B942-D0AC9F43310C}">
      <dgm:prSet/>
      <dgm:spPr/>
      <dgm:t>
        <a:bodyPr/>
        <a:lstStyle/>
        <a:p>
          <a:endParaRPr lang="ro-RO"/>
        </a:p>
      </dgm:t>
    </dgm:pt>
    <dgm:pt modelId="{846AB19A-9997-49DC-8DA2-AE7106DD6C5D}" type="sibTrans" cxnId="{6319BFD2-C85C-4920-B942-D0AC9F43310C}">
      <dgm:prSet/>
      <dgm:spPr/>
      <dgm:t>
        <a:bodyPr/>
        <a:lstStyle/>
        <a:p>
          <a:endParaRPr lang="ro-RO"/>
        </a:p>
      </dgm:t>
    </dgm:pt>
    <dgm:pt modelId="{A4696C9E-24C8-4881-9CFC-DF083A4362A3}">
      <dgm:prSet/>
      <dgm:spPr>
        <a:solidFill>
          <a:schemeClr val="bg1">
            <a:alpha val="90000"/>
          </a:schemeClr>
        </a:solidFill>
      </dgm:spPr>
      <dgm:t>
        <a:bodyPr/>
        <a:lstStyle/>
        <a:p>
          <a:pPr marL="2333625" indent="-363538" algn="l" rtl="0">
            <a:tabLst>
              <a:tab pos="2238375" algn="l"/>
            </a:tabLst>
          </a:pPr>
          <a:r>
            <a:rPr lang="vi-VN" sz="1800" b="1" dirty="0" smtClean="0">
              <a:latin typeface="Cambria" pitchFamily="18" charset="0"/>
            </a:rPr>
            <a:t>E.E. – element de execuţie;</a:t>
          </a:r>
          <a:endParaRPr lang="ro-RO" sz="1800" dirty="0">
            <a:latin typeface="Cambria" pitchFamily="18" charset="0"/>
          </a:endParaRPr>
        </a:p>
      </dgm:t>
    </dgm:pt>
    <dgm:pt modelId="{AEE22473-D271-4A1F-877F-155780BA8F5F}" type="parTrans" cxnId="{0BDC6454-959C-4902-AE18-6349AECB27F5}">
      <dgm:prSet/>
      <dgm:spPr/>
      <dgm:t>
        <a:bodyPr/>
        <a:lstStyle/>
        <a:p>
          <a:endParaRPr lang="ro-RO"/>
        </a:p>
      </dgm:t>
    </dgm:pt>
    <dgm:pt modelId="{EED8865A-DD49-42A2-AD85-49F872B3D126}" type="sibTrans" cxnId="{0BDC6454-959C-4902-AE18-6349AECB27F5}">
      <dgm:prSet/>
      <dgm:spPr/>
      <dgm:t>
        <a:bodyPr/>
        <a:lstStyle/>
        <a:p>
          <a:endParaRPr lang="ro-RO"/>
        </a:p>
      </dgm:t>
    </dgm:pt>
    <dgm:pt modelId="{52566474-1513-4871-BAA3-47E3939B7F35}">
      <dgm:prSet/>
      <dgm:spPr>
        <a:solidFill>
          <a:schemeClr val="bg1">
            <a:alpha val="90000"/>
          </a:schemeClr>
        </a:solidFill>
      </dgm:spPr>
      <dgm:t>
        <a:bodyPr/>
        <a:lstStyle/>
        <a:p>
          <a:pPr marL="2333625" indent="-363538" algn="l" rtl="0">
            <a:tabLst>
              <a:tab pos="2238375" algn="l"/>
            </a:tabLst>
          </a:pPr>
          <a:r>
            <a:rPr lang="vi-VN" sz="1800" b="1" dirty="0" smtClean="0">
              <a:latin typeface="Cambria" pitchFamily="18" charset="0"/>
            </a:rPr>
            <a:t>I.T. – instalaţie tehnologică;</a:t>
          </a:r>
          <a:endParaRPr lang="ro-RO" sz="1800" dirty="0">
            <a:latin typeface="Cambria" pitchFamily="18" charset="0"/>
          </a:endParaRPr>
        </a:p>
      </dgm:t>
    </dgm:pt>
    <dgm:pt modelId="{36A046EB-8556-4D21-80A0-D86738BA8082}" type="parTrans" cxnId="{E364CDE7-36F7-4B6F-B9E4-15C707E55F93}">
      <dgm:prSet/>
      <dgm:spPr/>
      <dgm:t>
        <a:bodyPr/>
        <a:lstStyle/>
        <a:p>
          <a:endParaRPr lang="ro-RO"/>
        </a:p>
      </dgm:t>
    </dgm:pt>
    <dgm:pt modelId="{701D52BE-2F1D-47DB-BDB0-B2A0C9F95B2A}" type="sibTrans" cxnId="{E364CDE7-36F7-4B6F-B9E4-15C707E55F93}">
      <dgm:prSet/>
      <dgm:spPr/>
      <dgm:t>
        <a:bodyPr/>
        <a:lstStyle/>
        <a:p>
          <a:endParaRPr lang="ro-RO"/>
        </a:p>
      </dgm:t>
    </dgm:pt>
    <dgm:pt modelId="{7EA882A2-2889-4DC1-A0EB-067D3D88CBFB}">
      <dgm:prSet/>
      <dgm:spPr>
        <a:solidFill>
          <a:schemeClr val="bg1">
            <a:alpha val="90000"/>
          </a:schemeClr>
        </a:solidFill>
      </dgm:spPr>
      <dgm:t>
        <a:bodyPr/>
        <a:lstStyle/>
        <a:p>
          <a:pPr marL="2333625" indent="-363538" algn="l" rtl="0">
            <a:tabLst>
              <a:tab pos="2238375" algn="l"/>
            </a:tabLst>
          </a:pPr>
          <a:r>
            <a:rPr lang="vi-VN" sz="1800" b="1" dirty="0" smtClean="0">
              <a:latin typeface="Cambria" pitchFamily="18" charset="0"/>
            </a:rPr>
            <a:t>Tr - traductor</a:t>
          </a:r>
          <a:endParaRPr lang="vi-VN" sz="1800" b="1" dirty="0">
            <a:latin typeface="Cambria" pitchFamily="18" charset="0"/>
          </a:endParaRPr>
        </a:p>
      </dgm:t>
    </dgm:pt>
    <dgm:pt modelId="{5BDD2967-A581-4C3A-8904-20602C5BFE7C}" type="parTrans" cxnId="{F43DDCF7-0089-4366-A03C-E1DC4CF1E349}">
      <dgm:prSet/>
      <dgm:spPr/>
      <dgm:t>
        <a:bodyPr/>
        <a:lstStyle/>
        <a:p>
          <a:endParaRPr lang="ro-RO"/>
        </a:p>
      </dgm:t>
    </dgm:pt>
    <dgm:pt modelId="{DC3E74B9-D553-4E8F-A24C-40AC7394FB85}" type="sibTrans" cxnId="{F43DDCF7-0089-4366-A03C-E1DC4CF1E349}">
      <dgm:prSet/>
      <dgm:spPr/>
      <dgm:t>
        <a:bodyPr/>
        <a:lstStyle/>
        <a:p>
          <a:endParaRPr lang="ro-RO"/>
        </a:p>
      </dgm:t>
    </dgm:pt>
    <dgm:pt modelId="{A2DD97AB-AE60-42B3-98AB-9BD36CAEBD0A}" type="pres">
      <dgm:prSet presAssocID="{E3B39E8C-B36E-45F3-8021-6578A81EC2AC}" presName="compositeShape" presStyleCnt="0">
        <dgm:presLayoutVars>
          <dgm:dir/>
          <dgm:resizeHandles/>
        </dgm:presLayoutVars>
      </dgm:prSet>
      <dgm:spPr/>
      <dgm:t>
        <a:bodyPr/>
        <a:lstStyle/>
        <a:p>
          <a:endParaRPr lang="ro-RO"/>
        </a:p>
      </dgm:t>
    </dgm:pt>
    <dgm:pt modelId="{A96B327C-6F6E-4CFD-8A3B-248DE9027F03}" type="pres">
      <dgm:prSet presAssocID="{E3B39E8C-B36E-45F3-8021-6578A81EC2AC}" presName="pyramid" presStyleLbl="node1" presStyleIdx="0" presStyleCnt="1" custLinFactNeighborX="-83526" custLinFactNeighborY="-2564"/>
      <dgm:spPr>
        <a:blipFill rotWithShape="0">
          <a:blip xmlns:r="http://schemas.openxmlformats.org/officeDocument/2006/relationships" r:embed="rId1"/>
          <a:tile tx="0" ty="0" sx="100000" sy="100000" flip="none" algn="tl"/>
        </a:blipFill>
      </dgm:spPr>
    </dgm:pt>
    <dgm:pt modelId="{E2813D75-0BE6-43C0-8F4C-74DD19DE694F}" type="pres">
      <dgm:prSet presAssocID="{E3B39E8C-B36E-45F3-8021-6578A81EC2AC}" presName="theList" presStyleCnt="0"/>
      <dgm:spPr/>
    </dgm:pt>
    <dgm:pt modelId="{25BA0E20-BA86-4307-9D4C-596D31245A06}" type="pres">
      <dgm:prSet presAssocID="{B2FC8F80-5042-4852-8CEC-ACCCCA8679D6}" presName="aNode" presStyleLbl="fgAcc1" presStyleIdx="0" presStyleCnt="1" custScaleX="431953" custScaleY="150625" custLinFactNeighborX="-141" custLinFactNeighborY="69224">
        <dgm:presLayoutVars>
          <dgm:bulletEnabled val="1"/>
        </dgm:presLayoutVars>
      </dgm:prSet>
      <dgm:spPr/>
      <dgm:t>
        <a:bodyPr/>
        <a:lstStyle/>
        <a:p>
          <a:endParaRPr lang="ro-RO"/>
        </a:p>
      </dgm:t>
    </dgm:pt>
    <dgm:pt modelId="{46F27B3C-B12D-45AB-ADB1-020B40325B2A}" type="pres">
      <dgm:prSet presAssocID="{B2FC8F80-5042-4852-8CEC-ACCCCA8679D6}" presName="aSpace" presStyleCnt="0"/>
      <dgm:spPr/>
    </dgm:pt>
  </dgm:ptLst>
  <dgm:cxnLst>
    <dgm:cxn modelId="{6319BFD2-C85C-4920-B942-D0AC9F43310C}" srcId="{B2FC8F80-5042-4852-8CEC-ACCCCA8679D6}" destId="{A9BD0305-209B-411F-AE69-5AC6AD4F94E7}" srcOrd="1" destOrd="0" parTransId="{7F5FD81E-87D0-4A8F-B59E-F231A4C3005B}" sibTransId="{846AB19A-9997-49DC-8DA2-AE7106DD6C5D}"/>
    <dgm:cxn modelId="{9F763F73-41C1-4D1A-955E-0DF4400D5E15}" srcId="{E3B39E8C-B36E-45F3-8021-6578A81EC2AC}" destId="{B2FC8F80-5042-4852-8CEC-ACCCCA8679D6}" srcOrd="0" destOrd="0" parTransId="{ED0F268D-6607-4281-96BA-1BABFD5DDFD6}" sibTransId="{BBFF2CF3-D97E-47D7-B579-8FD48AB3136D}"/>
    <dgm:cxn modelId="{B8698A72-C070-4637-AF0B-B8D282956E0F}" type="presOf" srcId="{A9BD0305-209B-411F-AE69-5AC6AD4F94E7}" destId="{25BA0E20-BA86-4307-9D4C-596D31245A06}" srcOrd="0" destOrd="2" presId="urn:microsoft.com/office/officeart/2005/8/layout/pyramid2"/>
    <dgm:cxn modelId="{22E73D58-4BA6-4F99-8D28-94A00D822C1A}" srcId="{B2FC8F80-5042-4852-8CEC-ACCCCA8679D6}" destId="{1CB0E5A0-10DE-4F78-9442-85147D8366F5}" srcOrd="0" destOrd="0" parTransId="{4380D6BA-9032-430F-BC46-DA71A95DFFC9}" sibTransId="{37E6B911-C0B6-468D-86EE-D92AB51DFF41}"/>
    <dgm:cxn modelId="{C76D16BD-E9FE-4975-89E5-03BE86D5BD6B}" type="presOf" srcId="{52566474-1513-4871-BAA3-47E3939B7F35}" destId="{25BA0E20-BA86-4307-9D4C-596D31245A06}" srcOrd="0" destOrd="4" presId="urn:microsoft.com/office/officeart/2005/8/layout/pyramid2"/>
    <dgm:cxn modelId="{E364CDE7-36F7-4B6F-B9E4-15C707E55F93}" srcId="{B2FC8F80-5042-4852-8CEC-ACCCCA8679D6}" destId="{52566474-1513-4871-BAA3-47E3939B7F35}" srcOrd="3" destOrd="0" parTransId="{36A046EB-8556-4D21-80A0-D86738BA8082}" sibTransId="{701D52BE-2F1D-47DB-BDB0-B2A0C9F95B2A}"/>
    <dgm:cxn modelId="{E8EDDFED-BF1A-4EF3-B01D-F6BCFDC1D19D}" type="presOf" srcId="{E3B39E8C-B36E-45F3-8021-6578A81EC2AC}" destId="{A2DD97AB-AE60-42B3-98AB-9BD36CAEBD0A}" srcOrd="0" destOrd="0" presId="urn:microsoft.com/office/officeart/2005/8/layout/pyramid2"/>
    <dgm:cxn modelId="{7A7E1E01-7DDF-4BF2-8599-987A2C588727}" type="presOf" srcId="{A4696C9E-24C8-4881-9CFC-DF083A4362A3}" destId="{25BA0E20-BA86-4307-9D4C-596D31245A06}" srcOrd="0" destOrd="3" presId="urn:microsoft.com/office/officeart/2005/8/layout/pyramid2"/>
    <dgm:cxn modelId="{6B82D225-4B42-40B0-BB62-D48564AF1FD0}" type="presOf" srcId="{7EA882A2-2889-4DC1-A0EB-067D3D88CBFB}" destId="{25BA0E20-BA86-4307-9D4C-596D31245A06}" srcOrd="0" destOrd="5" presId="urn:microsoft.com/office/officeart/2005/8/layout/pyramid2"/>
    <dgm:cxn modelId="{9DCBBA9A-7495-4CE9-BC7C-F29F0129A5B1}" type="presOf" srcId="{1CB0E5A0-10DE-4F78-9442-85147D8366F5}" destId="{25BA0E20-BA86-4307-9D4C-596D31245A06}" srcOrd="0" destOrd="1" presId="urn:microsoft.com/office/officeart/2005/8/layout/pyramid2"/>
    <dgm:cxn modelId="{0BDC6454-959C-4902-AE18-6349AECB27F5}" srcId="{B2FC8F80-5042-4852-8CEC-ACCCCA8679D6}" destId="{A4696C9E-24C8-4881-9CFC-DF083A4362A3}" srcOrd="2" destOrd="0" parTransId="{AEE22473-D271-4A1F-877F-155780BA8F5F}" sibTransId="{EED8865A-DD49-42A2-AD85-49F872B3D126}"/>
    <dgm:cxn modelId="{F43DDCF7-0089-4366-A03C-E1DC4CF1E349}" srcId="{B2FC8F80-5042-4852-8CEC-ACCCCA8679D6}" destId="{7EA882A2-2889-4DC1-A0EB-067D3D88CBFB}" srcOrd="4" destOrd="0" parTransId="{5BDD2967-A581-4C3A-8904-20602C5BFE7C}" sibTransId="{DC3E74B9-D553-4E8F-A24C-40AC7394FB85}"/>
    <dgm:cxn modelId="{C3F310B3-B325-414F-B602-B90DA43FB557}" type="presOf" srcId="{B2FC8F80-5042-4852-8CEC-ACCCCA8679D6}" destId="{25BA0E20-BA86-4307-9D4C-596D31245A06}" srcOrd="0" destOrd="0" presId="urn:microsoft.com/office/officeart/2005/8/layout/pyramid2"/>
    <dgm:cxn modelId="{B701A8B0-8B06-4A81-A486-E5AD0AA2D2E5}" type="presParOf" srcId="{A2DD97AB-AE60-42B3-98AB-9BD36CAEBD0A}" destId="{A96B327C-6F6E-4CFD-8A3B-248DE9027F03}" srcOrd="0" destOrd="0" presId="urn:microsoft.com/office/officeart/2005/8/layout/pyramid2"/>
    <dgm:cxn modelId="{7614F2F8-84DD-4805-9F83-7EB665C0EC21}" type="presParOf" srcId="{A2DD97AB-AE60-42B3-98AB-9BD36CAEBD0A}" destId="{E2813D75-0BE6-43C0-8F4C-74DD19DE694F}" srcOrd="1" destOrd="0" presId="urn:microsoft.com/office/officeart/2005/8/layout/pyramid2"/>
    <dgm:cxn modelId="{DC082712-4DA8-4547-B314-3F361A2677A2}" type="presParOf" srcId="{E2813D75-0BE6-43C0-8F4C-74DD19DE694F}" destId="{25BA0E20-BA86-4307-9D4C-596D31245A06}" srcOrd="0" destOrd="0" presId="urn:microsoft.com/office/officeart/2005/8/layout/pyramid2"/>
    <dgm:cxn modelId="{BA17DA6C-5A11-4792-8A22-F2A5636137DA}" type="presParOf" srcId="{E2813D75-0BE6-43C0-8F4C-74DD19DE694F}" destId="{46F27B3C-B12D-45AB-ADB1-020B40325B2A}" srcOrd="1"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6D6F0046-AEE0-479D-A27E-9EFE18A9A7D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o-RO"/>
        </a:p>
      </dgm:t>
    </dgm:pt>
    <dgm:pt modelId="{A08DFA49-9EBA-445F-B2D0-18CADD47B3B0}">
      <dgm:prSet custT="1"/>
      <dgm:spPr/>
      <dgm:t>
        <a:bodyPr/>
        <a:lstStyle/>
        <a:p>
          <a:pPr algn="ctr" rtl="0"/>
          <a:r>
            <a:rPr lang="vi-VN" sz="2200" b="1" dirty="0" smtClean="0">
              <a:solidFill>
                <a:srgbClr val="1B0EC8"/>
              </a:solidFill>
              <a:latin typeface="Cambria" pitchFamily="18" charset="0"/>
            </a:rPr>
            <a:t>Mărimile </a:t>
          </a:r>
          <a:r>
            <a:rPr lang="ro-RO" sz="2200" b="1" dirty="0" smtClean="0">
              <a:solidFill>
                <a:srgbClr val="1B0EC8"/>
              </a:solidFill>
              <a:latin typeface="Cambria" pitchFamily="18" charset="0"/>
            </a:rPr>
            <a:t>caracteristice </a:t>
          </a:r>
          <a:r>
            <a:rPr lang="ro-RO" sz="2200" b="1" dirty="0" smtClean="0">
              <a:latin typeface="Cambria" pitchFamily="18" charset="0"/>
            </a:rPr>
            <a:t>ale </a:t>
          </a:r>
          <a:r>
            <a:rPr lang="vi-VN" sz="2200" b="1" dirty="0" smtClean="0">
              <a:latin typeface="Cambria" pitchFamily="18" charset="0"/>
            </a:rPr>
            <a:t>SRA sunt:</a:t>
          </a:r>
          <a:endParaRPr lang="ro-RO" sz="2200" dirty="0">
            <a:latin typeface="Cambria" pitchFamily="18" charset="0"/>
          </a:endParaRPr>
        </a:p>
      </dgm:t>
    </dgm:pt>
    <dgm:pt modelId="{8180124E-4A73-4457-92A0-D92E0BEF8498}" type="parTrans" cxnId="{E8FA8765-E231-48F8-8567-EEDB998EE729}">
      <dgm:prSet/>
      <dgm:spPr/>
      <dgm:t>
        <a:bodyPr/>
        <a:lstStyle/>
        <a:p>
          <a:endParaRPr lang="ro-RO"/>
        </a:p>
      </dgm:t>
    </dgm:pt>
    <dgm:pt modelId="{FD7DF8BB-E8FA-4E5F-87FF-FE08C61475BD}" type="sibTrans" cxnId="{E8FA8765-E231-48F8-8567-EEDB998EE729}">
      <dgm:prSet/>
      <dgm:spPr/>
      <dgm:t>
        <a:bodyPr/>
        <a:lstStyle/>
        <a:p>
          <a:endParaRPr lang="ro-RO"/>
        </a:p>
      </dgm:t>
    </dgm:pt>
    <dgm:pt modelId="{97413F82-1FFC-4BB5-8B12-9E880D19CC95}">
      <dgm:prSet custT="1"/>
      <dgm:spPr/>
      <dgm:t>
        <a:bodyPr/>
        <a:lstStyle/>
        <a:p>
          <a:pPr marL="1339850" indent="-346075" algn="just" rtl="0"/>
          <a:r>
            <a:rPr lang="vi-VN" sz="1800" b="1" dirty="0" smtClean="0">
              <a:latin typeface="Cambria" pitchFamily="18" charset="0"/>
            </a:rPr>
            <a:t>U –  mărime de intrare a sistemului;</a:t>
          </a:r>
          <a:endParaRPr lang="ro-RO" sz="1800" dirty="0">
            <a:latin typeface="Cambria" pitchFamily="18" charset="0"/>
          </a:endParaRPr>
        </a:p>
      </dgm:t>
    </dgm:pt>
    <dgm:pt modelId="{06D390DE-09BC-4433-8A1B-3630991EBF6B}" type="parTrans" cxnId="{625BAFFB-0FE3-4461-9CD5-A81DD7F41E10}">
      <dgm:prSet/>
      <dgm:spPr/>
      <dgm:t>
        <a:bodyPr/>
        <a:lstStyle/>
        <a:p>
          <a:endParaRPr lang="ro-RO"/>
        </a:p>
      </dgm:t>
    </dgm:pt>
    <dgm:pt modelId="{8BD6276F-F6FC-402F-9E70-BD0B082A72A6}" type="sibTrans" cxnId="{625BAFFB-0FE3-4461-9CD5-A81DD7F41E10}">
      <dgm:prSet/>
      <dgm:spPr/>
      <dgm:t>
        <a:bodyPr/>
        <a:lstStyle/>
        <a:p>
          <a:endParaRPr lang="ro-RO"/>
        </a:p>
      </dgm:t>
    </dgm:pt>
    <dgm:pt modelId="{5C466BFE-840F-47CF-AAE6-6774ADC33002}">
      <dgm:prSet custT="1"/>
      <dgm:spPr/>
      <dgm:t>
        <a:bodyPr/>
        <a:lstStyle/>
        <a:p>
          <a:pPr marL="1339850" indent="-346075" algn="just" rtl="0"/>
          <a:r>
            <a:rPr lang="el-GR" sz="1800" b="1" dirty="0" smtClean="0">
              <a:latin typeface="Cambria" pitchFamily="18" charset="0"/>
            </a:rPr>
            <a:t>ε  – </a:t>
          </a:r>
          <a:r>
            <a:rPr lang="vi-VN" sz="1800" b="1" dirty="0" smtClean="0">
              <a:latin typeface="Cambria" pitchFamily="18" charset="0"/>
            </a:rPr>
            <a:t>semnalul de eroare;</a:t>
          </a:r>
          <a:endParaRPr lang="ro-RO" sz="1800" dirty="0">
            <a:latin typeface="Cambria" pitchFamily="18" charset="0"/>
          </a:endParaRPr>
        </a:p>
      </dgm:t>
    </dgm:pt>
    <dgm:pt modelId="{7DA453B4-BB70-47D6-B657-DB04FC524342}" type="parTrans" cxnId="{A7E82F1E-6567-4DBA-9839-269A83D96EAB}">
      <dgm:prSet/>
      <dgm:spPr/>
      <dgm:t>
        <a:bodyPr/>
        <a:lstStyle/>
        <a:p>
          <a:endParaRPr lang="ro-RO"/>
        </a:p>
      </dgm:t>
    </dgm:pt>
    <dgm:pt modelId="{3088C8CF-2CA3-4633-8BEB-3BB5712660C5}" type="sibTrans" cxnId="{A7E82F1E-6567-4DBA-9839-269A83D96EAB}">
      <dgm:prSet/>
      <dgm:spPr/>
      <dgm:t>
        <a:bodyPr/>
        <a:lstStyle/>
        <a:p>
          <a:endParaRPr lang="ro-RO"/>
        </a:p>
      </dgm:t>
    </dgm:pt>
    <dgm:pt modelId="{241D51EC-F4A3-465F-B904-B0A0B7B1945D}">
      <dgm:prSet custT="1"/>
      <dgm:spPr/>
      <dgm:t>
        <a:bodyPr/>
        <a:lstStyle/>
        <a:p>
          <a:pPr marL="1339850" indent="-346075" algn="just" rtl="0"/>
          <a:r>
            <a:rPr lang="vi-VN" sz="1800" b="1" dirty="0" smtClean="0">
              <a:latin typeface="Cambria" pitchFamily="18" charset="0"/>
            </a:rPr>
            <a:t>Yr – mărime de reacţie;</a:t>
          </a:r>
          <a:endParaRPr lang="ro-RO" sz="1800" dirty="0">
            <a:latin typeface="Cambria" pitchFamily="18" charset="0"/>
          </a:endParaRPr>
        </a:p>
      </dgm:t>
    </dgm:pt>
    <dgm:pt modelId="{B99EA983-0E38-4D10-9776-2CFD45875090}" type="parTrans" cxnId="{F5A6DCFC-34B6-498E-9F28-D93BBBEA6400}">
      <dgm:prSet/>
      <dgm:spPr/>
      <dgm:t>
        <a:bodyPr/>
        <a:lstStyle/>
        <a:p>
          <a:endParaRPr lang="ro-RO"/>
        </a:p>
      </dgm:t>
    </dgm:pt>
    <dgm:pt modelId="{7C855B18-D968-45BB-B74F-C0B68E4C020A}" type="sibTrans" cxnId="{F5A6DCFC-34B6-498E-9F28-D93BBBEA6400}">
      <dgm:prSet/>
      <dgm:spPr/>
      <dgm:t>
        <a:bodyPr/>
        <a:lstStyle/>
        <a:p>
          <a:endParaRPr lang="ro-RO"/>
        </a:p>
      </dgm:t>
    </dgm:pt>
    <dgm:pt modelId="{4E7BD7F2-29B2-4EF9-AC87-16BAC0292AED}">
      <dgm:prSet custT="1"/>
      <dgm:spPr/>
      <dgm:t>
        <a:bodyPr/>
        <a:lstStyle/>
        <a:p>
          <a:pPr marL="1339850" indent="-346075" algn="just" rtl="0"/>
          <a:r>
            <a:rPr lang="vi-VN" sz="1800" b="1" dirty="0" smtClean="0">
              <a:latin typeface="Cambria" pitchFamily="18" charset="0"/>
            </a:rPr>
            <a:t>Xc – mărimea de ieşire a regulatorului automat;</a:t>
          </a:r>
          <a:endParaRPr lang="ro-RO" sz="1800" dirty="0">
            <a:latin typeface="Cambria" pitchFamily="18" charset="0"/>
          </a:endParaRPr>
        </a:p>
      </dgm:t>
    </dgm:pt>
    <dgm:pt modelId="{983F721E-73CE-4598-BA61-63E7D85C12DA}" type="parTrans" cxnId="{69FCDA79-F801-44EC-92B5-9FF9D84230BC}">
      <dgm:prSet/>
      <dgm:spPr/>
      <dgm:t>
        <a:bodyPr/>
        <a:lstStyle/>
        <a:p>
          <a:endParaRPr lang="ro-RO"/>
        </a:p>
      </dgm:t>
    </dgm:pt>
    <dgm:pt modelId="{F557EFE6-8897-4590-8208-162EEDAE3A9A}" type="sibTrans" cxnId="{69FCDA79-F801-44EC-92B5-9FF9D84230BC}">
      <dgm:prSet/>
      <dgm:spPr/>
      <dgm:t>
        <a:bodyPr/>
        <a:lstStyle/>
        <a:p>
          <a:endParaRPr lang="ro-RO"/>
        </a:p>
      </dgm:t>
    </dgm:pt>
    <dgm:pt modelId="{93800C1E-5CBF-4943-A8A7-580F57792D6A}">
      <dgm:prSet custT="1"/>
      <dgm:spPr/>
      <dgm:t>
        <a:bodyPr/>
        <a:lstStyle/>
        <a:p>
          <a:pPr marL="1339850" indent="-346075" algn="just" rtl="0"/>
          <a:r>
            <a:rPr lang="vi-VN" sz="1800" b="1" dirty="0" smtClean="0">
              <a:latin typeface="Cambria" pitchFamily="18" charset="0"/>
            </a:rPr>
            <a:t>Xm– mărime de intrare a instalaţiei tehnologice;</a:t>
          </a:r>
          <a:endParaRPr lang="ro-RO" sz="1800" dirty="0">
            <a:latin typeface="Cambria" pitchFamily="18" charset="0"/>
          </a:endParaRPr>
        </a:p>
      </dgm:t>
    </dgm:pt>
    <dgm:pt modelId="{8E23690C-538E-4410-B7C4-3375212962BC}" type="parTrans" cxnId="{A38A9A5E-15A1-4726-AA4E-135668B1BF10}">
      <dgm:prSet/>
      <dgm:spPr/>
      <dgm:t>
        <a:bodyPr/>
        <a:lstStyle/>
        <a:p>
          <a:endParaRPr lang="ro-RO"/>
        </a:p>
      </dgm:t>
    </dgm:pt>
    <dgm:pt modelId="{3414A0F9-3354-4964-B80A-EF5ED80D1A36}" type="sibTrans" cxnId="{A38A9A5E-15A1-4726-AA4E-135668B1BF10}">
      <dgm:prSet/>
      <dgm:spPr/>
      <dgm:t>
        <a:bodyPr/>
        <a:lstStyle/>
        <a:p>
          <a:endParaRPr lang="ro-RO"/>
        </a:p>
      </dgm:t>
    </dgm:pt>
    <dgm:pt modelId="{900C6963-E875-4A71-A4F3-5C25ABF1BDBA}">
      <dgm:prSet custT="1"/>
      <dgm:spPr/>
      <dgm:t>
        <a:bodyPr/>
        <a:lstStyle/>
        <a:p>
          <a:pPr marL="1339850" indent="-346075" algn="just" rtl="0"/>
          <a:r>
            <a:rPr lang="vi-VN" sz="1800" b="1" dirty="0" smtClean="0">
              <a:latin typeface="Cambria" pitchFamily="18" charset="0"/>
            </a:rPr>
            <a:t>Y –  mărime de ieşire a sistemului (a instalaţiei tehnologice);</a:t>
          </a:r>
          <a:endParaRPr lang="ro-RO" sz="1800" dirty="0">
            <a:latin typeface="Cambria" pitchFamily="18" charset="0"/>
          </a:endParaRPr>
        </a:p>
      </dgm:t>
    </dgm:pt>
    <dgm:pt modelId="{84E582B6-160F-4AEB-96F7-188917DD559A}" type="parTrans" cxnId="{2CA508BE-EA9A-44C6-B0F2-8BE32B967287}">
      <dgm:prSet/>
      <dgm:spPr/>
      <dgm:t>
        <a:bodyPr/>
        <a:lstStyle/>
        <a:p>
          <a:endParaRPr lang="ro-RO"/>
        </a:p>
      </dgm:t>
    </dgm:pt>
    <dgm:pt modelId="{92EFB6B7-23BD-4866-9C87-BA5999C9D10D}" type="sibTrans" cxnId="{2CA508BE-EA9A-44C6-B0F2-8BE32B967287}">
      <dgm:prSet/>
      <dgm:spPr/>
      <dgm:t>
        <a:bodyPr/>
        <a:lstStyle/>
        <a:p>
          <a:endParaRPr lang="ro-RO"/>
        </a:p>
      </dgm:t>
    </dgm:pt>
    <dgm:pt modelId="{57FF4490-0274-40CA-B900-53F41F8B3C63}">
      <dgm:prSet custT="1"/>
      <dgm:spPr/>
      <dgm:t>
        <a:bodyPr/>
        <a:lstStyle/>
        <a:p>
          <a:pPr marL="1339850" indent="-346075" algn="just" rtl="0"/>
          <a:r>
            <a:rPr lang="vi-VN" sz="1800" b="1" dirty="0" smtClean="0">
              <a:latin typeface="Cambria" pitchFamily="18" charset="0"/>
            </a:rPr>
            <a:t>P –  perturbări.</a:t>
          </a:r>
          <a:endParaRPr lang="ro-RO" sz="1800" dirty="0">
            <a:latin typeface="Cambria" pitchFamily="18" charset="0"/>
          </a:endParaRPr>
        </a:p>
      </dgm:t>
    </dgm:pt>
    <dgm:pt modelId="{2535BC91-ADAC-4A68-822A-71857A80D6E7}" type="parTrans" cxnId="{6674AD44-0A9C-4710-AA9A-C457D3B11EED}">
      <dgm:prSet/>
      <dgm:spPr/>
      <dgm:t>
        <a:bodyPr/>
        <a:lstStyle/>
        <a:p>
          <a:endParaRPr lang="ro-RO"/>
        </a:p>
      </dgm:t>
    </dgm:pt>
    <dgm:pt modelId="{2B08A6B6-0BD8-4EE9-B66F-C25FC489D13D}" type="sibTrans" cxnId="{6674AD44-0A9C-4710-AA9A-C457D3B11EED}">
      <dgm:prSet/>
      <dgm:spPr/>
      <dgm:t>
        <a:bodyPr/>
        <a:lstStyle/>
        <a:p>
          <a:endParaRPr lang="ro-RO"/>
        </a:p>
      </dgm:t>
    </dgm:pt>
    <dgm:pt modelId="{B17A964E-0958-4C0F-934E-2410554A47AF}" type="pres">
      <dgm:prSet presAssocID="{6D6F0046-AEE0-479D-A27E-9EFE18A9A7DD}" presName="compositeShape" presStyleCnt="0">
        <dgm:presLayoutVars>
          <dgm:dir/>
          <dgm:resizeHandles/>
        </dgm:presLayoutVars>
      </dgm:prSet>
      <dgm:spPr/>
      <dgm:t>
        <a:bodyPr/>
        <a:lstStyle/>
        <a:p>
          <a:endParaRPr lang="ro-RO"/>
        </a:p>
      </dgm:t>
    </dgm:pt>
    <dgm:pt modelId="{3ED92D5A-3D91-42D4-86F2-7D622FE4FBC6}" type="pres">
      <dgm:prSet presAssocID="{6D6F0046-AEE0-479D-A27E-9EFE18A9A7DD}" presName="pyramid" presStyleLbl="node1" presStyleIdx="0" presStyleCnt="1" custLinFactX="14845" custLinFactNeighborX="100000" custLinFactNeighborY="649"/>
      <dgm:spPr>
        <a:blipFill rotWithShape="0">
          <a:blip xmlns:r="http://schemas.openxmlformats.org/officeDocument/2006/relationships" r:embed="rId1"/>
          <a:tile tx="0" ty="0" sx="100000" sy="100000" flip="none" algn="tl"/>
        </a:blipFill>
      </dgm:spPr>
    </dgm:pt>
    <dgm:pt modelId="{CA1012F3-81B8-4FEB-AB53-7A7BD1183BB5}" type="pres">
      <dgm:prSet presAssocID="{6D6F0046-AEE0-479D-A27E-9EFE18A9A7DD}" presName="theList" presStyleCnt="0"/>
      <dgm:spPr/>
    </dgm:pt>
    <dgm:pt modelId="{1654B9B0-B306-4A7C-AFF5-4DE2A8BC1015}" type="pres">
      <dgm:prSet presAssocID="{A08DFA49-9EBA-445F-B2D0-18CADD47B3B0}" presName="aNode" presStyleLbl="fgAcc1" presStyleIdx="0" presStyleCnt="1" custScaleX="349925" custScaleY="301468">
        <dgm:presLayoutVars>
          <dgm:bulletEnabled val="1"/>
        </dgm:presLayoutVars>
      </dgm:prSet>
      <dgm:spPr/>
      <dgm:t>
        <a:bodyPr/>
        <a:lstStyle/>
        <a:p>
          <a:endParaRPr lang="ro-RO"/>
        </a:p>
      </dgm:t>
    </dgm:pt>
    <dgm:pt modelId="{CA7BE9FB-3492-411C-9EED-078C35073CA5}" type="pres">
      <dgm:prSet presAssocID="{A08DFA49-9EBA-445F-B2D0-18CADD47B3B0}" presName="aSpace" presStyleCnt="0"/>
      <dgm:spPr/>
    </dgm:pt>
  </dgm:ptLst>
  <dgm:cxnLst>
    <dgm:cxn modelId="{94B5C0AB-3461-4F51-BE4F-97285ABDC05E}" type="presOf" srcId="{57FF4490-0274-40CA-B900-53F41F8B3C63}" destId="{1654B9B0-B306-4A7C-AFF5-4DE2A8BC1015}" srcOrd="0" destOrd="7" presId="urn:microsoft.com/office/officeart/2005/8/layout/pyramid2"/>
    <dgm:cxn modelId="{E8FA8765-E231-48F8-8567-EEDB998EE729}" srcId="{6D6F0046-AEE0-479D-A27E-9EFE18A9A7DD}" destId="{A08DFA49-9EBA-445F-B2D0-18CADD47B3B0}" srcOrd="0" destOrd="0" parTransId="{8180124E-4A73-4457-92A0-D92E0BEF8498}" sibTransId="{FD7DF8BB-E8FA-4E5F-87FF-FE08C61475BD}"/>
    <dgm:cxn modelId="{F5A6DCFC-34B6-498E-9F28-D93BBBEA6400}" srcId="{A08DFA49-9EBA-445F-B2D0-18CADD47B3B0}" destId="{241D51EC-F4A3-465F-B904-B0A0B7B1945D}" srcOrd="2" destOrd="0" parTransId="{B99EA983-0E38-4D10-9776-2CFD45875090}" sibTransId="{7C855B18-D968-45BB-B74F-C0B68E4C020A}"/>
    <dgm:cxn modelId="{A7E82F1E-6567-4DBA-9839-269A83D96EAB}" srcId="{A08DFA49-9EBA-445F-B2D0-18CADD47B3B0}" destId="{5C466BFE-840F-47CF-AAE6-6774ADC33002}" srcOrd="1" destOrd="0" parTransId="{7DA453B4-BB70-47D6-B657-DB04FC524342}" sibTransId="{3088C8CF-2CA3-4633-8BEB-3BB5712660C5}"/>
    <dgm:cxn modelId="{71C30371-2A01-4647-A22A-5A2817D4E009}" type="presOf" srcId="{241D51EC-F4A3-465F-B904-B0A0B7B1945D}" destId="{1654B9B0-B306-4A7C-AFF5-4DE2A8BC1015}" srcOrd="0" destOrd="3" presId="urn:microsoft.com/office/officeart/2005/8/layout/pyramid2"/>
    <dgm:cxn modelId="{64D7933E-B5BC-4DC2-B14A-4D06B1EAC16B}" type="presOf" srcId="{97413F82-1FFC-4BB5-8B12-9E880D19CC95}" destId="{1654B9B0-B306-4A7C-AFF5-4DE2A8BC1015}" srcOrd="0" destOrd="1" presId="urn:microsoft.com/office/officeart/2005/8/layout/pyramid2"/>
    <dgm:cxn modelId="{625BAFFB-0FE3-4461-9CD5-A81DD7F41E10}" srcId="{A08DFA49-9EBA-445F-B2D0-18CADD47B3B0}" destId="{97413F82-1FFC-4BB5-8B12-9E880D19CC95}" srcOrd="0" destOrd="0" parTransId="{06D390DE-09BC-4433-8A1B-3630991EBF6B}" sibTransId="{8BD6276F-F6FC-402F-9E70-BD0B082A72A6}"/>
    <dgm:cxn modelId="{A38A9A5E-15A1-4726-AA4E-135668B1BF10}" srcId="{A08DFA49-9EBA-445F-B2D0-18CADD47B3B0}" destId="{93800C1E-5CBF-4943-A8A7-580F57792D6A}" srcOrd="4" destOrd="0" parTransId="{8E23690C-538E-4410-B7C4-3375212962BC}" sibTransId="{3414A0F9-3354-4964-B80A-EF5ED80D1A36}"/>
    <dgm:cxn modelId="{2CA508BE-EA9A-44C6-B0F2-8BE32B967287}" srcId="{A08DFA49-9EBA-445F-B2D0-18CADD47B3B0}" destId="{900C6963-E875-4A71-A4F3-5C25ABF1BDBA}" srcOrd="5" destOrd="0" parTransId="{84E582B6-160F-4AEB-96F7-188917DD559A}" sibTransId="{92EFB6B7-23BD-4866-9C87-BA5999C9D10D}"/>
    <dgm:cxn modelId="{69FCDA79-F801-44EC-92B5-9FF9D84230BC}" srcId="{A08DFA49-9EBA-445F-B2D0-18CADD47B3B0}" destId="{4E7BD7F2-29B2-4EF9-AC87-16BAC0292AED}" srcOrd="3" destOrd="0" parTransId="{983F721E-73CE-4598-BA61-63E7D85C12DA}" sibTransId="{F557EFE6-8897-4590-8208-162EEDAE3A9A}"/>
    <dgm:cxn modelId="{5A19A1D2-DBB0-409C-BD76-C3C8B9F07359}" type="presOf" srcId="{5C466BFE-840F-47CF-AAE6-6774ADC33002}" destId="{1654B9B0-B306-4A7C-AFF5-4DE2A8BC1015}" srcOrd="0" destOrd="2" presId="urn:microsoft.com/office/officeart/2005/8/layout/pyramid2"/>
    <dgm:cxn modelId="{69A44AF2-2968-43EE-B0E4-89896EA9A246}" type="presOf" srcId="{4E7BD7F2-29B2-4EF9-AC87-16BAC0292AED}" destId="{1654B9B0-B306-4A7C-AFF5-4DE2A8BC1015}" srcOrd="0" destOrd="4" presId="urn:microsoft.com/office/officeart/2005/8/layout/pyramid2"/>
    <dgm:cxn modelId="{6674AD44-0A9C-4710-AA9A-C457D3B11EED}" srcId="{A08DFA49-9EBA-445F-B2D0-18CADD47B3B0}" destId="{57FF4490-0274-40CA-B900-53F41F8B3C63}" srcOrd="6" destOrd="0" parTransId="{2535BC91-ADAC-4A68-822A-71857A80D6E7}" sibTransId="{2B08A6B6-0BD8-4EE9-B66F-C25FC489D13D}"/>
    <dgm:cxn modelId="{B7F59CAF-EFE7-4ACF-89F6-BCD254F8C2C5}" type="presOf" srcId="{A08DFA49-9EBA-445F-B2D0-18CADD47B3B0}" destId="{1654B9B0-B306-4A7C-AFF5-4DE2A8BC1015}" srcOrd="0" destOrd="0" presId="urn:microsoft.com/office/officeart/2005/8/layout/pyramid2"/>
    <dgm:cxn modelId="{5811E279-225A-4D18-ADBB-3FC3BF6E28B6}" type="presOf" srcId="{900C6963-E875-4A71-A4F3-5C25ABF1BDBA}" destId="{1654B9B0-B306-4A7C-AFF5-4DE2A8BC1015}" srcOrd="0" destOrd="6" presId="urn:microsoft.com/office/officeart/2005/8/layout/pyramid2"/>
    <dgm:cxn modelId="{099FCD61-19FD-48BB-BB94-78C7D5B2065B}" type="presOf" srcId="{6D6F0046-AEE0-479D-A27E-9EFE18A9A7DD}" destId="{B17A964E-0958-4C0F-934E-2410554A47AF}" srcOrd="0" destOrd="0" presId="urn:microsoft.com/office/officeart/2005/8/layout/pyramid2"/>
    <dgm:cxn modelId="{07ED60EF-5D4E-4971-8D75-A9120EE2E10F}" type="presOf" srcId="{93800C1E-5CBF-4943-A8A7-580F57792D6A}" destId="{1654B9B0-B306-4A7C-AFF5-4DE2A8BC1015}" srcOrd="0" destOrd="5" presId="urn:microsoft.com/office/officeart/2005/8/layout/pyramid2"/>
    <dgm:cxn modelId="{3E8B2E87-8C4B-4438-8C08-B07CCAAC099C}" type="presParOf" srcId="{B17A964E-0958-4C0F-934E-2410554A47AF}" destId="{3ED92D5A-3D91-42D4-86F2-7D622FE4FBC6}" srcOrd="0" destOrd="0" presId="urn:microsoft.com/office/officeart/2005/8/layout/pyramid2"/>
    <dgm:cxn modelId="{890AC6E1-E836-4DCD-85A0-B2D3508F1BFF}" type="presParOf" srcId="{B17A964E-0958-4C0F-934E-2410554A47AF}" destId="{CA1012F3-81B8-4FEB-AB53-7A7BD1183BB5}" srcOrd="1" destOrd="0" presId="urn:microsoft.com/office/officeart/2005/8/layout/pyramid2"/>
    <dgm:cxn modelId="{78DE8F06-DFDC-4C1F-A21C-423FB113EB78}" type="presParOf" srcId="{CA1012F3-81B8-4FEB-AB53-7A7BD1183BB5}" destId="{1654B9B0-B306-4A7C-AFF5-4DE2A8BC1015}" srcOrd="0" destOrd="0" presId="urn:microsoft.com/office/officeart/2005/8/layout/pyramid2"/>
    <dgm:cxn modelId="{D4FB44E6-38ED-484F-887B-9E19CC6B2E63}" type="presParOf" srcId="{CA1012F3-81B8-4FEB-AB53-7A7BD1183BB5}" destId="{CA7BE9FB-3492-411C-9EED-078C35073CA5}" srcOrd="1" destOrd="0" presId="urn:microsoft.com/office/officeart/2005/8/layout/pyramid2"/>
  </dgm:cxnLst>
  <dgm:bg/>
  <dgm:whole/>
</dgm:dataModel>
</file>

<file path=ppt/diagrams/data3.xml><?xml version="1.0" encoding="utf-8"?>
<dgm:dataModel xmlns:dgm="http://schemas.openxmlformats.org/drawingml/2006/diagram" xmlns:a="http://schemas.openxmlformats.org/drawingml/2006/main">
  <dgm:ptLst>
    <dgm:pt modelId="{F0B77BD4-2443-4402-879F-AE6D87D81344}"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o-RO"/>
        </a:p>
      </dgm:t>
    </dgm:pt>
    <dgm:pt modelId="{6C728EDC-E5FD-4CB6-B894-5F14838E29A9}">
      <dgm:prSet custT="1"/>
      <dgm:spPr>
        <a:solidFill>
          <a:schemeClr val="bg1">
            <a:alpha val="90000"/>
          </a:schemeClr>
        </a:solidFill>
      </dgm:spPr>
      <dgm:t>
        <a:bodyPr/>
        <a:lstStyle/>
        <a:p>
          <a:pPr rtl="0"/>
          <a:r>
            <a:rPr lang="ro-RO" sz="2400" b="1" dirty="0" smtClean="0">
              <a:solidFill>
                <a:srgbClr val="1B0EC8"/>
              </a:solidFill>
              <a:latin typeface="Cambria" pitchFamily="18" charset="0"/>
            </a:rPr>
            <a:t>Elemente componente:</a:t>
          </a:r>
          <a:endParaRPr lang="ro-RO" sz="2400" dirty="0">
            <a:solidFill>
              <a:srgbClr val="1B0EC8"/>
            </a:solidFill>
            <a:latin typeface="Cambria" pitchFamily="18" charset="0"/>
          </a:endParaRPr>
        </a:p>
      </dgm:t>
    </dgm:pt>
    <dgm:pt modelId="{0C75A22C-B0D4-446A-B322-59CB844CF0C8}" type="parTrans" cxnId="{7550A030-1C8C-4B76-9DA4-164FBBEDB419}">
      <dgm:prSet/>
      <dgm:spPr/>
      <dgm:t>
        <a:bodyPr/>
        <a:lstStyle/>
        <a:p>
          <a:endParaRPr lang="ro-RO" sz="1800">
            <a:latin typeface="Cambria" pitchFamily="18" charset="0"/>
          </a:endParaRPr>
        </a:p>
      </dgm:t>
    </dgm:pt>
    <dgm:pt modelId="{A6F492A3-0518-4E91-9F70-EA15E644470E}" type="sibTrans" cxnId="{7550A030-1C8C-4B76-9DA4-164FBBEDB419}">
      <dgm:prSet/>
      <dgm:spPr/>
      <dgm:t>
        <a:bodyPr/>
        <a:lstStyle/>
        <a:p>
          <a:endParaRPr lang="ro-RO" sz="1800">
            <a:latin typeface="Cambria" pitchFamily="18" charset="0"/>
          </a:endParaRPr>
        </a:p>
      </dgm:t>
    </dgm:pt>
    <dgm:pt modelId="{7195A324-2327-48F7-87EE-47C582811D15}">
      <dgm:prSet custT="1"/>
      <dgm:spPr>
        <a:solidFill>
          <a:srgbClr val="FFFFCC">
            <a:alpha val="90000"/>
          </a:srgbClr>
        </a:solidFill>
      </dgm:spPr>
      <dgm:t>
        <a:bodyPr/>
        <a:lstStyle/>
        <a:p>
          <a:pPr algn="just" rtl="0"/>
          <a:r>
            <a:rPr lang="vi-VN" sz="1800" b="1" dirty="0" smtClean="0">
              <a:solidFill>
                <a:srgbClr val="1B0EC8"/>
              </a:solidFill>
              <a:latin typeface="Cambria" pitchFamily="18" charset="0"/>
            </a:rPr>
            <a:t>Elementul de execuţie (EE) </a:t>
          </a:r>
          <a:r>
            <a:rPr lang="vi-VN" sz="1800" b="1" dirty="0" smtClean="0">
              <a:latin typeface="Cambria" pitchFamily="18" charset="0"/>
            </a:rPr>
            <a:t>are rolul de a interveni în funcţionarea instalaţiei tehnologice pentru corectarea parametrilor reglaţi conform mărimii de comandă transmise de RA.</a:t>
          </a:r>
          <a:endParaRPr lang="ro-RO" sz="1800" b="1" dirty="0">
            <a:latin typeface="Cambria" pitchFamily="18" charset="0"/>
          </a:endParaRPr>
        </a:p>
      </dgm:t>
    </dgm:pt>
    <dgm:pt modelId="{4B486684-B79B-4871-BF40-D5E0FD8FD230}" type="parTrans" cxnId="{A615EF66-41C1-492A-A06D-F213C644CE3A}">
      <dgm:prSet/>
      <dgm:spPr/>
      <dgm:t>
        <a:bodyPr/>
        <a:lstStyle/>
        <a:p>
          <a:endParaRPr lang="ro-RO" sz="1800">
            <a:latin typeface="Cambria" pitchFamily="18" charset="0"/>
          </a:endParaRPr>
        </a:p>
      </dgm:t>
    </dgm:pt>
    <dgm:pt modelId="{38407D13-0314-49B6-B095-6FF48E504E9F}" type="sibTrans" cxnId="{A615EF66-41C1-492A-A06D-F213C644CE3A}">
      <dgm:prSet/>
      <dgm:spPr/>
      <dgm:t>
        <a:bodyPr/>
        <a:lstStyle/>
        <a:p>
          <a:endParaRPr lang="ro-RO" sz="1800">
            <a:latin typeface="Cambria" pitchFamily="18" charset="0"/>
          </a:endParaRPr>
        </a:p>
      </dgm:t>
    </dgm:pt>
    <dgm:pt modelId="{66784002-C93D-4A25-8812-AAECBED41ADA}">
      <dgm:prSet custT="1"/>
      <dgm:spPr/>
      <dgm:t>
        <a:bodyPr/>
        <a:lstStyle/>
        <a:p>
          <a:pPr algn="just" rtl="0"/>
          <a:r>
            <a:rPr lang="vi-VN" sz="1800" b="1" dirty="0" smtClean="0">
              <a:solidFill>
                <a:srgbClr val="CC3399"/>
              </a:solidFill>
              <a:latin typeface="Cambria" pitchFamily="18" charset="0"/>
            </a:rPr>
            <a:t>Instalaţia tehnologică (IT) </a:t>
          </a:r>
          <a:r>
            <a:rPr lang="vi-VN" sz="1800" b="1" dirty="0" smtClean="0">
              <a:latin typeface="Cambria" pitchFamily="18" charset="0"/>
            </a:rPr>
            <a:t>este în cazul general un sistem supus unor acţiuni externe numite perturbaţii şi acţiunii comenzii generate de RA a cărui mărime de ieşire este astfel reglată conform unui program prescris.</a:t>
          </a:r>
          <a:endParaRPr lang="ro-RO" sz="1800" b="1" dirty="0">
            <a:latin typeface="Cambria" pitchFamily="18" charset="0"/>
          </a:endParaRPr>
        </a:p>
      </dgm:t>
    </dgm:pt>
    <dgm:pt modelId="{DD79266C-594E-4A33-AEE7-EBE8584527AB}" type="parTrans" cxnId="{A2AEBB35-8F10-4EA3-9288-CE42071CE6B3}">
      <dgm:prSet/>
      <dgm:spPr/>
      <dgm:t>
        <a:bodyPr/>
        <a:lstStyle/>
        <a:p>
          <a:endParaRPr lang="ro-RO" sz="1800">
            <a:latin typeface="Cambria" pitchFamily="18" charset="0"/>
          </a:endParaRPr>
        </a:p>
      </dgm:t>
    </dgm:pt>
    <dgm:pt modelId="{983EAC03-81D1-40C1-A7A1-FE8610FCD6FA}" type="sibTrans" cxnId="{A2AEBB35-8F10-4EA3-9288-CE42071CE6B3}">
      <dgm:prSet/>
      <dgm:spPr/>
      <dgm:t>
        <a:bodyPr/>
        <a:lstStyle/>
        <a:p>
          <a:endParaRPr lang="ro-RO" sz="1800">
            <a:latin typeface="Cambria" pitchFamily="18" charset="0"/>
          </a:endParaRPr>
        </a:p>
      </dgm:t>
    </dgm:pt>
    <dgm:pt modelId="{C0F28602-2557-4663-8B0B-0F8B906608A1}">
      <dgm:prSet custT="1"/>
      <dgm:spPr>
        <a:solidFill>
          <a:srgbClr val="FFFFCC">
            <a:alpha val="90000"/>
          </a:srgbClr>
        </a:solidFill>
      </dgm:spPr>
      <dgm:t>
        <a:bodyPr/>
        <a:lstStyle/>
        <a:p>
          <a:pPr algn="just" rtl="0"/>
          <a:r>
            <a:rPr lang="vi-VN" sz="1800" b="1" dirty="0" smtClean="0">
              <a:solidFill>
                <a:srgbClr val="821C84"/>
              </a:solidFill>
              <a:latin typeface="Cambria" pitchFamily="18" charset="0"/>
            </a:rPr>
            <a:t>Traductorul (Tr) </a:t>
          </a:r>
          <a:r>
            <a:rPr lang="vi-VN" sz="1800" b="1" dirty="0" smtClean="0">
              <a:latin typeface="Cambria" pitchFamily="18" charset="0"/>
            </a:rPr>
            <a:t>este instalat pe bucla de reacţie negativă are rolul de a transforma mărimea de ieşire a IT de regulă într-un semnal electric aplicat EC.</a:t>
          </a:r>
          <a:endParaRPr lang="ro-RO" sz="1800" b="1" dirty="0">
            <a:latin typeface="Cambria" pitchFamily="18" charset="0"/>
          </a:endParaRPr>
        </a:p>
      </dgm:t>
    </dgm:pt>
    <dgm:pt modelId="{0BABE0EF-DADE-4E8E-A9FB-3502E86A955D}" type="parTrans" cxnId="{C368078F-324F-4869-BE8F-35CC85AFDD81}">
      <dgm:prSet/>
      <dgm:spPr/>
      <dgm:t>
        <a:bodyPr/>
        <a:lstStyle/>
        <a:p>
          <a:endParaRPr lang="ro-RO" sz="1800">
            <a:latin typeface="Cambria" pitchFamily="18" charset="0"/>
          </a:endParaRPr>
        </a:p>
      </dgm:t>
    </dgm:pt>
    <dgm:pt modelId="{FF186577-992C-40DB-B8B7-9CF81B341731}" type="sibTrans" cxnId="{C368078F-324F-4869-BE8F-35CC85AFDD81}">
      <dgm:prSet/>
      <dgm:spPr/>
      <dgm:t>
        <a:bodyPr/>
        <a:lstStyle/>
        <a:p>
          <a:endParaRPr lang="ro-RO" sz="1800">
            <a:latin typeface="Cambria" pitchFamily="18" charset="0"/>
          </a:endParaRPr>
        </a:p>
      </dgm:t>
    </dgm:pt>
    <dgm:pt modelId="{6AEDDDAF-5952-4A61-8084-389D42EA6BA2}">
      <dgm:prSet custT="1"/>
      <dgm:spPr>
        <a:solidFill>
          <a:srgbClr val="FFFFCC">
            <a:alpha val="89804"/>
          </a:srgbClr>
        </a:solidFill>
      </dgm:spPr>
      <dgm:t>
        <a:bodyPr/>
        <a:lstStyle/>
        <a:p>
          <a:pPr algn="just"/>
          <a:r>
            <a:rPr lang="vi-VN" sz="1800" b="1" dirty="0" smtClean="0">
              <a:solidFill>
                <a:srgbClr val="009242"/>
              </a:solidFill>
              <a:latin typeface="Cambria" pitchFamily="18" charset="0"/>
            </a:rPr>
            <a:t>Elementul de comparaţie (EC) </a:t>
          </a:r>
          <a:r>
            <a:rPr lang="vi-VN" sz="1800" b="1" dirty="0" smtClean="0">
              <a:latin typeface="Cambria" pitchFamily="18" charset="0"/>
            </a:rPr>
            <a:t>are rolul de a compara permanent mărimea de ieşire a instalaţiei tehnologice cu o mărime de acelaşi fel cu valoare prescrisă (considerată constantă), rezultatul comparaţiei fiind semnalul de eroare </a:t>
          </a:r>
          <a:r>
            <a:rPr lang="el-GR" sz="1800" b="1" dirty="0" smtClean="0">
              <a:latin typeface="Cambria" pitchFamily="18" charset="0"/>
            </a:rPr>
            <a:t>ε.</a:t>
          </a:r>
          <a:endParaRPr lang="ro-RO" sz="1800" dirty="0"/>
        </a:p>
      </dgm:t>
    </dgm:pt>
    <dgm:pt modelId="{E417DA3F-838F-4AD2-B39F-B0B35F665B84}" type="parTrans" cxnId="{65B49094-D632-4547-9C40-42094C30F43D}">
      <dgm:prSet/>
      <dgm:spPr/>
      <dgm:t>
        <a:bodyPr/>
        <a:lstStyle/>
        <a:p>
          <a:endParaRPr lang="ro-RO" sz="1800"/>
        </a:p>
      </dgm:t>
    </dgm:pt>
    <dgm:pt modelId="{71F6A170-7DC4-41C1-B9DA-8E15EAA4A1A8}" type="sibTrans" cxnId="{65B49094-D632-4547-9C40-42094C30F43D}">
      <dgm:prSet/>
      <dgm:spPr/>
      <dgm:t>
        <a:bodyPr/>
        <a:lstStyle/>
        <a:p>
          <a:endParaRPr lang="ro-RO" sz="1800"/>
        </a:p>
      </dgm:t>
    </dgm:pt>
    <dgm:pt modelId="{0DCEF8E5-ED8C-47D4-974A-C0358F270DA2}">
      <dgm:prSet custT="1"/>
      <dgm:spPr>
        <a:ln>
          <a:solidFill>
            <a:schemeClr val="accent1"/>
          </a:solidFill>
        </a:ln>
      </dgm:spPr>
      <dgm:t>
        <a:bodyPr/>
        <a:lstStyle/>
        <a:p>
          <a:pPr algn="just"/>
          <a:r>
            <a:rPr lang="vi-VN" sz="1800" b="1" dirty="0" smtClean="0">
              <a:solidFill>
                <a:srgbClr val="FF0000"/>
              </a:solidFill>
              <a:latin typeface="Cambria" pitchFamily="18" charset="0"/>
            </a:rPr>
            <a:t>Regulatorul automat (RA) </a:t>
          </a:r>
          <a:r>
            <a:rPr lang="vi-VN" sz="1800" b="1" dirty="0" smtClean="0">
              <a:latin typeface="Cambria" pitchFamily="18" charset="0"/>
            </a:rPr>
            <a:t>are rolul de a efectua anumite operaţii asupra mărimii </a:t>
          </a:r>
          <a:r>
            <a:rPr lang="el-GR" sz="1800" b="1" dirty="0" smtClean="0">
              <a:latin typeface="Cambria" pitchFamily="18" charset="0"/>
            </a:rPr>
            <a:t>ε </a:t>
          </a:r>
          <a:r>
            <a:rPr lang="vi-VN" sz="1800" b="1" dirty="0" smtClean="0">
              <a:latin typeface="Cambria" pitchFamily="18" charset="0"/>
            </a:rPr>
            <a:t>primită la intrare, respectiv are rolul de a prelucra această mărime după o anumită lege, numită lege de reglare, rezultatul fiind mărimea Xc aplicată ca mărime de comandă elementului de execuţie.</a:t>
          </a:r>
          <a:endParaRPr lang="ro-RO" sz="1800" dirty="0"/>
        </a:p>
      </dgm:t>
    </dgm:pt>
    <dgm:pt modelId="{9E06F9A0-5EBA-4BD3-B6BB-D50B754D9E82}" type="parTrans" cxnId="{B838BC0F-3EFC-41DA-97D1-7454163D1CBA}">
      <dgm:prSet/>
      <dgm:spPr/>
      <dgm:t>
        <a:bodyPr/>
        <a:lstStyle/>
        <a:p>
          <a:endParaRPr lang="ro-RO" sz="1800"/>
        </a:p>
      </dgm:t>
    </dgm:pt>
    <dgm:pt modelId="{C8B86464-01C7-4F1A-ACED-CAE6711F6C04}" type="sibTrans" cxnId="{B838BC0F-3EFC-41DA-97D1-7454163D1CBA}">
      <dgm:prSet/>
      <dgm:spPr/>
      <dgm:t>
        <a:bodyPr/>
        <a:lstStyle/>
        <a:p>
          <a:endParaRPr lang="ro-RO" sz="1800"/>
        </a:p>
      </dgm:t>
    </dgm:pt>
    <dgm:pt modelId="{B6AA73A5-EA88-40D1-8451-E2880F142EB2}" type="pres">
      <dgm:prSet presAssocID="{F0B77BD4-2443-4402-879F-AE6D87D81344}" presName="compositeShape" presStyleCnt="0">
        <dgm:presLayoutVars>
          <dgm:dir/>
          <dgm:resizeHandles/>
        </dgm:presLayoutVars>
      </dgm:prSet>
      <dgm:spPr/>
      <dgm:t>
        <a:bodyPr/>
        <a:lstStyle/>
        <a:p>
          <a:endParaRPr lang="ro-RO"/>
        </a:p>
      </dgm:t>
    </dgm:pt>
    <dgm:pt modelId="{61AA9923-5CDB-4708-8C2B-2949A3C8309D}" type="pres">
      <dgm:prSet presAssocID="{F0B77BD4-2443-4402-879F-AE6D87D81344}" presName="pyramid" presStyleLbl="node1" presStyleIdx="0" presStyleCnt="1" custScaleX="78736" custLinFactNeighborX="-1425" custLinFactNeighborY="4494"/>
      <dgm:spPr>
        <a:blipFill rotWithShape="0">
          <a:blip xmlns:r="http://schemas.openxmlformats.org/officeDocument/2006/relationships" r:embed="rId1"/>
          <a:tile tx="0" ty="0" sx="100000" sy="100000" flip="none" algn="tl"/>
        </a:blipFill>
      </dgm:spPr>
      <dgm:t>
        <a:bodyPr/>
        <a:lstStyle/>
        <a:p>
          <a:endParaRPr lang="ro-RO"/>
        </a:p>
      </dgm:t>
    </dgm:pt>
    <dgm:pt modelId="{A00D692E-6352-4E5E-AD3C-6CC94A147446}" type="pres">
      <dgm:prSet presAssocID="{F0B77BD4-2443-4402-879F-AE6D87D81344}" presName="theList" presStyleCnt="0"/>
      <dgm:spPr/>
    </dgm:pt>
    <dgm:pt modelId="{7783D152-D9CB-4D68-871C-9BCCC864D227}" type="pres">
      <dgm:prSet presAssocID="{6C728EDC-E5FD-4CB6-B894-5F14838E29A9}" presName="aNode" presStyleLbl="fgAcc1" presStyleIdx="0" presStyleCnt="6" custScaleX="123931" custLinFactY="-97636" custLinFactNeighborX="26994" custLinFactNeighborY="-100000">
        <dgm:presLayoutVars>
          <dgm:bulletEnabled val="1"/>
        </dgm:presLayoutVars>
      </dgm:prSet>
      <dgm:spPr/>
      <dgm:t>
        <a:bodyPr/>
        <a:lstStyle/>
        <a:p>
          <a:endParaRPr lang="ro-RO"/>
        </a:p>
      </dgm:t>
    </dgm:pt>
    <dgm:pt modelId="{28CC6652-5995-4D14-9DA8-A0E16A8B5306}" type="pres">
      <dgm:prSet presAssocID="{6C728EDC-E5FD-4CB6-B894-5F14838E29A9}" presName="aSpace" presStyleCnt="0"/>
      <dgm:spPr/>
    </dgm:pt>
    <dgm:pt modelId="{2CD001F9-CC61-4026-A904-B5B08F38FA04}" type="pres">
      <dgm:prSet presAssocID="{7195A324-2327-48F7-87EE-47C582811D15}" presName="aNode" presStyleLbl="fgAcc1" presStyleIdx="1" presStyleCnt="6" custScaleX="209162" custScaleY="227689" custLinFactY="420631" custLinFactNeighborX="-1264" custLinFactNeighborY="500000">
        <dgm:presLayoutVars>
          <dgm:bulletEnabled val="1"/>
        </dgm:presLayoutVars>
      </dgm:prSet>
      <dgm:spPr/>
      <dgm:t>
        <a:bodyPr/>
        <a:lstStyle/>
        <a:p>
          <a:endParaRPr lang="ro-RO"/>
        </a:p>
      </dgm:t>
    </dgm:pt>
    <dgm:pt modelId="{9E793BC4-27F4-4264-AB3A-5267598CE42E}" type="pres">
      <dgm:prSet presAssocID="{7195A324-2327-48F7-87EE-47C582811D15}" presName="aSpace" presStyleCnt="0"/>
      <dgm:spPr/>
    </dgm:pt>
    <dgm:pt modelId="{DD85F74B-32CB-46C5-9EDD-E22ACD88D203}" type="pres">
      <dgm:prSet presAssocID="{0DCEF8E5-ED8C-47D4-974A-C0358F270DA2}" presName="aNode" presStyleLbl="fgAcc1" presStyleIdx="2" presStyleCnt="6" custScaleX="209162" custScaleY="236521" custLinFactY="-31502" custLinFactNeighborX="-1264" custLinFactNeighborY="-100000">
        <dgm:presLayoutVars>
          <dgm:bulletEnabled val="1"/>
        </dgm:presLayoutVars>
      </dgm:prSet>
      <dgm:spPr/>
      <dgm:t>
        <a:bodyPr/>
        <a:lstStyle/>
        <a:p>
          <a:endParaRPr lang="ro-RO"/>
        </a:p>
      </dgm:t>
    </dgm:pt>
    <dgm:pt modelId="{B9AEC9B8-C8C1-47E7-9E76-0C4768727F7F}" type="pres">
      <dgm:prSet presAssocID="{0DCEF8E5-ED8C-47D4-974A-C0358F270DA2}" presName="aSpace" presStyleCnt="0"/>
      <dgm:spPr/>
    </dgm:pt>
    <dgm:pt modelId="{CC4B34BB-BEF1-45D3-99A9-0B7F83252E7B}" type="pres">
      <dgm:prSet presAssocID="{6AEDDDAF-5952-4A61-8084-389D42EA6BA2}" presName="aNode" presStyleLbl="fgAcc1" presStyleIdx="3" presStyleCnt="6" custScaleX="208232" custScaleY="191163" custLinFactY="-487148" custLinFactNeighborX="-1729" custLinFactNeighborY="-500000">
        <dgm:presLayoutVars>
          <dgm:bulletEnabled val="1"/>
        </dgm:presLayoutVars>
      </dgm:prSet>
      <dgm:spPr/>
      <dgm:t>
        <a:bodyPr/>
        <a:lstStyle/>
        <a:p>
          <a:endParaRPr lang="ro-RO"/>
        </a:p>
      </dgm:t>
    </dgm:pt>
    <dgm:pt modelId="{42CB3D28-07EC-46B8-B9BC-47001E4885A2}" type="pres">
      <dgm:prSet presAssocID="{6AEDDDAF-5952-4A61-8084-389D42EA6BA2}" presName="aSpace" presStyleCnt="0"/>
      <dgm:spPr/>
    </dgm:pt>
    <dgm:pt modelId="{90967823-A2A3-43E8-8C72-B14B0D032C05}" type="pres">
      <dgm:prSet presAssocID="{66784002-C93D-4A25-8812-AAECBED41ADA}" presName="aNode" presStyleLbl="fgAcc1" presStyleIdx="4" presStyleCnt="6" custScaleX="207433" custScaleY="212171" custLinFactY="66529" custLinFactNeighborX="-2128" custLinFactNeighborY="100000">
        <dgm:presLayoutVars>
          <dgm:bulletEnabled val="1"/>
        </dgm:presLayoutVars>
      </dgm:prSet>
      <dgm:spPr/>
      <dgm:t>
        <a:bodyPr/>
        <a:lstStyle/>
        <a:p>
          <a:endParaRPr lang="ro-RO"/>
        </a:p>
      </dgm:t>
    </dgm:pt>
    <dgm:pt modelId="{81251AAB-92FB-4F7B-8DB7-4D3B1E40D2E4}" type="pres">
      <dgm:prSet presAssocID="{66784002-C93D-4A25-8812-AAECBED41ADA}" presName="aSpace" presStyleCnt="0"/>
      <dgm:spPr/>
    </dgm:pt>
    <dgm:pt modelId="{A8A60F11-83B8-4792-BC08-D4BAB22A35E3}" type="pres">
      <dgm:prSet presAssocID="{C0F28602-2557-4663-8B0B-0F8B906608A1}" presName="aNode" presStyleLbl="fgAcc1" presStyleIdx="5" presStyleCnt="6" custScaleX="209162" custScaleY="165704" custLinFactY="101142" custLinFactNeighborX="-1264" custLinFactNeighborY="200000">
        <dgm:presLayoutVars>
          <dgm:bulletEnabled val="1"/>
        </dgm:presLayoutVars>
      </dgm:prSet>
      <dgm:spPr/>
      <dgm:t>
        <a:bodyPr/>
        <a:lstStyle/>
        <a:p>
          <a:endParaRPr lang="ro-RO"/>
        </a:p>
      </dgm:t>
    </dgm:pt>
    <dgm:pt modelId="{4A842429-FC59-4D3A-8BAE-1CB9C7E0EE38}" type="pres">
      <dgm:prSet presAssocID="{C0F28602-2557-4663-8B0B-0F8B906608A1}" presName="aSpace" presStyleCnt="0"/>
      <dgm:spPr/>
    </dgm:pt>
  </dgm:ptLst>
  <dgm:cxnLst>
    <dgm:cxn modelId="{B838BC0F-3EFC-41DA-97D1-7454163D1CBA}" srcId="{F0B77BD4-2443-4402-879F-AE6D87D81344}" destId="{0DCEF8E5-ED8C-47D4-974A-C0358F270DA2}" srcOrd="2" destOrd="0" parTransId="{9E06F9A0-5EBA-4BD3-B6BB-D50B754D9E82}" sibTransId="{C8B86464-01C7-4F1A-ACED-CAE6711F6C04}"/>
    <dgm:cxn modelId="{A07C6FAA-5FDB-45BE-A103-BF838F2E59D8}" type="presOf" srcId="{0DCEF8E5-ED8C-47D4-974A-C0358F270DA2}" destId="{DD85F74B-32CB-46C5-9EDD-E22ACD88D203}" srcOrd="0" destOrd="0" presId="urn:microsoft.com/office/officeart/2005/8/layout/pyramid2"/>
    <dgm:cxn modelId="{65B49094-D632-4547-9C40-42094C30F43D}" srcId="{F0B77BD4-2443-4402-879F-AE6D87D81344}" destId="{6AEDDDAF-5952-4A61-8084-389D42EA6BA2}" srcOrd="3" destOrd="0" parTransId="{E417DA3F-838F-4AD2-B39F-B0B35F665B84}" sibTransId="{71F6A170-7DC4-41C1-B9DA-8E15EAA4A1A8}"/>
    <dgm:cxn modelId="{F4A33C8F-0391-4F8B-8AFC-436572D6D249}" type="presOf" srcId="{7195A324-2327-48F7-87EE-47C582811D15}" destId="{2CD001F9-CC61-4026-A904-B5B08F38FA04}" srcOrd="0" destOrd="0" presId="urn:microsoft.com/office/officeart/2005/8/layout/pyramid2"/>
    <dgm:cxn modelId="{58A5E359-D412-475B-8753-F437B98AE5CD}" type="presOf" srcId="{66784002-C93D-4A25-8812-AAECBED41ADA}" destId="{90967823-A2A3-43E8-8C72-B14B0D032C05}" srcOrd="0" destOrd="0" presId="urn:microsoft.com/office/officeart/2005/8/layout/pyramid2"/>
    <dgm:cxn modelId="{7550A030-1C8C-4B76-9DA4-164FBBEDB419}" srcId="{F0B77BD4-2443-4402-879F-AE6D87D81344}" destId="{6C728EDC-E5FD-4CB6-B894-5F14838E29A9}" srcOrd="0" destOrd="0" parTransId="{0C75A22C-B0D4-446A-B322-59CB844CF0C8}" sibTransId="{A6F492A3-0518-4E91-9F70-EA15E644470E}"/>
    <dgm:cxn modelId="{A615EF66-41C1-492A-A06D-F213C644CE3A}" srcId="{F0B77BD4-2443-4402-879F-AE6D87D81344}" destId="{7195A324-2327-48F7-87EE-47C582811D15}" srcOrd="1" destOrd="0" parTransId="{4B486684-B79B-4871-BF40-D5E0FD8FD230}" sibTransId="{38407D13-0314-49B6-B095-6FF48E504E9F}"/>
    <dgm:cxn modelId="{C368078F-324F-4869-BE8F-35CC85AFDD81}" srcId="{F0B77BD4-2443-4402-879F-AE6D87D81344}" destId="{C0F28602-2557-4663-8B0B-0F8B906608A1}" srcOrd="5" destOrd="0" parTransId="{0BABE0EF-DADE-4E8E-A9FB-3502E86A955D}" sibTransId="{FF186577-992C-40DB-B8B7-9CF81B341731}"/>
    <dgm:cxn modelId="{5B9BD0EA-897F-4C71-897E-9AF823127BBD}" type="presOf" srcId="{6AEDDDAF-5952-4A61-8084-389D42EA6BA2}" destId="{CC4B34BB-BEF1-45D3-99A9-0B7F83252E7B}" srcOrd="0" destOrd="0" presId="urn:microsoft.com/office/officeart/2005/8/layout/pyramid2"/>
    <dgm:cxn modelId="{9DD99C35-DF39-467A-9553-3F5E4EE478D0}" type="presOf" srcId="{6C728EDC-E5FD-4CB6-B894-5F14838E29A9}" destId="{7783D152-D9CB-4D68-871C-9BCCC864D227}" srcOrd="0" destOrd="0" presId="urn:microsoft.com/office/officeart/2005/8/layout/pyramid2"/>
    <dgm:cxn modelId="{94CDFC75-9633-4969-A2CF-75CCF3EC713C}" type="presOf" srcId="{C0F28602-2557-4663-8B0B-0F8B906608A1}" destId="{A8A60F11-83B8-4792-BC08-D4BAB22A35E3}" srcOrd="0" destOrd="0" presId="urn:microsoft.com/office/officeart/2005/8/layout/pyramid2"/>
    <dgm:cxn modelId="{EBA7B645-9E4A-4BD8-9D59-23A9BC0E0FE0}" type="presOf" srcId="{F0B77BD4-2443-4402-879F-AE6D87D81344}" destId="{B6AA73A5-EA88-40D1-8451-E2880F142EB2}" srcOrd="0" destOrd="0" presId="urn:microsoft.com/office/officeart/2005/8/layout/pyramid2"/>
    <dgm:cxn modelId="{A2AEBB35-8F10-4EA3-9288-CE42071CE6B3}" srcId="{F0B77BD4-2443-4402-879F-AE6D87D81344}" destId="{66784002-C93D-4A25-8812-AAECBED41ADA}" srcOrd="4" destOrd="0" parTransId="{DD79266C-594E-4A33-AEE7-EBE8584527AB}" sibTransId="{983EAC03-81D1-40C1-A7A1-FE8610FCD6FA}"/>
    <dgm:cxn modelId="{B7FF2A26-5D33-4B01-B0F8-052A642E5209}" type="presParOf" srcId="{B6AA73A5-EA88-40D1-8451-E2880F142EB2}" destId="{61AA9923-5CDB-4708-8C2B-2949A3C8309D}" srcOrd="0" destOrd="0" presId="urn:microsoft.com/office/officeart/2005/8/layout/pyramid2"/>
    <dgm:cxn modelId="{F3AC330A-7086-43E5-9C28-21368A4A2DF0}" type="presParOf" srcId="{B6AA73A5-EA88-40D1-8451-E2880F142EB2}" destId="{A00D692E-6352-4E5E-AD3C-6CC94A147446}" srcOrd="1" destOrd="0" presId="urn:microsoft.com/office/officeart/2005/8/layout/pyramid2"/>
    <dgm:cxn modelId="{E217BDA3-9A54-40B6-B207-86DE95A36311}" type="presParOf" srcId="{A00D692E-6352-4E5E-AD3C-6CC94A147446}" destId="{7783D152-D9CB-4D68-871C-9BCCC864D227}" srcOrd="0" destOrd="0" presId="urn:microsoft.com/office/officeart/2005/8/layout/pyramid2"/>
    <dgm:cxn modelId="{F2E7834F-32E5-43D6-B869-A5CE6849CFF9}" type="presParOf" srcId="{A00D692E-6352-4E5E-AD3C-6CC94A147446}" destId="{28CC6652-5995-4D14-9DA8-A0E16A8B5306}" srcOrd="1" destOrd="0" presId="urn:microsoft.com/office/officeart/2005/8/layout/pyramid2"/>
    <dgm:cxn modelId="{9C3EEE20-896C-4F2A-85F4-C1475A1B2AB9}" type="presParOf" srcId="{A00D692E-6352-4E5E-AD3C-6CC94A147446}" destId="{2CD001F9-CC61-4026-A904-B5B08F38FA04}" srcOrd="2" destOrd="0" presId="urn:microsoft.com/office/officeart/2005/8/layout/pyramid2"/>
    <dgm:cxn modelId="{3162B81B-7516-4954-AF35-E2657AB8BEEE}" type="presParOf" srcId="{A00D692E-6352-4E5E-AD3C-6CC94A147446}" destId="{9E793BC4-27F4-4264-AB3A-5267598CE42E}" srcOrd="3" destOrd="0" presId="urn:microsoft.com/office/officeart/2005/8/layout/pyramid2"/>
    <dgm:cxn modelId="{79E8F41F-FE54-4F08-9787-136179B69EC9}" type="presParOf" srcId="{A00D692E-6352-4E5E-AD3C-6CC94A147446}" destId="{DD85F74B-32CB-46C5-9EDD-E22ACD88D203}" srcOrd="4" destOrd="0" presId="urn:microsoft.com/office/officeart/2005/8/layout/pyramid2"/>
    <dgm:cxn modelId="{60CE4063-B4C9-4B04-87D3-DADB6574FE45}" type="presParOf" srcId="{A00D692E-6352-4E5E-AD3C-6CC94A147446}" destId="{B9AEC9B8-C8C1-47E7-9E76-0C4768727F7F}" srcOrd="5" destOrd="0" presId="urn:microsoft.com/office/officeart/2005/8/layout/pyramid2"/>
    <dgm:cxn modelId="{2028C562-3BF9-4E5D-98BD-ED015A5793D1}" type="presParOf" srcId="{A00D692E-6352-4E5E-AD3C-6CC94A147446}" destId="{CC4B34BB-BEF1-45D3-99A9-0B7F83252E7B}" srcOrd="6" destOrd="0" presId="urn:microsoft.com/office/officeart/2005/8/layout/pyramid2"/>
    <dgm:cxn modelId="{521AF9A2-9F23-4DDF-A5A8-145BB5AC561B}" type="presParOf" srcId="{A00D692E-6352-4E5E-AD3C-6CC94A147446}" destId="{42CB3D28-07EC-46B8-B9BC-47001E4885A2}" srcOrd="7" destOrd="0" presId="urn:microsoft.com/office/officeart/2005/8/layout/pyramid2"/>
    <dgm:cxn modelId="{622E6F89-807A-43D9-9ED2-6DF12EB9E1B5}" type="presParOf" srcId="{A00D692E-6352-4E5E-AD3C-6CC94A147446}" destId="{90967823-A2A3-43E8-8C72-B14B0D032C05}" srcOrd="8" destOrd="0" presId="urn:microsoft.com/office/officeart/2005/8/layout/pyramid2"/>
    <dgm:cxn modelId="{6FFCF133-C409-430C-9783-89B5A8E43B83}" type="presParOf" srcId="{A00D692E-6352-4E5E-AD3C-6CC94A147446}" destId="{81251AAB-92FB-4F7B-8DB7-4D3B1E40D2E4}" srcOrd="9" destOrd="0" presId="urn:microsoft.com/office/officeart/2005/8/layout/pyramid2"/>
    <dgm:cxn modelId="{2522B816-ADEC-4A47-B086-9E39005EF7EA}" type="presParOf" srcId="{A00D692E-6352-4E5E-AD3C-6CC94A147446}" destId="{A8A60F11-83B8-4792-BC08-D4BAB22A35E3}" srcOrd="10" destOrd="0" presId="urn:microsoft.com/office/officeart/2005/8/layout/pyramid2"/>
    <dgm:cxn modelId="{BEBC94EE-AFAB-45E2-8E96-15293E320B4B}" type="presParOf" srcId="{A00D692E-6352-4E5E-AD3C-6CC94A147446}" destId="{4A842429-FC59-4D3A-8BAE-1CB9C7E0EE38}" srcOrd="11"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3866"/>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sz="quarter" idx="1"/>
          </p:nvPr>
        </p:nvSpPr>
        <p:spPr>
          <a:xfrm>
            <a:off x="3884613" y="0"/>
            <a:ext cx="2971800" cy="453866"/>
          </a:xfrm>
          <a:prstGeom prst="rect">
            <a:avLst/>
          </a:prstGeom>
        </p:spPr>
        <p:txBody>
          <a:bodyPr vert="horz" lIns="91440" tIns="45720" rIns="91440" bIns="45720" rtlCol="0"/>
          <a:lstStyle>
            <a:lvl1pPr algn="r">
              <a:defRPr sz="1200"/>
            </a:lvl1pPr>
          </a:lstStyle>
          <a:p>
            <a:fld id="{AA3F6493-9063-48AB-ACB8-2D081CCA119E}" type="datetimeFigureOut">
              <a:rPr lang="ro-RO" smtClean="0"/>
              <a:pPr/>
              <a:t>09.08.2020</a:t>
            </a:fld>
            <a:endParaRPr lang="ro-RO"/>
          </a:p>
        </p:txBody>
      </p:sp>
      <p:sp>
        <p:nvSpPr>
          <p:cNvPr id="4" name="Substituent subsol 3"/>
          <p:cNvSpPr>
            <a:spLocks noGrp="1"/>
          </p:cNvSpPr>
          <p:nvPr>
            <p:ph type="ftr" sz="quarter" idx="2"/>
          </p:nvPr>
        </p:nvSpPr>
        <p:spPr>
          <a:xfrm>
            <a:off x="0" y="8621883"/>
            <a:ext cx="2971800" cy="453866"/>
          </a:xfrm>
          <a:prstGeom prst="rect">
            <a:avLst/>
          </a:prstGeom>
        </p:spPr>
        <p:txBody>
          <a:bodyPr vert="horz" lIns="91440" tIns="45720" rIns="91440" bIns="45720" rtlCol="0" anchor="b"/>
          <a:lstStyle>
            <a:lvl1pPr algn="l">
              <a:defRPr sz="1200"/>
            </a:lvl1pPr>
          </a:lstStyle>
          <a:p>
            <a:endParaRPr lang="ro-RO"/>
          </a:p>
        </p:txBody>
      </p:sp>
      <p:sp>
        <p:nvSpPr>
          <p:cNvPr id="5" name="Substituent număr diapozitiv 4"/>
          <p:cNvSpPr>
            <a:spLocks noGrp="1"/>
          </p:cNvSpPr>
          <p:nvPr>
            <p:ph type="sldNum" sz="quarter" idx="3"/>
          </p:nvPr>
        </p:nvSpPr>
        <p:spPr>
          <a:xfrm>
            <a:off x="3884613" y="8621883"/>
            <a:ext cx="2971800" cy="453866"/>
          </a:xfrm>
          <a:prstGeom prst="rect">
            <a:avLst/>
          </a:prstGeom>
        </p:spPr>
        <p:txBody>
          <a:bodyPr vert="horz" lIns="91440" tIns="45720" rIns="91440" bIns="45720" rtlCol="0" anchor="b"/>
          <a:lstStyle>
            <a:lvl1pPr algn="r">
              <a:defRPr sz="1200"/>
            </a:lvl1pPr>
          </a:lstStyle>
          <a:p>
            <a:fld id="{6AADBB13-25D8-4196-AE07-A0D40469DFD1}" type="slidenum">
              <a:rPr lang="ro-RO" smtClean="0"/>
              <a:pPr/>
              <a:t>‹#›</a:t>
            </a:fld>
            <a:endParaRPr lang="ro-RO"/>
          </a:p>
        </p:txBody>
      </p:sp>
    </p:spTree>
    <p:extLst>
      <p:ext uri="{BB962C8B-B14F-4D97-AF65-F5344CB8AC3E}">
        <p14:creationId xmlns="" xmlns:p14="http://schemas.microsoft.com/office/powerpoint/2010/main" val="6853735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9812-281C-4458-B292-177B4DDC067F}" type="datetimeFigureOut">
              <a:rPr lang="ro-RO" smtClean="0"/>
              <a:pPr/>
              <a:t>09.08.2020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F7EFA05C-3318-42D9-8EED-B0AAED0CF6FF}"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9000">
              <a:srgbClr val="0070C0"/>
            </a:gs>
            <a:gs pos="90000">
              <a:schemeClr val="bg1"/>
            </a:gs>
            <a:gs pos="83000">
              <a:srgbClr val="BAE18F"/>
            </a:gs>
            <a:gs pos="77000">
              <a:schemeClr val="bg1"/>
            </a:gs>
            <a:gs pos="68000">
              <a:srgbClr val="FFFF99"/>
            </a:gs>
            <a:gs pos="63000">
              <a:schemeClr val="bg1"/>
            </a:gs>
            <a:gs pos="61000">
              <a:schemeClr val="accent6">
                <a:lumMod val="20000"/>
                <a:lumOff val="80000"/>
              </a:schemeClr>
            </a:gs>
            <a:gs pos="50000">
              <a:schemeClr val="bg1"/>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09812-281C-4458-B292-177B4DDC067F}" type="datetimeFigureOut">
              <a:rPr lang="ro-RO" smtClean="0"/>
              <a:pPr/>
              <a:t>09.08.2020</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FA05C-3318-42D9-8EED-B0AAED0CF6FF}"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1571604" y="5572140"/>
            <a:ext cx="6143668" cy="100013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b="1" dirty="0" smtClean="0">
                <a:solidFill>
                  <a:schemeClr val="tx1"/>
                </a:solidFill>
                <a:latin typeface="Cambria" pitchFamily="18" charset="0"/>
              </a:rPr>
              <a:t>Prof. SAVU ELENA</a:t>
            </a:r>
          </a:p>
          <a:p>
            <a:pPr algn="ctr"/>
            <a:r>
              <a:rPr lang="ro-RO" b="1" dirty="0" smtClean="0">
                <a:solidFill>
                  <a:schemeClr val="tx1"/>
                </a:solidFill>
                <a:latin typeface="Cambria" pitchFamily="18" charset="0"/>
              </a:rPr>
              <a:t>Colegiul Tehnic „Mihai Băcescu” Fălticeni</a:t>
            </a:r>
          </a:p>
        </p:txBody>
      </p:sp>
      <p:sp>
        <p:nvSpPr>
          <p:cNvPr id="11" name="Horizontal Scroll 10"/>
          <p:cNvSpPr/>
          <p:nvPr/>
        </p:nvSpPr>
        <p:spPr>
          <a:xfrm>
            <a:off x="214282" y="1214422"/>
            <a:ext cx="8715436" cy="1714512"/>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o-RO" sz="2400" b="1" dirty="0" smtClean="0">
                <a:solidFill>
                  <a:schemeClr val="tx1"/>
                </a:solidFill>
                <a:latin typeface="Georgia" pitchFamily="18" charset="0"/>
              </a:rPr>
              <a:t>TEMA:</a:t>
            </a:r>
          </a:p>
          <a:p>
            <a:pPr algn="ctr"/>
            <a:r>
              <a:rPr lang="en-GB" sz="2400" b="1" dirty="0" smtClean="0">
                <a:solidFill>
                  <a:srgbClr val="1B0EC8"/>
                </a:solidFill>
                <a:latin typeface="Georgia" pitchFamily="18" charset="0"/>
              </a:rPr>
              <a:t>Schema bloc a </a:t>
            </a:r>
            <a:r>
              <a:rPr lang="en-GB" sz="2400" b="1" dirty="0" err="1" smtClean="0">
                <a:solidFill>
                  <a:srgbClr val="1B0EC8"/>
                </a:solidFill>
                <a:latin typeface="Georgia" pitchFamily="18" charset="0"/>
              </a:rPr>
              <a:t>unui</a:t>
            </a:r>
            <a:r>
              <a:rPr lang="en-GB" sz="2400" b="1" dirty="0" smtClean="0">
                <a:solidFill>
                  <a:srgbClr val="1B0EC8"/>
                </a:solidFill>
                <a:latin typeface="Georgia" pitchFamily="18" charset="0"/>
              </a:rPr>
              <a:t> </a:t>
            </a:r>
            <a:r>
              <a:rPr lang="en-GB" sz="2400" b="1" dirty="0" err="1" smtClean="0">
                <a:solidFill>
                  <a:srgbClr val="1B0EC8"/>
                </a:solidFill>
                <a:latin typeface="Georgia" pitchFamily="18" charset="0"/>
              </a:rPr>
              <a:t>sistem</a:t>
            </a:r>
            <a:r>
              <a:rPr lang="en-GB" sz="2400" b="1" dirty="0" smtClean="0">
                <a:solidFill>
                  <a:srgbClr val="1B0EC8"/>
                </a:solidFill>
                <a:latin typeface="Georgia" pitchFamily="18" charset="0"/>
              </a:rPr>
              <a:t> de </a:t>
            </a:r>
            <a:r>
              <a:rPr lang="en-GB" sz="2400" b="1" dirty="0" err="1" smtClean="0">
                <a:solidFill>
                  <a:srgbClr val="1B0EC8"/>
                </a:solidFill>
                <a:latin typeface="Georgia" pitchFamily="18" charset="0"/>
              </a:rPr>
              <a:t>reglare</a:t>
            </a:r>
            <a:r>
              <a:rPr lang="en-GB" sz="2400" b="1" dirty="0" smtClean="0">
                <a:solidFill>
                  <a:srgbClr val="1B0EC8"/>
                </a:solidFill>
                <a:latin typeface="Georgia" pitchFamily="18" charset="0"/>
              </a:rPr>
              <a:t> </a:t>
            </a:r>
            <a:r>
              <a:rPr lang="en-GB" sz="2400" b="1" dirty="0" err="1" smtClean="0">
                <a:solidFill>
                  <a:srgbClr val="1B0EC8"/>
                </a:solidFill>
                <a:latin typeface="Georgia" pitchFamily="18" charset="0"/>
              </a:rPr>
              <a:t>automată</a:t>
            </a:r>
            <a:endParaRPr lang="ro-RO" sz="2400" dirty="0">
              <a:solidFill>
                <a:srgbClr val="1B0EC8"/>
              </a:solidFill>
              <a:latin typeface="Georgia" pitchFamily="18" charset="0"/>
            </a:endParaRPr>
          </a:p>
        </p:txBody>
      </p:sp>
      <p:sp>
        <p:nvSpPr>
          <p:cNvPr id="10" name="Dreptunghi rotunjit 3"/>
          <p:cNvSpPr/>
          <p:nvPr/>
        </p:nvSpPr>
        <p:spPr>
          <a:xfrm>
            <a:off x="1142976" y="3071810"/>
            <a:ext cx="7072362" cy="128588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smtClean="0">
                <a:solidFill>
                  <a:schemeClr val="tx1"/>
                </a:solidFill>
                <a:latin typeface="Georgia" pitchFamily="18" charset="0"/>
              </a:rPr>
              <a:t>Clasa: </a:t>
            </a:r>
            <a:r>
              <a:rPr lang="ro-RO" sz="1600" b="1" dirty="0" smtClean="0">
                <a:solidFill>
                  <a:srgbClr val="C00000"/>
                </a:solidFill>
                <a:latin typeface="Georgia" pitchFamily="18" charset="0"/>
              </a:rPr>
              <a:t>a XI-a</a:t>
            </a:r>
          </a:p>
          <a:p>
            <a:pPr algn="ctr"/>
            <a:r>
              <a:rPr lang="ro-RO" sz="1600" b="1" dirty="0" smtClean="0">
                <a:solidFill>
                  <a:schemeClr val="tx1"/>
                </a:solidFill>
                <a:latin typeface="Georgia" pitchFamily="18" charset="0"/>
              </a:rPr>
              <a:t>Profil: </a:t>
            </a:r>
            <a:r>
              <a:rPr lang="ro-RO" sz="1600" b="1" dirty="0" smtClean="0">
                <a:solidFill>
                  <a:srgbClr val="C00000"/>
                </a:solidFill>
                <a:latin typeface="Georgia" pitchFamily="18" charset="0"/>
              </a:rPr>
              <a:t>TEHNIC</a:t>
            </a:r>
          </a:p>
          <a:p>
            <a:pPr algn="ctr"/>
            <a:r>
              <a:rPr lang="ro-RO" sz="1600" b="1" dirty="0" smtClean="0">
                <a:solidFill>
                  <a:schemeClr val="tx1"/>
                </a:solidFill>
                <a:latin typeface="Georgia" pitchFamily="18" charset="0"/>
              </a:rPr>
              <a:t>Domeniul de pregătire: </a:t>
            </a:r>
            <a:r>
              <a:rPr lang="ro-RO" sz="1600" b="1" dirty="0" smtClean="0">
                <a:solidFill>
                  <a:srgbClr val="C00000"/>
                </a:solidFill>
                <a:latin typeface="Georgia" pitchFamily="18" charset="0"/>
              </a:rPr>
              <a:t>ELECTROMECANICĂ</a:t>
            </a:r>
          </a:p>
          <a:p>
            <a:pPr algn="ctr"/>
            <a:r>
              <a:rPr lang="ro-RO" sz="1600" b="1" dirty="0" smtClean="0">
                <a:solidFill>
                  <a:schemeClr val="tx1"/>
                </a:solidFill>
                <a:latin typeface="Georgia" pitchFamily="18" charset="0"/>
              </a:rPr>
              <a:t>Calificarea profesională</a:t>
            </a:r>
            <a:r>
              <a:rPr lang="en-US" sz="1600" b="1" dirty="0" smtClean="0">
                <a:solidFill>
                  <a:schemeClr val="tx1"/>
                </a:solidFill>
                <a:latin typeface="Georgia" pitchFamily="18" charset="0"/>
              </a:rPr>
              <a:t>: </a:t>
            </a:r>
            <a:r>
              <a:rPr lang="en-US" sz="1600" b="1" dirty="0" smtClean="0">
                <a:solidFill>
                  <a:srgbClr val="C00000"/>
                </a:solidFill>
                <a:latin typeface="Georgia" pitchFamily="18" charset="0"/>
              </a:rPr>
              <a:t>TEHNICIAN ELECTROMECANIC</a:t>
            </a:r>
          </a:p>
        </p:txBody>
      </p:sp>
      <p:sp>
        <p:nvSpPr>
          <p:cNvPr id="12" name="Dreptunghi rotunjit 3"/>
          <p:cNvSpPr/>
          <p:nvPr/>
        </p:nvSpPr>
        <p:spPr>
          <a:xfrm>
            <a:off x="1357290" y="214290"/>
            <a:ext cx="6429420" cy="1000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smtClean="0">
                <a:solidFill>
                  <a:srgbClr val="1B0EC8"/>
                </a:solidFill>
                <a:latin typeface="Georgia" pitchFamily="18" charset="0"/>
              </a:rPr>
              <a:t>Activitate de predare-învățare</a:t>
            </a:r>
          </a:p>
        </p:txBody>
      </p:sp>
      <p:pic>
        <p:nvPicPr>
          <p:cNvPr id="13"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57621" y="4501442"/>
            <a:ext cx="1357321" cy="9534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69914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45" name="Group 69"/>
          <p:cNvGrpSpPr>
            <a:grpSpLocks/>
          </p:cNvGrpSpPr>
          <p:nvPr/>
        </p:nvGrpSpPr>
        <p:grpSpPr bwMode="auto">
          <a:xfrm>
            <a:off x="214282" y="1285860"/>
            <a:ext cx="7929618" cy="5281609"/>
            <a:chOff x="3375" y="1157"/>
            <a:chExt cx="11756" cy="9106"/>
          </a:xfrm>
        </p:grpSpPr>
        <p:cxnSp>
          <p:nvCxnSpPr>
            <p:cNvPr id="24646" name="AutoShape 70"/>
            <p:cNvCxnSpPr>
              <a:cxnSpLocks noChangeShapeType="1"/>
            </p:cNvCxnSpPr>
            <p:nvPr/>
          </p:nvCxnSpPr>
          <p:spPr bwMode="auto">
            <a:xfrm rot="5400000">
              <a:off x="943" y="6771"/>
              <a:ext cx="5519" cy="656"/>
            </a:xfrm>
            <a:prstGeom prst="bentConnector3">
              <a:avLst>
                <a:gd name="adj1" fmla="val 4218"/>
              </a:avLst>
            </a:prstGeom>
            <a:noFill/>
            <a:ln w="28575">
              <a:solidFill>
                <a:srgbClr val="0000FF"/>
              </a:solidFill>
              <a:miter lim="800000"/>
              <a:headEnd/>
              <a:tailEnd/>
            </a:ln>
          </p:spPr>
        </p:cxnSp>
        <p:grpSp>
          <p:nvGrpSpPr>
            <p:cNvPr id="24647" name="Group 71"/>
            <p:cNvGrpSpPr>
              <a:grpSpLocks/>
            </p:cNvGrpSpPr>
            <p:nvPr/>
          </p:nvGrpSpPr>
          <p:grpSpPr bwMode="auto">
            <a:xfrm>
              <a:off x="3375" y="1157"/>
              <a:ext cx="11756" cy="9106"/>
              <a:chOff x="3375" y="1157"/>
              <a:chExt cx="11756" cy="9106"/>
            </a:xfrm>
          </p:grpSpPr>
          <p:sp>
            <p:nvSpPr>
              <p:cNvPr id="24648" name="AutoShape 72"/>
              <p:cNvSpPr>
                <a:spLocks noChangeArrowheads="1"/>
              </p:cNvSpPr>
              <p:nvPr/>
            </p:nvSpPr>
            <p:spPr bwMode="auto">
              <a:xfrm>
                <a:off x="9658" y="4736"/>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FF0000"/>
                    </a:solidFill>
                    <a:effectLst/>
                    <a:latin typeface="Times New Roman" pitchFamily="18" charset="0"/>
                    <a:cs typeface="Arial" pitchFamily="34" charset="0"/>
                  </a:rPr>
                  <a:t>X</a:t>
                </a:r>
                <a:r>
                  <a:rPr kumimoji="0" lang="ro-RO" sz="1200" b="1" i="0" u="none" strike="noStrike" cap="none" normalizeH="0" baseline="-25000" smtClean="0">
                    <a:ln>
                      <a:noFill/>
                    </a:ln>
                    <a:solidFill>
                      <a:srgbClr val="FF0000"/>
                    </a:solidFill>
                    <a:effectLst/>
                    <a:latin typeface="Times New Roman" pitchFamily="18" charset="0"/>
                    <a:cs typeface="Arial" pitchFamily="34" charset="0"/>
                  </a:rPr>
                  <a:t>i</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49" name="AutoShape 73"/>
              <p:cNvSpPr>
                <a:spLocks noChangeArrowheads="1"/>
              </p:cNvSpPr>
              <p:nvPr/>
            </p:nvSpPr>
            <p:spPr bwMode="auto">
              <a:xfrm>
                <a:off x="9658" y="5577"/>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FF0000"/>
                    </a:solidFill>
                    <a:effectLst/>
                    <a:latin typeface="Times New Roman" pitchFamily="18" charset="0"/>
                    <a:cs typeface="Arial" pitchFamily="34" charset="0"/>
                  </a:rPr>
                  <a:t>X</a:t>
                </a:r>
                <a:r>
                  <a:rPr kumimoji="0" lang="ro-RO" sz="1200" b="1" i="0" u="none" strike="noStrike" cap="none" normalizeH="0" baseline="-25000" smtClean="0">
                    <a:ln>
                      <a:noFill/>
                    </a:ln>
                    <a:solidFill>
                      <a:srgbClr val="FF0000"/>
                    </a:solidFill>
                    <a:effectLst/>
                    <a:latin typeface="Times New Roman" pitchFamily="18" charset="0"/>
                    <a:cs typeface="Arial" pitchFamily="34" charset="0"/>
                  </a:rPr>
                  <a:t>r</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0" name="AutoShape 74"/>
              <p:cNvSpPr>
                <a:spLocks noChangeArrowheads="1"/>
              </p:cNvSpPr>
              <p:nvPr/>
            </p:nvSpPr>
            <p:spPr bwMode="auto">
              <a:xfrm>
                <a:off x="9658" y="6395"/>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FF0000"/>
                    </a:solidFill>
                    <a:effectLst/>
                    <a:latin typeface="Times New Roman" pitchFamily="18" charset="0"/>
                    <a:cs typeface="Arial" pitchFamily="34" charset="0"/>
                  </a:rPr>
                  <a:t>ε</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1" name="AutoShape 75"/>
              <p:cNvSpPr>
                <a:spLocks noChangeArrowheads="1"/>
              </p:cNvSpPr>
              <p:nvPr/>
            </p:nvSpPr>
            <p:spPr bwMode="auto">
              <a:xfrm>
                <a:off x="9658" y="7216"/>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FF0000"/>
                    </a:solidFill>
                    <a:effectLst/>
                    <a:latin typeface="Times New Roman" pitchFamily="18" charset="0"/>
                    <a:cs typeface="Arial" pitchFamily="34" charset="0"/>
                  </a:rPr>
                  <a:t>X</a:t>
                </a:r>
                <a:r>
                  <a:rPr kumimoji="0" lang="ro-RO" sz="1200" b="1" i="0" u="none" strike="noStrike" cap="none" normalizeH="0" baseline="-25000" smtClean="0">
                    <a:ln>
                      <a:noFill/>
                    </a:ln>
                    <a:solidFill>
                      <a:srgbClr val="FF0000"/>
                    </a:solidFill>
                    <a:effectLst/>
                    <a:latin typeface="Times New Roman" pitchFamily="18" charset="0"/>
                    <a:cs typeface="Arial" pitchFamily="34" charset="0"/>
                  </a:rPr>
                  <a:t>c</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2" name="AutoShape 76"/>
              <p:cNvSpPr>
                <a:spLocks noChangeArrowheads="1"/>
              </p:cNvSpPr>
              <p:nvPr/>
            </p:nvSpPr>
            <p:spPr bwMode="auto">
              <a:xfrm>
                <a:off x="9658" y="8109"/>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FF0000"/>
                    </a:solidFill>
                    <a:effectLst/>
                    <a:latin typeface="Times New Roman" pitchFamily="18" charset="0"/>
                    <a:cs typeface="Arial" pitchFamily="34" charset="0"/>
                  </a:rPr>
                  <a:t>X</a:t>
                </a:r>
                <a:r>
                  <a:rPr kumimoji="0" lang="ro-RO" sz="1200" b="1" i="0" u="none" strike="noStrike" cap="none" normalizeH="0" baseline="-25000" smtClean="0">
                    <a:ln>
                      <a:noFill/>
                    </a:ln>
                    <a:solidFill>
                      <a:srgbClr val="FF0000"/>
                    </a:solidFill>
                    <a:effectLst/>
                    <a:latin typeface="Times New Roman" pitchFamily="18" charset="0"/>
                    <a:cs typeface="Arial" pitchFamily="34" charset="0"/>
                  </a:rPr>
                  <a:t>m</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3" name="AutoShape 77"/>
              <p:cNvSpPr>
                <a:spLocks noChangeArrowheads="1"/>
              </p:cNvSpPr>
              <p:nvPr/>
            </p:nvSpPr>
            <p:spPr bwMode="auto">
              <a:xfrm>
                <a:off x="9658" y="8895"/>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FF0000"/>
                    </a:solidFill>
                    <a:effectLst/>
                    <a:latin typeface="Times New Roman" pitchFamily="18" charset="0"/>
                    <a:cs typeface="Arial" pitchFamily="34" charset="0"/>
                  </a:rPr>
                  <a:t>X</a:t>
                </a:r>
                <a:r>
                  <a:rPr kumimoji="0" lang="fr-FR" sz="1200" b="1" i="0" u="none" strike="noStrike" cap="none" normalizeH="0" baseline="-25000" smtClean="0">
                    <a:ln>
                      <a:noFill/>
                    </a:ln>
                    <a:solidFill>
                      <a:srgbClr val="FF0000"/>
                    </a:solidFill>
                    <a:effectLst/>
                    <a:latin typeface="Times New Roman" pitchFamily="18" charset="0"/>
                    <a:cs typeface="Arial" pitchFamily="34" charset="0"/>
                  </a:rPr>
                  <a:t>p</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4" name="AutoShape 78"/>
              <p:cNvSpPr>
                <a:spLocks noChangeArrowheads="1"/>
              </p:cNvSpPr>
              <p:nvPr/>
            </p:nvSpPr>
            <p:spPr bwMode="auto">
              <a:xfrm>
                <a:off x="10872" y="4736"/>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5" name="AutoShape 79"/>
              <p:cNvSpPr>
                <a:spLocks noChangeArrowheads="1"/>
              </p:cNvSpPr>
              <p:nvPr/>
            </p:nvSpPr>
            <p:spPr bwMode="auto">
              <a:xfrm>
                <a:off x="10872" y="5577"/>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6" name="AutoShape 80"/>
              <p:cNvSpPr>
                <a:spLocks noChangeArrowheads="1"/>
              </p:cNvSpPr>
              <p:nvPr/>
            </p:nvSpPr>
            <p:spPr bwMode="auto">
              <a:xfrm>
                <a:off x="10913" y="6395"/>
                <a:ext cx="4218"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657" name="AutoShape 81"/>
              <p:cNvSpPr>
                <a:spLocks noChangeArrowheads="1"/>
              </p:cNvSpPr>
              <p:nvPr/>
            </p:nvSpPr>
            <p:spPr bwMode="auto">
              <a:xfrm>
                <a:off x="10872" y="7254"/>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8" name="AutoShape 82"/>
              <p:cNvSpPr>
                <a:spLocks noChangeArrowheads="1"/>
              </p:cNvSpPr>
              <p:nvPr/>
            </p:nvSpPr>
            <p:spPr bwMode="auto">
              <a:xfrm>
                <a:off x="9658" y="9734"/>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FF0000"/>
                    </a:solidFill>
                    <a:effectLst/>
                    <a:latin typeface="Times New Roman" pitchFamily="18" charset="0"/>
                    <a:cs typeface="Arial" pitchFamily="34" charset="0"/>
                  </a:rPr>
                  <a:t>X</a:t>
                </a:r>
                <a:r>
                  <a:rPr kumimoji="0" lang="fr-FR" sz="1200" b="1" i="0" u="none" strike="noStrike" cap="none" normalizeH="0" baseline="-25000" smtClean="0">
                    <a:ln>
                      <a:noFill/>
                    </a:ln>
                    <a:solidFill>
                      <a:srgbClr val="FF0000"/>
                    </a:solidFill>
                    <a:effectLst/>
                    <a:latin typeface="Times New Roman" pitchFamily="18" charset="0"/>
                    <a:cs typeface="Arial" pitchFamily="34" charset="0"/>
                  </a:rPr>
                  <a:t>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59" name="AutoShape 83"/>
              <p:cNvSpPr>
                <a:spLocks noChangeArrowheads="1"/>
              </p:cNvSpPr>
              <p:nvPr/>
            </p:nvSpPr>
            <p:spPr bwMode="auto">
              <a:xfrm>
                <a:off x="10872" y="8109"/>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60" name="AutoShape 84"/>
              <p:cNvSpPr>
                <a:spLocks noChangeArrowheads="1"/>
              </p:cNvSpPr>
              <p:nvPr/>
            </p:nvSpPr>
            <p:spPr bwMode="auto">
              <a:xfrm>
                <a:off x="10913" y="8895"/>
                <a:ext cx="4218"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61" name="AutoShape 85"/>
              <p:cNvSpPr>
                <a:spLocks noChangeArrowheads="1"/>
              </p:cNvSpPr>
              <p:nvPr/>
            </p:nvSpPr>
            <p:spPr bwMode="auto">
              <a:xfrm>
                <a:off x="10872" y="9733"/>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4662" name="AutoShape 86"/>
              <p:cNvCxnSpPr>
                <a:cxnSpLocks noChangeShapeType="1"/>
              </p:cNvCxnSpPr>
              <p:nvPr/>
            </p:nvCxnSpPr>
            <p:spPr bwMode="auto">
              <a:xfrm rot="5400000">
                <a:off x="6776" y="6845"/>
                <a:ext cx="5668" cy="656"/>
              </a:xfrm>
              <a:prstGeom prst="bentConnector3">
                <a:avLst>
                  <a:gd name="adj1" fmla="val 3472"/>
                </a:avLst>
              </a:prstGeom>
              <a:noFill/>
              <a:ln w="28575">
                <a:solidFill>
                  <a:srgbClr val="7030A0"/>
                </a:solidFill>
                <a:miter lim="800000"/>
                <a:headEnd/>
                <a:tailEnd/>
              </a:ln>
            </p:spPr>
          </p:cxnSp>
          <p:cxnSp>
            <p:nvCxnSpPr>
              <p:cNvPr id="24663" name="AutoShape 87"/>
              <p:cNvCxnSpPr>
                <a:cxnSpLocks noChangeShapeType="1"/>
              </p:cNvCxnSpPr>
              <p:nvPr/>
            </p:nvCxnSpPr>
            <p:spPr bwMode="auto">
              <a:xfrm>
                <a:off x="9282" y="10007"/>
                <a:ext cx="376" cy="0"/>
              </a:xfrm>
              <a:prstGeom prst="straightConnector1">
                <a:avLst/>
              </a:prstGeom>
              <a:noFill/>
              <a:ln w="19050">
                <a:solidFill>
                  <a:srgbClr val="7030A0"/>
                </a:solidFill>
                <a:round/>
                <a:headEnd/>
                <a:tailEnd type="triangle" w="med" len="med"/>
              </a:ln>
            </p:spPr>
          </p:cxnSp>
          <p:cxnSp>
            <p:nvCxnSpPr>
              <p:cNvPr id="24664" name="AutoShape 88"/>
              <p:cNvCxnSpPr>
                <a:cxnSpLocks noChangeShapeType="1"/>
              </p:cNvCxnSpPr>
              <p:nvPr/>
            </p:nvCxnSpPr>
            <p:spPr bwMode="auto">
              <a:xfrm>
                <a:off x="9282" y="9167"/>
                <a:ext cx="376" cy="0"/>
              </a:xfrm>
              <a:prstGeom prst="straightConnector1">
                <a:avLst/>
              </a:prstGeom>
              <a:noFill/>
              <a:ln w="19050">
                <a:solidFill>
                  <a:srgbClr val="7030A0"/>
                </a:solidFill>
                <a:round/>
                <a:headEnd/>
                <a:tailEnd type="triangle" w="med" len="med"/>
              </a:ln>
            </p:spPr>
          </p:cxnSp>
          <p:cxnSp>
            <p:nvCxnSpPr>
              <p:cNvPr id="24665" name="AutoShape 89"/>
              <p:cNvCxnSpPr>
                <a:cxnSpLocks noChangeShapeType="1"/>
              </p:cNvCxnSpPr>
              <p:nvPr/>
            </p:nvCxnSpPr>
            <p:spPr bwMode="auto">
              <a:xfrm>
                <a:off x="9282" y="8386"/>
                <a:ext cx="376" cy="0"/>
              </a:xfrm>
              <a:prstGeom prst="straightConnector1">
                <a:avLst/>
              </a:prstGeom>
              <a:noFill/>
              <a:ln w="19050">
                <a:solidFill>
                  <a:srgbClr val="7030A0"/>
                </a:solidFill>
                <a:round/>
                <a:headEnd/>
                <a:tailEnd type="triangle" w="med" len="med"/>
              </a:ln>
            </p:spPr>
          </p:cxnSp>
          <p:cxnSp>
            <p:nvCxnSpPr>
              <p:cNvPr id="24666" name="AutoShape 90"/>
              <p:cNvCxnSpPr>
                <a:cxnSpLocks noChangeShapeType="1"/>
              </p:cNvCxnSpPr>
              <p:nvPr/>
            </p:nvCxnSpPr>
            <p:spPr bwMode="auto">
              <a:xfrm>
                <a:off x="9282" y="7473"/>
                <a:ext cx="376" cy="0"/>
              </a:xfrm>
              <a:prstGeom prst="straightConnector1">
                <a:avLst/>
              </a:prstGeom>
              <a:noFill/>
              <a:ln w="19050">
                <a:solidFill>
                  <a:srgbClr val="7030A0"/>
                </a:solidFill>
                <a:round/>
                <a:headEnd/>
                <a:tailEnd type="triangle" w="med" len="med"/>
              </a:ln>
            </p:spPr>
          </p:cxnSp>
          <p:cxnSp>
            <p:nvCxnSpPr>
              <p:cNvPr id="24667" name="AutoShape 91"/>
              <p:cNvCxnSpPr>
                <a:cxnSpLocks noChangeShapeType="1"/>
              </p:cNvCxnSpPr>
              <p:nvPr/>
            </p:nvCxnSpPr>
            <p:spPr bwMode="auto">
              <a:xfrm>
                <a:off x="9282" y="6635"/>
                <a:ext cx="376" cy="0"/>
              </a:xfrm>
              <a:prstGeom prst="straightConnector1">
                <a:avLst/>
              </a:prstGeom>
              <a:noFill/>
              <a:ln w="19050">
                <a:solidFill>
                  <a:srgbClr val="7030A0"/>
                </a:solidFill>
                <a:round/>
                <a:headEnd/>
                <a:tailEnd type="triangle" w="med" len="med"/>
              </a:ln>
            </p:spPr>
          </p:cxnSp>
          <p:cxnSp>
            <p:nvCxnSpPr>
              <p:cNvPr id="24668" name="AutoShape 92"/>
              <p:cNvCxnSpPr>
                <a:cxnSpLocks noChangeShapeType="1"/>
              </p:cNvCxnSpPr>
              <p:nvPr/>
            </p:nvCxnSpPr>
            <p:spPr bwMode="auto">
              <a:xfrm>
                <a:off x="9282" y="5833"/>
                <a:ext cx="376" cy="0"/>
              </a:xfrm>
              <a:prstGeom prst="straightConnector1">
                <a:avLst/>
              </a:prstGeom>
              <a:noFill/>
              <a:ln w="19050">
                <a:solidFill>
                  <a:srgbClr val="7030A0"/>
                </a:solidFill>
                <a:round/>
                <a:headEnd/>
                <a:tailEnd type="triangle" w="med" len="med"/>
              </a:ln>
            </p:spPr>
          </p:cxnSp>
          <p:cxnSp>
            <p:nvCxnSpPr>
              <p:cNvPr id="24669" name="AutoShape 93"/>
              <p:cNvCxnSpPr>
                <a:cxnSpLocks noChangeShapeType="1"/>
              </p:cNvCxnSpPr>
              <p:nvPr/>
            </p:nvCxnSpPr>
            <p:spPr bwMode="auto">
              <a:xfrm>
                <a:off x="9282" y="4994"/>
                <a:ext cx="376" cy="0"/>
              </a:xfrm>
              <a:prstGeom prst="straightConnector1">
                <a:avLst/>
              </a:prstGeom>
              <a:noFill/>
              <a:ln w="19050">
                <a:solidFill>
                  <a:srgbClr val="7030A0"/>
                </a:solidFill>
                <a:round/>
                <a:headEnd/>
                <a:tailEnd type="triangle" w="med" len="med"/>
              </a:ln>
            </p:spPr>
          </p:cxnSp>
          <p:cxnSp>
            <p:nvCxnSpPr>
              <p:cNvPr id="24670" name="AutoShape 94"/>
              <p:cNvCxnSpPr>
                <a:cxnSpLocks noChangeShapeType="1"/>
              </p:cNvCxnSpPr>
              <p:nvPr/>
            </p:nvCxnSpPr>
            <p:spPr bwMode="auto">
              <a:xfrm>
                <a:off x="10442" y="4994"/>
                <a:ext cx="430" cy="2"/>
              </a:xfrm>
              <a:prstGeom prst="straightConnector1">
                <a:avLst/>
              </a:prstGeom>
              <a:noFill/>
              <a:ln w="19050">
                <a:solidFill>
                  <a:srgbClr val="7030A0"/>
                </a:solidFill>
                <a:round/>
                <a:headEnd/>
                <a:tailEnd type="triangle" w="med" len="med"/>
              </a:ln>
            </p:spPr>
          </p:cxnSp>
          <p:cxnSp>
            <p:nvCxnSpPr>
              <p:cNvPr id="24671" name="AutoShape 95"/>
              <p:cNvCxnSpPr>
                <a:cxnSpLocks noChangeShapeType="1"/>
              </p:cNvCxnSpPr>
              <p:nvPr/>
            </p:nvCxnSpPr>
            <p:spPr bwMode="auto">
              <a:xfrm>
                <a:off x="10483" y="5831"/>
                <a:ext cx="430" cy="2"/>
              </a:xfrm>
              <a:prstGeom prst="straightConnector1">
                <a:avLst/>
              </a:prstGeom>
              <a:noFill/>
              <a:ln w="19050">
                <a:solidFill>
                  <a:srgbClr val="7030A0"/>
                </a:solidFill>
                <a:round/>
                <a:headEnd/>
                <a:tailEnd type="triangle" w="med" len="med"/>
              </a:ln>
            </p:spPr>
          </p:cxnSp>
          <p:cxnSp>
            <p:nvCxnSpPr>
              <p:cNvPr id="24672" name="AutoShape 96"/>
              <p:cNvCxnSpPr>
                <a:cxnSpLocks noChangeShapeType="1"/>
              </p:cNvCxnSpPr>
              <p:nvPr/>
            </p:nvCxnSpPr>
            <p:spPr bwMode="auto">
              <a:xfrm>
                <a:off x="10483" y="6635"/>
                <a:ext cx="430" cy="2"/>
              </a:xfrm>
              <a:prstGeom prst="straightConnector1">
                <a:avLst/>
              </a:prstGeom>
              <a:noFill/>
              <a:ln w="19050">
                <a:solidFill>
                  <a:srgbClr val="7030A0"/>
                </a:solidFill>
                <a:round/>
                <a:headEnd/>
                <a:tailEnd type="triangle" w="med" len="med"/>
              </a:ln>
            </p:spPr>
          </p:cxnSp>
          <p:cxnSp>
            <p:nvCxnSpPr>
              <p:cNvPr id="24673" name="AutoShape 97"/>
              <p:cNvCxnSpPr>
                <a:cxnSpLocks noChangeShapeType="1"/>
              </p:cNvCxnSpPr>
              <p:nvPr/>
            </p:nvCxnSpPr>
            <p:spPr bwMode="auto">
              <a:xfrm>
                <a:off x="10442" y="7475"/>
                <a:ext cx="430" cy="2"/>
              </a:xfrm>
              <a:prstGeom prst="straightConnector1">
                <a:avLst/>
              </a:prstGeom>
              <a:noFill/>
              <a:ln w="19050">
                <a:solidFill>
                  <a:srgbClr val="7030A0"/>
                </a:solidFill>
                <a:round/>
                <a:headEnd/>
                <a:tailEnd type="triangle" w="med" len="med"/>
              </a:ln>
            </p:spPr>
          </p:cxnSp>
          <p:cxnSp>
            <p:nvCxnSpPr>
              <p:cNvPr id="24674" name="AutoShape 98"/>
              <p:cNvCxnSpPr>
                <a:cxnSpLocks noChangeShapeType="1"/>
              </p:cNvCxnSpPr>
              <p:nvPr/>
            </p:nvCxnSpPr>
            <p:spPr bwMode="auto">
              <a:xfrm>
                <a:off x="10442" y="8384"/>
                <a:ext cx="430" cy="2"/>
              </a:xfrm>
              <a:prstGeom prst="straightConnector1">
                <a:avLst/>
              </a:prstGeom>
              <a:noFill/>
              <a:ln w="19050">
                <a:solidFill>
                  <a:srgbClr val="7030A0"/>
                </a:solidFill>
                <a:round/>
                <a:headEnd/>
                <a:tailEnd type="triangle" w="med" len="med"/>
              </a:ln>
            </p:spPr>
          </p:cxnSp>
          <p:cxnSp>
            <p:nvCxnSpPr>
              <p:cNvPr id="24675" name="AutoShape 99"/>
              <p:cNvCxnSpPr>
                <a:cxnSpLocks noChangeShapeType="1"/>
              </p:cNvCxnSpPr>
              <p:nvPr/>
            </p:nvCxnSpPr>
            <p:spPr bwMode="auto">
              <a:xfrm>
                <a:off x="10483" y="9133"/>
                <a:ext cx="430" cy="2"/>
              </a:xfrm>
              <a:prstGeom prst="straightConnector1">
                <a:avLst/>
              </a:prstGeom>
              <a:noFill/>
              <a:ln w="19050">
                <a:solidFill>
                  <a:srgbClr val="7030A0"/>
                </a:solidFill>
                <a:round/>
                <a:headEnd/>
                <a:tailEnd type="triangle" w="med" len="med"/>
              </a:ln>
            </p:spPr>
          </p:cxnSp>
          <p:cxnSp>
            <p:nvCxnSpPr>
              <p:cNvPr id="24676" name="AutoShape 100"/>
              <p:cNvCxnSpPr>
                <a:cxnSpLocks noChangeShapeType="1"/>
              </p:cNvCxnSpPr>
              <p:nvPr/>
            </p:nvCxnSpPr>
            <p:spPr bwMode="auto">
              <a:xfrm>
                <a:off x="10442" y="10005"/>
                <a:ext cx="430" cy="2"/>
              </a:xfrm>
              <a:prstGeom prst="straightConnector1">
                <a:avLst/>
              </a:prstGeom>
              <a:noFill/>
              <a:ln w="19050">
                <a:solidFill>
                  <a:srgbClr val="7030A0"/>
                </a:solidFill>
                <a:round/>
                <a:headEnd/>
                <a:tailEnd type="triangle" w="med" len="med"/>
              </a:ln>
            </p:spPr>
          </p:cxnSp>
          <p:cxnSp>
            <p:nvCxnSpPr>
              <p:cNvPr id="24677" name="AutoShape 101"/>
              <p:cNvCxnSpPr>
                <a:cxnSpLocks noChangeShapeType="1"/>
              </p:cNvCxnSpPr>
              <p:nvPr/>
            </p:nvCxnSpPr>
            <p:spPr bwMode="auto">
              <a:xfrm>
                <a:off x="13538" y="4339"/>
                <a:ext cx="22" cy="397"/>
              </a:xfrm>
              <a:prstGeom prst="straightConnector1">
                <a:avLst/>
              </a:prstGeom>
              <a:noFill/>
              <a:ln w="28575">
                <a:solidFill>
                  <a:srgbClr val="7030A0"/>
                </a:solidFill>
                <a:round/>
                <a:headEnd/>
                <a:tailEnd type="triangle" w="med" len="med"/>
              </a:ln>
            </p:spPr>
          </p:cxnSp>
          <p:grpSp>
            <p:nvGrpSpPr>
              <p:cNvPr id="24678" name="Group 102"/>
              <p:cNvGrpSpPr>
                <a:grpSpLocks/>
              </p:cNvGrpSpPr>
              <p:nvPr/>
            </p:nvGrpSpPr>
            <p:grpSpPr bwMode="auto">
              <a:xfrm>
                <a:off x="3375" y="1157"/>
                <a:ext cx="11113" cy="9105"/>
                <a:chOff x="3375" y="1157"/>
                <a:chExt cx="11113" cy="9105"/>
              </a:xfrm>
            </p:grpSpPr>
            <p:sp>
              <p:nvSpPr>
                <p:cNvPr id="24679" name="AutoShape 103"/>
                <p:cNvSpPr>
                  <a:spLocks noChangeArrowheads="1"/>
                </p:cNvSpPr>
                <p:nvPr/>
              </p:nvSpPr>
              <p:spPr bwMode="auto">
                <a:xfrm>
                  <a:off x="3850" y="4736"/>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dirty="0" smtClean="0">
                      <a:ln>
                        <a:noFill/>
                      </a:ln>
                      <a:solidFill>
                        <a:srgbClr val="3333CC"/>
                      </a:solidFill>
                      <a:effectLst/>
                      <a:latin typeface="Times New Roman" pitchFamily="18" charset="0"/>
                      <a:cs typeface="Arial" pitchFamily="34" charset="0"/>
                    </a:rPr>
                    <a:t>EC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680" name="AutoShape 104"/>
                <p:cNvSpPr>
                  <a:spLocks noChangeArrowheads="1"/>
                </p:cNvSpPr>
                <p:nvPr/>
              </p:nvSpPr>
              <p:spPr bwMode="auto">
                <a:xfrm>
                  <a:off x="5087" y="4666"/>
                  <a:ext cx="3176" cy="71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1" name="AutoShape 105"/>
                <p:cNvSpPr>
                  <a:spLocks noChangeArrowheads="1"/>
                </p:cNvSpPr>
                <p:nvPr/>
              </p:nvSpPr>
              <p:spPr bwMode="auto">
                <a:xfrm>
                  <a:off x="3850" y="5942"/>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3333CC"/>
                      </a:solidFill>
                      <a:effectLst/>
                      <a:latin typeface="Times New Roman" pitchFamily="18" charset="0"/>
                      <a:cs typeface="Arial" pitchFamily="34" charset="0"/>
                    </a:rPr>
                    <a:t>RA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2" name="AutoShape 106"/>
                <p:cNvSpPr>
                  <a:spLocks noChangeArrowheads="1"/>
                </p:cNvSpPr>
                <p:nvPr/>
              </p:nvSpPr>
              <p:spPr bwMode="auto">
                <a:xfrm>
                  <a:off x="5087" y="5833"/>
                  <a:ext cx="3176" cy="802"/>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3" name="AutoShape 107"/>
                <p:cNvSpPr>
                  <a:spLocks noChangeArrowheads="1"/>
                </p:cNvSpPr>
                <p:nvPr/>
              </p:nvSpPr>
              <p:spPr bwMode="auto">
                <a:xfrm>
                  <a:off x="3850" y="7216"/>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3333CC"/>
                      </a:solidFill>
                      <a:effectLst/>
                      <a:latin typeface="Times New Roman" pitchFamily="18" charset="0"/>
                      <a:cs typeface="Arial" pitchFamily="34" charset="0"/>
                    </a:rPr>
                    <a:t>EE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4" name="AutoShape 108"/>
                <p:cNvSpPr>
                  <a:spLocks noChangeArrowheads="1"/>
                </p:cNvSpPr>
                <p:nvPr/>
              </p:nvSpPr>
              <p:spPr bwMode="auto">
                <a:xfrm>
                  <a:off x="5087" y="7084"/>
                  <a:ext cx="3176" cy="84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5" name="AutoShape 109"/>
                <p:cNvSpPr>
                  <a:spLocks noChangeArrowheads="1"/>
                </p:cNvSpPr>
                <p:nvPr/>
              </p:nvSpPr>
              <p:spPr bwMode="auto">
                <a:xfrm>
                  <a:off x="3850" y="8459"/>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3333CC"/>
                      </a:solidFill>
                      <a:effectLst/>
                      <a:latin typeface="Times New Roman" pitchFamily="18" charset="0"/>
                      <a:cs typeface="Arial" pitchFamily="34" charset="0"/>
                    </a:rPr>
                    <a:t>Tr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6" name="AutoShape 110"/>
                <p:cNvSpPr>
                  <a:spLocks noChangeArrowheads="1"/>
                </p:cNvSpPr>
                <p:nvPr/>
              </p:nvSpPr>
              <p:spPr bwMode="auto">
                <a:xfrm>
                  <a:off x="5087" y="8386"/>
                  <a:ext cx="3176" cy="74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7" name="AutoShape 111"/>
                <p:cNvSpPr>
                  <a:spLocks noChangeArrowheads="1"/>
                </p:cNvSpPr>
                <p:nvPr/>
              </p:nvSpPr>
              <p:spPr bwMode="auto">
                <a:xfrm>
                  <a:off x="3850" y="9618"/>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3333CC"/>
                      </a:solidFill>
                      <a:effectLst/>
                      <a:latin typeface="Times New Roman" pitchFamily="18" charset="0"/>
                      <a:cs typeface="Arial" pitchFamily="34" charset="0"/>
                    </a:rPr>
                    <a:t>IT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688" name="AutoShape 112"/>
                <p:cNvSpPr>
                  <a:spLocks noChangeArrowheads="1"/>
                </p:cNvSpPr>
                <p:nvPr/>
              </p:nvSpPr>
              <p:spPr bwMode="auto">
                <a:xfrm>
                  <a:off x="5087" y="9590"/>
                  <a:ext cx="3176" cy="672"/>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rgbClr val="FF0000"/>
                      </a:solidFill>
                      <a:effectLst/>
                      <a:latin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4689" name="AutoShape 113"/>
                <p:cNvCxnSpPr>
                  <a:cxnSpLocks noChangeShapeType="1"/>
                </p:cNvCxnSpPr>
                <p:nvPr/>
              </p:nvCxnSpPr>
              <p:spPr bwMode="auto">
                <a:xfrm>
                  <a:off x="3375" y="6225"/>
                  <a:ext cx="475" cy="0"/>
                </a:xfrm>
                <a:prstGeom prst="straightConnector1">
                  <a:avLst/>
                </a:prstGeom>
                <a:noFill/>
                <a:ln w="19050">
                  <a:solidFill>
                    <a:srgbClr val="0000FF"/>
                  </a:solidFill>
                  <a:round/>
                  <a:headEnd/>
                  <a:tailEnd type="triangle" w="med" len="med"/>
                </a:ln>
              </p:spPr>
            </p:cxnSp>
            <p:cxnSp>
              <p:nvCxnSpPr>
                <p:cNvPr id="24690" name="AutoShape 114"/>
                <p:cNvCxnSpPr>
                  <a:cxnSpLocks noChangeShapeType="1"/>
                </p:cNvCxnSpPr>
                <p:nvPr/>
              </p:nvCxnSpPr>
              <p:spPr bwMode="auto">
                <a:xfrm>
                  <a:off x="3375" y="7472"/>
                  <a:ext cx="475" cy="1"/>
                </a:xfrm>
                <a:prstGeom prst="straightConnector1">
                  <a:avLst/>
                </a:prstGeom>
                <a:noFill/>
                <a:ln w="19050">
                  <a:solidFill>
                    <a:srgbClr val="0000FF"/>
                  </a:solidFill>
                  <a:round/>
                  <a:headEnd/>
                  <a:tailEnd type="triangle" w="med" len="med"/>
                </a:ln>
              </p:spPr>
            </p:cxnSp>
            <p:cxnSp>
              <p:nvCxnSpPr>
                <p:cNvPr id="24691" name="AutoShape 115"/>
                <p:cNvCxnSpPr>
                  <a:cxnSpLocks noChangeShapeType="1"/>
                </p:cNvCxnSpPr>
                <p:nvPr/>
              </p:nvCxnSpPr>
              <p:spPr bwMode="auto">
                <a:xfrm>
                  <a:off x="3375" y="8773"/>
                  <a:ext cx="475" cy="0"/>
                </a:xfrm>
                <a:prstGeom prst="straightConnector1">
                  <a:avLst/>
                </a:prstGeom>
                <a:noFill/>
                <a:ln w="19050">
                  <a:solidFill>
                    <a:srgbClr val="0000FF"/>
                  </a:solidFill>
                  <a:round/>
                  <a:headEnd/>
                  <a:tailEnd type="triangle" w="med" len="med"/>
                </a:ln>
              </p:spPr>
            </p:cxnSp>
            <p:cxnSp>
              <p:nvCxnSpPr>
                <p:cNvPr id="24692" name="AutoShape 116"/>
                <p:cNvCxnSpPr>
                  <a:cxnSpLocks noChangeShapeType="1"/>
                </p:cNvCxnSpPr>
                <p:nvPr/>
              </p:nvCxnSpPr>
              <p:spPr bwMode="auto">
                <a:xfrm>
                  <a:off x="3375" y="4994"/>
                  <a:ext cx="475" cy="1"/>
                </a:xfrm>
                <a:prstGeom prst="straightConnector1">
                  <a:avLst/>
                </a:prstGeom>
                <a:noFill/>
                <a:ln w="19050">
                  <a:solidFill>
                    <a:srgbClr val="0000FF"/>
                  </a:solidFill>
                  <a:round/>
                  <a:headEnd/>
                  <a:tailEnd type="triangle" w="med" len="med"/>
                </a:ln>
              </p:spPr>
            </p:cxnSp>
            <p:cxnSp>
              <p:nvCxnSpPr>
                <p:cNvPr id="24693" name="AutoShape 117"/>
                <p:cNvCxnSpPr>
                  <a:cxnSpLocks noChangeShapeType="1"/>
                </p:cNvCxnSpPr>
                <p:nvPr/>
              </p:nvCxnSpPr>
              <p:spPr bwMode="auto">
                <a:xfrm>
                  <a:off x="3375" y="9858"/>
                  <a:ext cx="475" cy="1"/>
                </a:xfrm>
                <a:prstGeom prst="straightConnector1">
                  <a:avLst/>
                </a:prstGeom>
                <a:noFill/>
                <a:ln w="19050">
                  <a:solidFill>
                    <a:srgbClr val="0000FF"/>
                  </a:solidFill>
                  <a:round/>
                  <a:headEnd/>
                  <a:tailEnd type="triangle" w="med" len="med"/>
                </a:ln>
              </p:spPr>
            </p:cxnSp>
            <p:cxnSp>
              <p:nvCxnSpPr>
                <p:cNvPr id="24694" name="AutoShape 118"/>
                <p:cNvCxnSpPr>
                  <a:cxnSpLocks noChangeShapeType="1"/>
                </p:cNvCxnSpPr>
                <p:nvPr/>
              </p:nvCxnSpPr>
              <p:spPr bwMode="auto">
                <a:xfrm>
                  <a:off x="4635" y="4994"/>
                  <a:ext cx="452" cy="0"/>
                </a:xfrm>
                <a:prstGeom prst="straightConnector1">
                  <a:avLst/>
                </a:prstGeom>
                <a:noFill/>
                <a:ln w="19050">
                  <a:solidFill>
                    <a:srgbClr val="0000FF"/>
                  </a:solidFill>
                  <a:round/>
                  <a:headEnd/>
                  <a:tailEnd type="triangle" w="med" len="med"/>
                </a:ln>
              </p:spPr>
            </p:cxnSp>
            <p:cxnSp>
              <p:nvCxnSpPr>
                <p:cNvPr id="24695" name="AutoShape 119"/>
                <p:cNvCxnSpPr>
                  <a:cxnSpLocks noChangeShapeType="1"/>
                </p:cNvCxnSpPr>
                <p:nvPr/>
              </p:nvCxnSpPr>
              <p:spPr bwMode="auto">
                <a:xfrm>
                  <a:off x="4635" y="6223"/>
                  <a:ext cx="452" cy="0"/>
                </a:xfrm>
                <a:prstGeom prst="straightConnector1">
                  <a:avLst/>
                </a:prstGeom>
                <a:noFill/>
                <a:ln w="19050">
                  <a:solidFill>
                    <a:srgbClr val="0000FF"/>
                  </a:solidFill>
                  <a:round/>
                  <a:headEnd/>
                  <a:tailEnd type="triangle" w="med" len="med"/>
                </a:ln>
              </p:spPr>
            </p:cxnSp>
            <p:cxnSp>
              <p:nvCxnSpPr>
                <p:cNvPr id="24696" name="AutoShape 120"/>
                <p:cNvCxnSpPr>
                  <a:cxnSpLocks noChangeShapeType="1"/>
                </p:cNvCxnSpPr>
                <p:nvPr/>
              </p:nvCxnSpPr>
              <p:spPr bwMode="auto">
                <a:xfrm>
                  <a:off x="4635" y="7470"/>
                  <a:ext cx="452" cy="0"/>
                </a:xfrm>
                <a:prstGeom prst="straightConnector1">
                  <a:avLst/>
                </a:prstGeom>
                <a:noFill/>
                <a:ln w="19050">
                  <a:solidFill>
                    <a:srgbClr val="0000FF"/>
                  </a:solidFill>
                  <a:round/>
                  <a:headEnd/>
                  <a:tailEnd type="triangle" w="med" len="med"/>
                </a:ln>
              </p:spPr>
            </p:cxnSp>
            <p:cxnSp>
              <p:nvCxnSpPr>
                <p:cNvPr id="24697" name="AutoShape 121"/>
                <p:cNvCxnSpPr>
                  <a:cxnSpLocks noChangeShapeType="1"/>
                </p:cNvCxnSpPr>
                <p:nvPr/>
              </p:nvCxnSpPr>
              <p:spPr bwMode="auto">
                <a:xfrm>
                  <a:off x="4635" y="8773"/>
                  <a:ext cx="452" cy="0"/>
                </a:xfrm>
                <a:prstGeom prst="straightConnector1">
                  <a:avLst/>
                </a:prstGeom>
                <a:noFill/>
                <a:ln w="19050">
                  <a:solidFill>
                    <a:srgbClr val="0000FF"/>
                  </a:solidFill>
                  <a:round/>
                  <a:headEnd/>
                  <a:tailEnd type="triangle" w="med" len="med"/>
                </a:ln>
              </p:spPr>
            </p:cxnSp>
            <p:cxnSp>
              <p:nvCxnSpPr>
                <p:cNvPr id="24698" name="AutoShape 122"/>
                <p:cNvCxnSpPr>
                  <a:cxnSpLocks noChangeShapeType="1"/>
                </p:cNvCxnSpPr>
                <p:nvPr/>
              </p:nvCxnSpPr>
              <p:spPr bwMode="auto">
                <a:xfrm>
                  <a:off x="4635" y="9859"/>
                  <a:ext cx="452" cy="0"/>
                </a:xfrm>
                <a:prstGeom prst="straightConnector1">
                  <a:avLst/>
                </a:prstGeom>
                <a:noFill/>
                <a:ln w="19050">
                  <a:solidFill>
                    <a:srgbClr val="0000FF"/>
                  </a:solidFill>
                  <a:round/>
                  <a:headEnd/>
                  <a:tailEnd type="triangle" w="med" len="med"/>
                </a:ln>
              </p:spPr>
            </p:cxnSp>
            <p:cxnSp>
              <p:nvCxnSpPr>
                <p:cNvPr id="24699" name="AutoShape 123"/>
                <p:cNvCxnSpPr>
                  <a:cxnSpLocks noChangeShapeType="1"/>
                </p:cNvCxnSpPr>
                <p:nvPr/>
              </p:nvCxnSpPr>
              <p:spPr bwMode="auto">
                <a:xfrm>
                  <a:off x="6897" y="4269"/>
                  <a:ext cx="22" cy="397"/>
                </a:xfrm>
                <a:prstGeom prst="straightConnector1">
                  <a:avLst/>
                </a:prstGeom>
                <a:noFill/>
                <a:ln w="28575">
                  <a:solidFill>
                    <a:srgbClr val="3333CC"/>
                  </a:solidFill>
                  <a:round/>
                  <a:headEnd/>
                  <a:tailEnd type="triangle" w="med" len="med"/>
                </a:ln>
              </p:spPr>
            </p:cxnSp>
            <p:grpSp>
              <p:nvGrpSpPr>
                <p:cNvPr id="24700" name="Group 124"/>
                <p:cNvGrpSpPr>
                  <a:grpSpLocks/>
                </p:cNvGrpSpPr>
                <p:nvPr/>
              </p:nvGrpSpPr>
              <p:grpSpPr bwMode="auto">
                <a:xfrm>
                  <a:off x="3375" y="1157"/>
                  <a:ext cx="11113" cy="3182"/>
                  <a:chOff x="3375" y="1157"/>
                  <a:chExt cx="11113" cy="3182"/>
                </a:xfrm>
              </p:grpSpPr>
              <p:sp>
                <p:nvSpPr>
                  <p:cNvPr id="24701" name="Oval 125"/>
                  <p:cNvSpPr>
                    <a:spLocks noChangeArrowheads="1"/>
                  </p:cNvSpPr>
                  <p:nvPr/>
                </p:nvSpPr>
                <p:spPr bwMode="auto">
                  <a:xfrm>
                    <a:off x="3375" y="3757"/>
                    <a:ext cx="1712" cy="582"/>
                  </a:xfrm>
                  <a:prstGeom prst="ellipse">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dirty="0" smtClean="0">
                        <a:ln>
                          <a:noFill/>
                        </a:ln>
                        <a:solidFill>
                          <a:srgbClr val="3333CC"/>
                        </a:solidFill>
                        <a:effectLst/>
                        <a:latin typeface="Times New Roman" pitchFamily="18" charset="0"/>
                        <a:cs typeface="Arial" pitchFamily="34" charset="0"/>
                      </a:rPr>
                      <a:t>Simbol</a:t>
                    </a:r>
                    <a:r>
                      <a:rPr kumimoji="0" lang="ro-RO" sz="1200" b="1" i="0" u="none" strike="noStrike" cap="none" normalizeH="0" baseline="0" dirty="0" smtClean="0">
                        <a:ln>
                          <a:noFill/>
                        </a:ln>
                        <a:solidFill>
                          <a:srgbClr val="3333CC"/>
                        </a:solidFill>
                        <a:effectLst/>
                        <a:latin typeface="Times New Roman" pitchFamily="18" charset="0"/>
                        <a:cs typeface="Arial" pitchFamily="34"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702" name="Oval 126"/>
                  <p:cNvSpPr>
                    <a:spLocks noChangeArrowheads="1"/>
                  </p:cNvSpPr>
                  <p:nvPr/>
                </p:nvSpPr>
                <p:spPr bwMode="auto">
                  <a:xfrm>
                    <a:off x="9556" y="3757"/>
                    <a:ext cx="1660" cy="582"/>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dirty="0" smtClean="0">
                        <a:ln>
                          <a:noFill/>
                        </a:ln>
                        <a:solidFill>
                          <a:srgbClr val="3333CC"/>
                        </a:solidFill>
                        <a:effectLst/>
                        <a:latin typeface="Times New Roman" pitchFamily="18" charset="0"/>
                        <a:cs typeface="Arial" pitchFamily="34" charset="0"/>
                      </a:rPr>
                      <a:t>Simbol</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703" name="AutoShape 127"/>
                  <p:cNvSpPr>
                    <a:spLocks noChangeArrowheads="1"/>
                  </p:cNvSpPr>
                  <p:nvPr/>
                </p:nvSpPr>
                <p:spPr bwMode="auto">
                  <a:xfrm rot="18857476" flipH="1">
                    <a:off x="3352" y="1926"/>
                    <a:ext cx="2052" cy="514"/>
                  </a:xfrm>
                  <a:prstGeom prst="curvedDownArrow">
                    <a:avLst>
                      <a:gd name="adj1" fmla="val 79844"/>
                      <a:gd name="adj2" fmla="val 159689"/>
                      <a:gd name="adj3" fmla="val 33333"/>
                    </a:avLst>
                  </a:prstGeom>
                  <a:solidFill>
                    <a:srgbClr val="FFFF99"/>
                  </a:solidFill>
                  <a:ln w="19050">
                    <a:solidFill>
                      <a:srgbClr val="0070C0"/>
                    </a:solidFill>
                    <a:miter lim="800000"/>
                    <a:headEnd/>
                    <a:tailEnd/>
                  </a:ln>
                  <a:effectLst/>
                </p:spPr>
                <p:txBody>
                  <a:bodyPr vert="horz" wrap="square" lIns="91440" tIns="45720" rIns="91440" bIns="45720" numCol="1" anchor="t" anchorCtr="0" compatLnSpc="1">
                    <a:prstTxWarp prst="textNoShape">
                      <a:avLst/>
                    </a:prstTxWarp>
                  </a:bodyPr>
                  <a:lstStyle/>
                  <a:p>
                    <a:endParaRPr lang="ro-RO"/>
                  </a:p>
                </p:txBody>
              </p:sp>
              <p:cxnSp>
                <p:nvCxnSpPr>
                  <p:cNvPr id="24704" name="AutoShape 128"/>
                  <p:cNvCxnSpPr>
                    <a:cxnSpLocks noChangeShapeType="1"/>
                  </p:cNvCxnSpPr>
                  <p:nvPr/>
                </p:nvCxnSpPr>
                <p:spPr bwMode="auto">
                  <a:xfrm flipH="1">
                    <a:off x="4486" y="3209"/>
                    <a:ext cx="601" cy="548"/>
                  </a:xfrm>
                  <a:prstGeom prst="straightConnector1">
                    <a:avLst/>
                  </a:prstGeom>
                  <a:noFill/>
                  <a:ln w="38100">
                    <a:solidFill>
                      <a:srgbClr val="0000FF"/>
                    </a:solidFill>
                    <a:round/>
                    <a:headEnd/>
                    <a:tailEnd type="triangle" w="med" len="med"/>
                  </a:ln>
                  <a:effectLst/>
                </p:spPr>
              </p:cxnSp>
              <p:cxnSp>
                <p:nvCxnSpPr>
                  <p:cNvPr id="24705" name="AutoShape 129"/>
                  <p:cNvCxnSpPr>
                    <a:cxnSpLocks noChangeShapeType="1"/>
                  </p:cNvCxnSpPr>
                  <p:nvPr/>
                </p:nvCxnSpPr>
                <p:spPr bwMode="auto">
                  <a:xfrm>
                    <a:off x="13248" y="3301"/>
                    <a:ext cx="290" cy="456"/>
                  </a:xfrm>
                  <a:prstGeom prst="straightConnector1">
                    <a:avLst/>
                  </a:prstGeom>
                  <a:noFill/>
                  <a:ln w="38100">
                    <a:solidFill>
                      <a:srgbClr val="7030A0"/>
                    </a:solidFill>
                    <a:round/>
                    <a:headEnd/>
                    <a:tailEnd type="triangle" w="med" len="med"/>
                  </a:ln>
                  <a:effectLst/>
                </p:spPr>
              </p:cxnSp>
              <p:cxnSp>
                <p:nvCxnSpPr>
                  <p:cNvPr id="24706" name="AutoShape 130"/>
                  <p:cNvCxnSpPr>
                    <a:cxnSpLocks noChangeShapeType="1"/>
                  </p:cNvCxnSpPr>
                  <p:nvPr/>
                </p:nvCxnSpPr>
                <p:spPr bwMode="auto">
                  <a:xfrm>
                    <a:off x="6296" y="3209"/>
                    <a:ext cx="601" cy="548"/>
                  </a:xfrm>
                  <a:prstGeom prst="straightConnector1">
                    <a:avLst/>
                  </a:prstGeom>
                  <a:noFill/>
                  <a:ln w="38100">
                    <a:solidFill>
                      <a:srgbClr val="0000FF"/>
                    </a:solidFill>
                    <a:round/>
                    <a:headEnd/>
                    <a:tailEnd type="triangle" w="med" len="med"/>
                  </a:ln>
                  <a:effectLst/>
                </p:spPr>
              </p:cxnSp>
              <p:cxnSp>
                <p:nvCxnSpPr>
                  <p:cNvPr id="24707" name="AutoShape 131"/>
                  <p:cNvCxnSpPr>
                    <a:cxnSpLocks noChangeShapeType="1"/>
                  </p:cNvCxnSpPr>
                  <p:nvPr/>
                </p:nvCxnSpPr>
                <p:spPr bwMode="auto">
                  <a:xfrm flipH="1">
                    <a:off x="10913" y="3301"/>
                    <a:ext cx="601" cy="548"/>
                  </a:xfrm>
                  <a:prstGeom prst="straightConnector1">
                    <a:avLst/>
                  </a:prstGeom>
                  <a:noFill/>
                  <a:ln w="38100">
                    <a:solidFill>
                      <a:srgbClr val="7030A0"/>
                    </a:solidFill>
                    <a:round/>
                    <a:headEnd/>
                    <a:tailEnd type="triangle" w="med" len="med"/>
                  </a:ln>
                  <a:effectLst/>
                </p:spPr>
              </p:cxnSp>
              <p:sp>
                <p:nvSpPr>
                  <p:cNvPr id="24708" name="Oval 132"/>
                  <p:cNvSpPr>
                    <a:spLocks noChangeArrowheads="1"/>
                  </p:cNvSpPr>
                  <p:nvPr/>
                </p:nvSpPr>
                <p:spPr bwMode="auto">
                  <a:xfrm>
                    <a:off x="4031" y="2493"/>
                    <a:ext cx="3283" cy="96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0070C0"/>
                        </a:solidFill>
                        <a:effectLst/>
                        <a:latin typeface="Times New Roman" pitchFamily="18" charset="0"/>
                        <a:cs typeface="Arial" pitchFamily="34" charset="0"/>
                      </a:rPr>
                      <a:t>ELEMENTE COMPONENTE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709" name="Oval 133"/>
                  <p:cNvSpPr>
                    <a:spLocks noChangeArrowheads="1"/>
                  </p:cNvSpPr>
                  <p:nvPr/>
                </p:nvSpPr>
                <p:spPr bwMode="auto">
                  <a:xfrm>
                    <a:off x="10731" y="2493"/>
                    <a:ext cx="3243" cy="10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dirty="0" smtClean="0">
                        <a:ln>
                          <a:noFill/>
                        </a:ln>
                        <a:solidFill>
                          <a:srgbClr val="FF0000"/>
                        </a:solidFill>
                        <a:effectLst/>
                        <a:latin typeface="Times New Roman" pitchFamily="18" charset="0"/>
                        <a:cs typeface="Arial" pitchFamily="34" charset="0"/>
                      </a:rPr>
                      <a:t>MĂRIMI DE INTRARE/IEŞIRE</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710" name="AutoShape 134"/>
                  <p:cNvSpPr>
                    <a:spLocks noChangeArrowheads="1"/>
                  </p:cNvSpPr>
                  <p:nvPr/>
                </p:nvSpPr>
                <p:spPr bwMode="auto">
                  <a:xfrm rot="24057341">
                    <a:off x="12302" y="1887"/>
                    <a:ext cx="2052" cy="514"/>
                  </a:xfrm>
                  <a:prstGeom prst="curvedDownArrow">
                    <a:avLst>
                      <a:gd name="adj1" fmla="val 79844"/>
                      <a:gd name="adj2" fmla="val 159689"/>
                      <a:gd name="adj3" fmla="val 33333"/>
                    </a:avLst>
                  </a:prstGeom>
                  <a:solidFill>
                    <a:srgbClr val="FFFF99"/>
                  </a:solidFill>
                  <a:ln w="12700">
                    <a:solidFill>
                      <a:srgbClr val="7030A0"/>
                    </a:solidFill>
                    <a:miter lim="800000"/>
                    <a:headEnd/>
                    <a:tailEnd/>
                  </a:ln>
                  <a:effectLst/>
                </p:spPr>
                <p:txBody>
                  <a:bodyPr vert="horz" wrap="square" lIns="91440" tIns="45720" rIns="91440" bIns="45720" numCol="1" anchor="t" anchorCtr="0" compatLnSpc="1">
                    <a:prstTxWarp prst="textNoShape">
                      <a:avLst/>
                    </a:prstTxWarp>
                  </a:bodyPr>
                  <a:lstStyle/>
                  <a:p>
                    <a:endParaRPr lang="ro-RO"/>
                  </a:p>
                </p:txBody>
              </p:sp>
              <p:sp>
                <p:nvSpPr>
                  <p:cNvPr id="24711" name="Oval 135"/>
                  <p:cNvSpPr>
                    <a:spLocks noChangeArrowheads="1"/>
                  </p:cNvSpPr>
                  <p:nvPr/>
                </p:nvSpPr>
                <p:spPr bwMode="auto">
                  <a:xfrm>
                    <a:off x="4763" y="1157"/>
                    <a:ext cx="8159" cy="1244"/>
                  </a:xfrm>
                  <a:prstGeom prst="ellipse">
                    <a:avLst/>
                  </a:prstGeom>
                  <a:gradFill rotWithShape="0">
                    <a:gsLst>
                      <a:gs pos="0">
                        <a:srgbClr val="FFFF99"/>
                      </a:gs>
                      <a:gs pos="50000">
                        <a:srgbClr val="FFFFFF"/>
                      </a:gs>
                      <a:gs pos="100000">
                        <a:srgbClr val="FFFF99"/>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800" b="1" i="0" u="none" strike="noStrike" cap="none" normalizeH="0" baseline="0" smtClean="0">
                      <a:ln>
                        <a:noFill/>
                      </a:ln>
                      <a:solidFill>
                        <a:srgbClr val="3333CC"/>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rgbClr val="3333CC"/>
                        </a:solidFill>
                        <a:effectLst/>
                        <a:latin typeface="Lucida Handwriting" pitchFamily="66" charset="0"/>
                        <a:cs typeface="Arial" pitchFamily="34" charset="0"/>
                      </a:rPr>
                      <a:t>S</a:t>
                    </a:r>
                    <a:r>
                      <a:rPr kumimoji="0" lang="ro-RO" sz="2000" b="1" i="0" u="none" strike="noStrike" cap="none" normalizeH="0" baseline="0" smtClean="0">
                        <a:ln>
                          <a:noFill/>
                        </a:ln>
                        <a:solidFill>
                          <a:srgbClr val="FF0000"/>
                        </a:solidFill>
                        <a:effectLst/>
                        <a:latin typeface="Lucida Handwriting" pitchFamily="66" charset="0"/>
                        <a:cs typeface="Arial" pitchFamily="34" charset="0"/>
                      </a:rPr>
                      <a:t>C</a:t>
                    </a:r>
                    <a:r>
                      <a:rPr kumimoji="0" lang="ro-RO" sz="2000" b="1" i="0" u="none" strike="noStrike" cap="none" normalizeH="0" baseline="0" smtClean="0">
                        <a:ln>
                          <a:noFill/>
                        </a:ln>
                        <a:solidFill>
                          <a:srgbClr val="B2A1C7"/>
                        </a:solidFill>
                        <a:effectLst/>
                        <a:latin typeface="Lucida Handwriting" pitchFamily="66" charset="0"/>
                        <a:cs typeface="Arial" pitchFamily="34" charset="0"/>
                      </a:rPr>
                      <a:t>H</a:t>
                    </a:r>
                    <a:r>
                      <a:rPr kumimoji="0" lang="ro-RO" sz="2000" b="1" i="0" u="none" strike="noStrike" cap="none" normalizeH="0" baseline="0" smtClean="0">
                        <a:ln>
                          <a:noFill/>
                        </a:ln>
                        <a:solidFill>
                          <a:srgbClr val="FFC000"/>
                        </a:solidFill>
                        <a:effectLst/>
                        <a:latin typeface="Lucida Handwriting" pitchFamily="66" charset="0"/>
                        <a:cs typeface="Arial" pitchFamily="34" charset="0"/>
                      </a:rPr>
                      <a:t>E</a:t>
                    </a:r>
                    <a:r>
                      <a:rPr kumimoji="0" lang="ro-RO" sz="2000" b="1" i="0" u="none" strike="noStrike" cap="none" normalizeH="0" baseline="0" smtClean="0">
                        <a:ln>
                          <a:noFill/>
                        </a:ln>
                        <a:solidFill>
                          <a:srgbClr val="00B050"/>
                        </a:solidFill>
                        <a:effectLst/>
                        <a:latin typeface="Lucida Handwriting" pitchFamily="66" charset="0"/>
                        <a:cs typeface="Arial" pitchFamily="34" charset="0"/>
                      </a:rPr>
                      <a:t>M</a:t>
                    </a:r>
                    <a:r>
                      <a:rPr kumimoji="0" lang="ro-RO" sz="2000" b="1" i="0" u="none" strike="noStrike" cap="none" normalizeH="0" baseline="0" smtClean="0">
                        <a:ln>
                          <a:noFill/>
                        </a:ln>
                        <a:solidFill>
                          <a:srgbClr val="943634"/>
                        </a:solidFill>
                        <a:effectLst/>
                        <a:latin typeface="Lucida Handwriting" pitchFamily="66" charset="0"/>
                        <a:cs typeface="Arial" pitchFamily="34" charset="0"/>
                      </a:rPr>
                      <a:t>A </a:t>
                    </a:r>
                    <a:r>
                      <a:rPr kumimoji="0" lang="ro-RO" sz="2000" b="1" i="0" u="none" strike="noStrike" cap="none" normalizeH="0" baseline="0" smtClean="0">
                        <a:ln>
                          <a:noFill/>
                        </a:ln>
                        <a:solidFill>
                          <a:srgbClr val="3333CC"/>
                        </a:solidFill>
                        <a:effectLst/>
                        <a:latin typeface="Lucida Handwriting" pitchFamily="66" charset="0"/>
                        <a:cs typeface="Arial" pitchFamily="34" charset="0"/>
                      </a:rPr>
                      <a:t> </a:t>
                    </a:r>
                    <a:r>
                      <a:rPr kumimoji="0" lang="ro-RO" sz="2000" b="1" i="0" u="none" strike="noStrike" cap="none" normalizeH="0" baseline="0" smtClean="0">
                        <a:ln>
                          <a:noFill/>
                        </a:ln>
                        <a:solidFill>
                          <a:srgbClr val="CC0099"/>
                        </a:solidFill>
                        <a:effectLst/>
                        <a:latin typeface="Lucida Handwriting" pitchFamily="66" charset="0"/>
                        <a:cs typeface="Arial" pitchFamily="34" charset="0"/>
                      </a:rPr>
                      <a:t>B</a:t>
                    </a:r>
                    <a:r>
                      <a:rPr kumimoji="0" lang="ro-RO" sz="2000" b="1" i="0" u="none" strike="noStrike" cap="none" normalizeH="0" baseline="0" smtClean="0">
                        <a:ln>
                          <a:noFill/>
                        </a:ln>
                        <a:solidFill>
                          <a:srgbClr val="66FF33"/>
                        </a:solidFill>
                        <a:effectLst/>
                        <a:latin typeface="Lucida Handwriting" pitchFamily="66" charset="0"/>
                        <a:cs typeface="Arial" pitchFamily="34" charset="0"/>
                      </a:rPr>
                      <a:t>L</a:t>
                    </a:r>
                    <a:r>
                      <a:rPr kumimoji="0" lang="ro-RO" sz="2000" b="1" i="0" u="none" strike="noStrike" cap="none" normalizeH="0" baseline="0" smtClean="0">
                        <a:ln>
                          <a:noFill/>
                        </a:ln>
                        <a:solidFill>
                          <a:srgbClr val="6600CC"/>
                        </a:solidFill>
                        <a:effectLst/>
                        <a:latin typeface="Lucida Handwriting" pitchFamily="66" charset="0"/>
                        <a:cs typeface="Arial" pitchFamily="34" charset="0"/>
                      </a:rPr>
                      <a:t>O</a:t>
                    </a:r>
                    <a:r>
                      <a:rPr kumimoji="0" lang="ro-RO" sz="2000" b="1" i="0" u="none" strike="noStrike" cap="none" normalizeH="0" baseline="0" smtClean="0">
                        <a:ln>
                          <a:noFill/>
                        </a:ln>
                        <a:solidFill>
                          <a:srgbClr val="FF0000"/>
                        </a:solidFill>
                        <a:effectLst/>
                        <a:latin typeface="Lucida Handwriting" pitchFamily="66" charset="0"/>
                        <a:cs typeface="Arial" pitchFamily="34" charset="0"/>
                      </a:rPr>
                      <a:t>C </a:t>
                    </a:r>
                    <a:r>
                      <a:rPr kumimoji="0" lang="ro-RO" sz="2000" b="1" i="0" u="none" strike="noStrike" cap="none" normalizeH="0" baseline="0" smtClean="0">
                        <a:ln>
                          <a:noFill/>
                        </a:ln>
                        <a:solidFill>
                          <a:srgbClr val="3333CC"/>
                        </a:solidFill>
                        <a:effectLst/>
                        <a:latin typeface="Lucida Handwriting" pitchFamily="66" charset="0"/>
                        <a:cs typeface="Arial" pitchFamily="34" charset="0"/>
                      </a:rPr>
                      <a:t> </a:t>
                    </a:r>
                    <a:r>
                      <a:rPr kumimoji="0" lang="ro-RO" sz="2000" b="1" i="0" u="none" strike="noStrike" cap="none" normalizeH="0" baseline="0" smtClean="0">
                        <a:ln>
                          <a:noFill/>
                        </a:ln>
                        <a:solidFill>
                          <a:srgbClr val="1AC447"/>
                        </a:solidFill>
                        <a:effectLst/>
                        <a:latin typeface="Lucida Handwriting" pitchFamily="66" charset="0"/>
                        <a:cs typeface="Arial" pitchFamily="34" charset="0"/>
                      </a:rPr>
                      <a:t>A</a:t>
                    </a:r>
                    <a:r>
                      <a:rPr kumimoji="0" lang="ro-RO" sz="2000" b="1" i="0" u="none" strike="noStrike" cap="none" normalizeH="0" baseline="0" smtClean="0">
                        <a:ln>
                          <a:noFill/>
                        </a:ln>
                        <a:solidFill>
                          <a:srgbClr val="3333CC"/>
                        </a:solidFill>
                        <a:effectLst/>
                        <a:latin typeface="Lucida Handwriting" pitchFamily="66" charset="0"/>
                        <a:cs typeface="Arial" pitchFamily="34" charset="0"/>
                      </a:rPr>
                      <a:t>  </a:t>
                    </a:r>
                    <a:r>
                      <a:rPr kumimoji="0" lang="ro-RO" sz="2000" b="1" i="0" u="none" strike="noStrike" cap="none" normalizeH="0" baseline="0" smtClean="0">
                        <a:ln>
                          <a:noFill/>
                        </a:ln>
                        <a:solidFill>
                          <a:srgbClr val="CC0099"/>
                        </a:solidFill>
                        <a:effectLst/>
                        <a:latin typeface="Lucida Handwriting" pitchFamily="66" charset="0"/>
                        <a:cs typeface="Arial" pitchFamily="34" charset="0"/>
                      </a:rPr>
                      <a:t>S.</a:t>
                    </a:r>
                    <a:r>
                      <a:rPr kumimoji="0" lang="ro-RO" sz="2000" b="1" i="0" u="none" strike="noStrike" cap="none" normalizeH="0" baseline="0" smtClean="0">
                        <a:ln>
                          <a:noFill/>
                        </a:ln>
                        <a:solidFill>
                          <a:srgbClr val="66FF33"/>
                        </a:solidFill>
                        <a:effectLst/>
                        <a:latin typeface="Lucida Handwriting" pitchFamily="66" charset="0"/>
                        <a:cs typeface="Arial" pitchFamily="34" charset="0"/>
                      </a:rPr>
                      <a:t>R.</a:t>
                    </a:r>
                    <a:r>
                      <a:rPr kumimoji="0" lang="ro-RO" sz="2000" b="1" i="0" u="none" strike="noStrike" cap="none" normalizeH="0" baseline="0" smtClean="0">
                        <a:ln>
                          <a:noFill/>
                        </a:ln>
                        <a:solidFill>
                          <a:srgbClr val="FFC000"/>
                        </a:solidFill>
                        <a:effectLst/>
                        <a:latin typeface="Lucida Handwriting" pitchFamily="66" charset="0"/>
                        <a:cs typeface="Arial" pitchFamily="34" charset="0"/>
                      </a:rPr>
                      <a:t>A.</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4712" name="Oval 136"/>
                  <p:cNvSpPr>
                    <a:spLocks noChangeArrowheads="1"/>
                  </p:cNvSpPr>
                  <p:nvPr/>
                </p:nvSpPr>
                <p:spPr bwMode="auto">
                  <a:xfrm>
                    <a:off x="5678" y="3757"/>
                    <a:ext cx="2186" cy="582"/>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dirty="0" smtClean="0">
                        <a:ln>
                          <a:noFill/>
                        </a:ln>
                        <a:solidFill>
                          <a:srgbClr val="C00000"/>
                        </a:solidFill>
                        <a:effectLst/>
                        <a:latin typeface="Times New Roman" pitchFamily="18" charset="0"/>
                        <a:cs typeface="Arial" pitchFamily="34" charset="0"/>
                      </a:rPr>
                      <a:t>Denumire</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713" name="Oval 137"/>
                  <p:cNvSpPr>
                    <a:spLocks noChangeArrowheads="1"/>
                  </p:cNvSpPr>
                  <p:nvPr/>
                </p:nvSpPr>
                <p:spPr bwMode="auto">
                  <a:xfrm>
                    <a:off x="12302" y="3757"/>
                    <a:ext cx="2186" cy="582"/>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C00000"/>
                        </a:solidFill>
                        <a:effectLst/>
                        <a:latin typeface="Times New Roman" pitchFamily="18" charset="0"/>
                        <a:cs typeface="Arial" pitchFamily="34" charset="0"/>
                      </a:rPr>
                      <a:t>Denumire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grpSp>
          </p:grpSp>
        </p:grpSp>
      </p:grpSp>
      <p:sp>
        <p:nvSpPr>
          <p:cNvPr id="139" name="Rounded Rectangle 138"/>
          <p:cNvSpPr/>
          <p:nvPr/>
        </p:nvSpPr>
        <p:spPr>
          <a:xfrm>
            <a:off x="7643834" y="1071546"/>
            <a:ext cx="1214414" cy="1500198"/>
          </a:xfrm>
          <a:prstGeom prst="roundRect">
            <a:avLst/>
          </a:prstGeom>
          <a:solidFill>
            <a:srgbClr val="FFFF00">
              <a:alpha val="90000"/>
            </a:srgb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lgn="ctr"/>
            <a:endParaRPr lang="ro-RO" b="1" dirty="0" smtClean="0">
              <a:solidFill>
                <a:srgbClr val="1B0EC8"/>
              </a:solidFill>
              <a:latin typeface="Georgia" pitchFamily="18" charset="0"/>
            </a:endParaRPr>
          </a:p>
          <a:p>
            <a:pPr algn="ctr"/>
            <a:r>
              <a:rPr lang="ro-RO" b="1" dirty="0" smtClean="0">
                <a:solidFill>
                  <a:srgbClr val="1B0EC8"/>
                </a:solidFill>
                <a:latin typeface="Georgia" pitchFamily="18" charset="0"/>
              </a:rPr>
              <a:t>FIȘĂ DE LUCRU</a:t>
            </a:r>
            <a:endParaRPr lang="ro-RO" b="1" dirty="0">
              <a:solidFill>
                <a:srgbClr val="1B0EC8"/>
              </a:solidFill>
              <a:latin typeface="Georgia" pitchFamily="18" charset="0"/>
            </a:endParaRPr>
          </a:p>
        </p:txBody>
      </p:sp>
      <p:sp>
        <p:nvSpPr>
          <p:cNvPr id="140" name="Oval Callout 139"/>
          <p:cNvSpPr/>
          <p:nvPr/>
        </p:nvSpPr>
        <p:spPr>
          <a:xfrm>
            <a:off x="0" y="0"/>
            <a:ext cx="9144000" cy="1142984"/>
          </a:xfrm>
          <a:prstGeom prst="wedgeEllipseCallout">
            <a:avLst>
              <a:gd name="adj1" fmla="val 34016"/>
              <a:gd name="adj2" fmla="val 8815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b="1" dirty="0" smtClean="0">
                <a:solidFill>
                  <a:srgbClr val="1B0EC8"/>
                </a:solidFill>
                <a:latin typeface="Georgia" pitchFamily="18" charset="0"/>
              </a:rPr>
              <a:t>ACTIVITATE DE FIXARE A CUNOȘTINȚELOR</a:t>
            </a:r>
          </a:p>
          <a:p>
            <a:pPr algn="ctr"/>
            <a:r>
              <a:rPr lang="ro-RO" b="1" dirty="0" smtClean="0">
                <a:solidFill>
                  <a:srgbClr val="1B0EC8"/>
                </a:solidFill>
                <a:latin typeface="Georgia" pitchFamily="18" charset="0"/>
              </a:rPr>
              <a:t>Elevii vor completa, individual sau pe grupe, în sala de clasă și/sau online, următoarea fișă de lucru:</a:t>
            </a:r>
            <a:endParaRPr lang="ro-RO" b="1" dirty="0">
              <a:solidFill>
                <a:srgbClr val="1B0EC8"/>
              </a:solidFill>
              <a:latin typeface="Georgia" pitchFamily="18" charset="0"/>
            </a:endParaRPr>
          </a:p>
        </p:txBody>
      </p:sp>
    </p:spTree>
    <p:extLst>
      <p:ext uri="{BB962C8B-B14F-4D97-AF65-F5344CB8AC3E}">
        <p14:creationId xmlns="" xmlns:p14="http://schemas.microsoft.com/office/powerpoint/2010/main" val="4265434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Oval Callout 139"/>
          <p:cNvSpPr/>
          <p:nvPr/>
        </p:nvSpPr>
        <p:spPr>
          <a:xfrm>
            <a:off x="2214546" y="0"/>
            <a:ext cx="6929454" cy="642918"/>
          </a:xfrm>
          <a:prstGeom prst="wedgeEllipseCallout">
            <a:avLst>
              <a:gd name="adj1" fmla="val -26533"/>
              <a:gd name="adj2" fmla="val 11937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b="1" dirty="0" smtClean="0">
                <a:solidFill>
                  <a:srgbClr val="1B0EC8"/>
                </a:solidFill>
                <a:latin typeface="Georgia" pitchFamily="18" charset="0"/>
              </a:rPr>
              <a:t>Exemplu de rezolvare a fișei de lucru</a:t>
            </a:r>
            <a:endParaRPr lang="ro-RO" b="1" dirty="0">
              <a:solidFill>
                <a:srgbClr val="1B0EC8"/>
              </a:solidFill>
              <a:latin typeface="Georgia" pitchFamily="18" charset="0"/>
            </a:endParaRPr>
          </a:p>
        </p:txBody>
      </p:sp>
      <p:grpSp>
        <p:nvGrpSpPr>
          <p:cNvPr id="1026" name="Group 2"/>
          <p:cNvGrpSpPr>
            <a:grpSpLocks/>
          </p:cNvGrpSpPr>
          <p:nvPr/>
        </p:nvGrpSpPr>
        <p:grpSpPr bwMode="auto">
          <a:xfrm>
            <a:off x="500034" y="1214422"/>
            <a:ext cx="8143931" cy="5357826"/>
            <a:chOff x="3615" y="1397"/>
            <a:chExt cx="11756" cy="9106"/>
          </a:xfrm>
        </p:grpSpPr>
        <p:grpSp>
          <p:nvGrpSpPr>
            <p:cNvPr id="1027" name="Group 3"/>
            <p:cNvGrpSpPr>
              <a:grpSpLocks/>
            </p:cNvGrpSpPr>
            <p:nvPr/>
          </p:nvGrpSpPr>
          <p:grpSpPr bwMode="auto">
            <a:xfrm>
              <a:off x="3615" y="1397"/>
              <a:ext cx="11756" cy="9106"/>
              <a:chOff x="3375" y="1157"/>
              <a:chExt cx="11756" cy="9106"/>
            </a:xfrm>
          </p:grpSpPr>
          <p:sp>
            <p:nvSpPr>
              <p:cNvPr id="1028" name="AutoShape 4"/>
              <p:cNvSpPr>
                <a:spLocks noChangeArrowheads="1"/>
              </p:cNvSpPr>
              <p:nvPr/>
            </p:nvSpPr>
            <p:spPr bwMode="auto">
              <a:xfrm>
                <a:off x="9658" y="4736"/>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X</a:t>
                </a:r>
                <a:r>
                  <a:rPr kumimoji="0" lang="ro-RO" sz="1200" b="1" i="0" u="none" strike="noStrike" cap="none" normalizeH="0" baseline="-25000" smtClean="0">
                    <a:ln>
                      <a:noFill/>
                    </a:ln>
                    <a:solidFill>
                      <a:schemeClr val="tx1"/>
                    </a:solidFill>
                    <a:effectLst/>
                    <a:latin typeface="Times New Roman" pitchFamily="18" charset="0"/>
                    <a:cs typeface="Arial" pitchFamily="34" charset="0"/>
                  </a:rPr>
                  <a:t>i</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AutoShape 5"/>
              <p:cNvSpPr>
                <a:spLocks noChangeArrowheads="1"/>
              </p:cNvSpPr>
              <p:nvPr/>
            </p:nvSpPr>
            <p:spPr bwMode="auto">
              <a:xfrm>
                <a:off x="9658" y="5577"/>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X</a:t>
                </a:r>
                <a:r>
                  <a:rPr kumimoji="0" lang="ro-RO" sz="1200" b="1" i="0" u="none" strike="noStrike" cap="none" normalizeH="0" baseline="-25000" smtClean="0">
                    <a:ln>
                      <a:noFill/>
                    </a:ln>
                    <a:solidFill>
                      <a:schemeClr val="tx1"/>
                    </a:solidFill>
                    <a:effectLst/>
                    <a:latin typeface="Times New Roman" pitchFamily="18" charset="0"/>
                    <a:cs typeface="Arial" pitchFamily="34" charset="0"/>
                  </a:rPr>
                  <a:t>r</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AutoShape 6"/>
              <p:cNvSpPr>
                <a:spLocks noChangeArrowheads="1"/>
              </p:cNvSpPr>
              <p:nvPr/>
            </p:nvSpPr>
            <p:spPr bwMode="auto">
              <a:xfrm>
                <a:off x="9658" y="6395"/>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ε</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AutoShape 7"/>
              <p:cNvSpPr>
                <a:spLocks noChangeArrowheads="1"/>
              </p:cNvSpPr>
              <p:nvPr/>
            </p:nvSpPr>
            <p:spPr bwMode="auto">
              <a:xfrm>
                <a:off x="9658" y="7216"/>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X</a:t>
                </a:r>
                <a:r>
                  <a:rPr kumimoji="0" lang="ro-RO" sz="1200" b="1" i="0" u="none" strike="noStrike" cap="none" normalizeH="0" baseline="-25000" smtClean="0">
                    <a:ln>
                      <a:noFill/>
                    </a:ln>
                    <a:solidFill>
                      <a:schemeClr val="tx1"/>
                    </a:solidFill>
                    <a:effectLst/>
                    <a:latin typeface="Times New Roman" pitchFamily="18" charset="0"/>
                    <a:cs typeface="Arial" pitchFamily="34" charset="0"/>
                  </a:rPr>
                  <a:t>c</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AutoShape 8"/>
              <p:cNvSpPr>
                <a:spLocks noChangeArrowheads="1"/>
              </p:cNvSpPr>
              <p:nvPr/>
            </p:nvSpPr>
            <p:spPr bwMode="auto">
              <a:xfrm>
                <a:off x="9658" y="8109"/>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X</a:t>
                </a:r>
                <a:r>
                  <a:rPr kumimoji="0" lang="ro-RO" sz="1200" b="1" i="0" u="none" strike="noStrike" cap="none" normalizeH="0" baseline="-25000" smtClean="0">
                    <a:ln>
                      <a:noFill/>
                    </a:ln>
                    <a:solidFill>
                      <a:schemeClr val="tx1"/>
                    </a:solidFill>
                    <a:effectLst/>
                    <a:latin typeface="Times New Roman" pitchFamily="18" charset="0"/>
                    <a:cs typeface="Arial" pitchFamily="34" charset="0"/>
                  </a:rPr>
                  <a:t>m</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AutoShape 9"/>
              <p:cNvSpPr>
                <a:spLocks noChangeArrowheads="1"/>
              </p:cNvSpPr>
              <p:nvPr/>
            </p:nvSpPr>
            <p:spPr bwMode="auto">
              <a:xfrm>
                <a:off x="9658" y="8895"/>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Times New Roman" pitchFamily="18" charset="0"/>
                    <a:cs typeface="Arial" pitchFamily="34" charset="0"/>
                  </a:rPr>
                  <a:t>X</a:t>
                </a:r>
                <a:r>
                  <a:rPr kumimoji="0" lang="fr-FR" sz="1200" b="1" i="0" u="none" strike="noStrike" cap="none" normalizeH="0" baseline="-25000" smtClean="0">
                    <a:ln>
                      <a:noFill/>
                    </a:ln>
                    <a:solidFill>
                      <a:schemeClr val="tx1"/>
                    </a:solidFill>
                    <a:effectLst/>
                    <a:latin typeface="Times New Roman" pitchFamily="18" charset="0"/>
                    <a:cs typeface="Arial" pitchFamily="34" charset="0"/>
                  </a:rPr>
                  <a:t>p</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AutoShape 10"/>
              <p:cNvSpPr>
                <a:spLocks noChangeArrowheads="1"/>
              </p:cNvSpPr>
              <p:nvPr/>
            </p:nvSpPr>
            <p:spPr bwMode="auto">
              <a:xfrm>
                <a:off x="10872" y="4736"/>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mărimea de intrare în sistem</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AutoShape 11"/>
              <p:cNvSpPr>
                <a:spLocks noChangeArrowheads="1"/>
              </p:cNvSpPr>
              <p:nvPr/>
            </p:nvSpPr>
            <p:spPr bwMode="auto">
              <a:xfrm>
                <a:off x="10872" y="5577"/>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mărimea de reacţie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AutoShape 12"/>
              <p:cNvSpPr>
                <a:spLocks noChangeArrowheads="1"/>
              </p:cNvSpPr>
              <p:nvPr/>
            </p:nvSpPr>
            <p:spPr bwMode="auto">
              <a:xfrm>
                <a:off x="10913" y="6395"/>
                <a:ext cx="4218"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chemeClr val="tx1"/>
                    </a:solidFill>
                    <a:effectLst/>
                    <a:latin typeface="Times New Roman" pitchFamily="18" charset="0"/>
                    <a:cs typeface="Arial" pitchFamily="34" charset="0"/>
                  </a:rPr>
                  <a:t>semnalul de eroare (abaterea)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AutoShape 13"/>
              <p:cNvSpPr>
                <a:spLocks noChangeArrowheads="1"/>
              </p:cNvSpPr>
              <p:nvPr/>
            </p:nvSpPr>
            <p:spPr bwMode="auto">
              <a:xfrm>
                <a:off x="10872" y="7254"/>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mărimea de comandă</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AutoShape 14"/>
              <p:cNvSpPr>
                <a:spLocks noChangeArrowheads="1"/>
              </p:cNvSpPr>
              <p:nvPr/>
            </p:nvSpPr>
            <p:spPr bwMode="auto">
              <a:xfrm>
                <a:off x="9658" y="9734"/>
                <a:ext cx="784" cy="529"/>
              </a:xfrm>
              <a:prstGeom prst="roundRect">
                <a:avLst>
                  <a:gd name="adj" fmla="val 16667"/>
                </a:avLst>
              </a:prstGeom>
              <a:solidFill>
                <a:srgbClr val="FFFFFF"/>
              </a:solidFill>
              <a:ln w="63500" cmpd="thickThin">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chemeClr val="tx1"/>
                    </a:solidFill>
                    <a:effectLst/>
                    <a:latin typeface="Times New Roman" pitchFamily="18" charset="0"/>
                    <a:cs typeface="Arial" pitchFamily="34" charset="0"/>
                  </a:rPr>
                  <a:t>X</a:t>
                </a:r>
                <a:r>
                  <a:rPr kumimoji="0" lang="fr-FR" sz="1200" b="1" i="0" u="none" strike="noStrike" cap="none" normalizeH="0" baseline="-25000" smtClean="0">
                    <a:ln>
                      <a:noFill/>
                    </a:ln>
                    <a:solidFill>
                      <a:schemeClr val="tx1"/>
                    </a:solidFill>
                    <a:effectLst/>
                    <a:latin typeface="Times New Roman" pitchFamily="18" charset="0"/>
                    <a:cs typeface="Arial" pitchFamily="34" charset="0"/>
                  </a:rPr>
                  <a:t>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AutoShape 15"/>
              <p:cNvSpPr>
                <a:spLocks noChangeArrowheads="1"/>
              </p:cNvSpPr>
              <p:nvPr/>
            </p:nvSpPr>
            <p:spPr bwMode="auto">
              <a:xfrm>
                <a:off x="10872" y="8109"/>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mărimea de execuţie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AutoShape 16"/>
              <p:cNvSpPr>
                <a:spLocks noChangeArrowheads="1"/>
              </p:cNvSpPr>
              <p:nvPr/>
            </p:nvSpPr>
            <p:spPr bwMode="auto">
              <a:xfrm>
                <a:off x="10913" y="8895"/>
                <a:ext cx="4218"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cs typeface="Arial" pitchFamily="34" charset="0"/>
                  </a:rPr>
                  <a:t>mărimi perturbatoare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AutoShape 17"/>
              <p:cNvSpPr>
                <a:spLocks noChangeArrowheads="1"/>
              </p:cNvSpPr>
              <p:nvPr/>
            </p:nvSpPr>
            <p:spPr bwMode="auto">
              <a:xfrm>
                <a:off x="10872" y="9733"/>
                <a:ext cx="4259" cy="529"/>
              </a:xfrm>
              <a:prstGeom prst="roundRect">
                <a:avLst>
                  <a:gd name="adj" fmla="val 16667"/>
                </a:avLst>
              </a:prstGeom>
              <a:solidFill>
                <a:srgbClr val="FFFFFF"/>
              </a:solidFill>
              <a:ln w="31750">
                <a:solidFill>
                  <a:srgbClr val="8064A2"/>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cs typeface="Arial" pitchFamily="34" charset="0"/>
                  </a:rPr>
                  <a:t>mărimea de ieşire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2" name="AutoShape 18"/>
              <p:cNvCxnSpPr>
                <a:cxnSpLocks noChangeShapeType="1"/>
              </p:cNvCxnSpPr>
              <p:nvPr/>
            </p:nvCxnSpPr>
            <p:spPr bwMode="auto">
              <a:xfrm rot="5400000">
                <a:off x="6776" y="6845"/>
                <a:ext cx="5668" cy="656"/>
              </a:xfrm>
              <a:prstGeom prst="bentConnector3">
                <a:avLst>
                  <a:gd name="adj1" fmla="val 3472"/>
                </a:avLst>
              </a:prstGeom>
              <a:noFill/>
              <a:ln w="28575">
                <a:solidFill>
                  <a:srgbClr val="7030A0"/>
                </a:solidFill>
                <a:miter lim="800000"/>
                <a:headEnd/>
                <a:tailEnd/>
              </a:ln>
            </p:spPr>
          </p:cxnSp>
          <p:cxnSp>
            <p:nvCxnSpPr>
              <p:cNvPr id="1043" name="AutoShape 19"/>
              <p:cNvCxnSpPr>
                <a:cxnSpLocks noChangeShapeType="1"/>
              </p:cNvCxnSpPr>
              <p:nvPr/>
            </p:nvCxnSpPr>
            <p:spPr bwMode="auto">
              <a:xfrm>
                <a:off x="9282" y="10007"/>
                <a:ext cx="376" cy="0"/>
              </a:xfrm>
              <a:prstGeom prst="straightConnector1">
                <a:avLst/>
              </a:prstGeom>
              <a:noFill/>
              <a:ln w="19050">
                <a:solidFill>
                  <a:srgbClr val="7030A0"/>
                </a:solidFill>
                <a:round/>
                <a:headEnd/>
                <a:tailEnd type="triangle" w="med" len="med"/>
              </a:ln>
            </p:spPr>
          </p:cxnSp>
          <p:cxnSp>
            <p:nvCxnSpPr>
              <p:cNvPr id="1044" name="AutoShape 20"/>
              <p:cNvCxnSpPr>
                <a:cxnSpLocks noChangeShapeType="1"/>
              </p:cNvCxnSpPr>
              <p:nvPr/>
            </p:nvCxnSpPr>
            <p:spPr bwMode="auto">
              <a:xfrm>
                <a:off x="9282" y="9167"/>
                <a:ext cx="376" cy="0"/>
              </a:xfrm>
              <a:prstGeom prst="straightConnector1">
                <a:avLst/>
              </a:prstGeom>
              <a:noFill/>
              <a:ln w="19050">
                <a:solidFill>
                  <a:srgbClr val="7030A0"/>
                </a:solidFill>
                <a:round/>
                <a:headEnd/>
                <a:tailEnd type="triangle" w="med" len="med"/>
              </a:ln>
            </p:spPr>
          </p:cxnSp>
          <p:cxnSp>
            <p:nvCxnSpPr>
              <p:cNvPr id="1045" name="AutoShape 21"/>
              <p:cNvCxnSpPr>
                <a:cxnSpLocks noChangeShapeType="1"/>
              </p:cNvCxnSpPr>
              <p:nvPr/>
            </p:nvCxnSpPr>
            <p:spPr bwMode="auto">
              <a:xfrm>
                <a:off x="9282" y="8386"/>
                <a:ext cx="376" cy="0"/>
              </a:xfrm>
              <a:prstGeom prst="straightConnector1">
                <a:avLst/>
              </a:prstGeom>
              <a:noFill/>
              <a:ln w="19050">
                <a:solidFill>
                  <a:srgbClr val="7030A0"/>
                </a:solidFill>
                <a:round/>
                <a:headEnd/>
                <a:tailEnd type="triangle" w="med" len="med"/>
              </a:ln>
            </p:spPr>
          </p:cxnSp>
          <p:cxnSp>
            <p:nvCxnSpPr>
              <p:cNvPr id="1046" name="AutoShape 22"/>
              <p:cNvCxnSpPr>
                <a:cxnSpLocks noChangeShapeType="1"/>
              </p:cNvCxnSpPr>
              <p:nvPr/>
            </p:nvCxnSpPr>
            <p:spPr bwMode="auto">
              <a:xfrm>
                <a:off x="9282" y="7473"/>
                <a:ext cx="376" cy="0"/>
              </a:xfrm>
              <a:prstGeom prst="straightConnector1">
                <a:avLst/>
              </a:prstGeom>
              <a:noFill/>
              <a:ln w="19050">
                <a:solidFill>
                  <a:srgbClr val="7030A0"/>
                </a:solidFill>
                <a:round/>
                <a:headEnd/>
                <a:tailEnd type="triangle" w="med" len="med"/>
              </a:ln>
            </p:spPr>
          </p:cxnSp>
          <p:cxnSp>
            <p:nvCxnSpPr>
              <p:cNvPr id="1047" name="AutoShape 23"/>
              <p:cNvCxnSpPr>
                <a:cxnSpLocks noChangeShapeType="1"/>
              </p:cNvCxnSpPr>
              <p:nvPr/>
            </p:nvCxnSpPr>
            <p:spPr bwMode="auto">
              <a:xfrm>
                <a:off x="9282" y="6635"/>
                <a:ext cx="376" cy="0"/>
              </a:xfrm>
              <a:prstGeom prst="straightConnector1">
                <a:avLst/>
              </a:prstGeom>
              <a:noFill/>
              <a:ln w="19050">
                <a:solidFill>
                  <a:srgbClr val="7030A0"/>
                </a:solidFill>
                <a:round/>
                <a:headEnd/>
                <a:tailEnd type="triangle" w="med" len="med"/>
              </a:ln>
            </p:spPr>
          </p:cxnSp>
          <p:cxnSp>
            <p:nvCxnSpPr>
              <p:cNvPr id="1048" name="AutoShape 24"/>
              <p:cNvCxnSpPr>
                <a:cxnSpLocks noChangeShapeType="1"/>
              </p:cNvCxnSpPr>
              <p:nvPr/>
            </p:nvCxnSpPr>
            <p:spPr bwMode="auto">
              <a:xfrm>
                <a:off x="9282" y="5833"/>
                <a:ext cx="376" cy="0"/>
              </a:xfrm>
              <a:prstGeom prst="straightConnector1">
                <a:avLst/>
              </a:prstGeom>
              <a:noFill/>
              <a:ln w="19050">
                <a:solidFill>
                  <a:srgbClr val="7030A0"/>
                </a:solidFill>
                <a:round/>
                <a:headEnd/>
                <a:tailEnd type="triangle" w="med" len="med"/>
              </a:ln>
            </p:spPr>
          </p:cxnSp>
          <p:cxnSp>
            <p:nvCxnSpPr>
              <p:cNvPr id="1049" name="AutoShape 25"/>
              <p:cNvCxnSpPr>
                <a:cxnSpLocks noChangeShapeType="1"/>
              </p:cNvCxnSpPr>
              <p:nvPr/>
            </p:nvCxnSpPr>
            <p:spPr bwMode="auto">
              <a:xfrm>
                <a:off x="9282" y="4994"/>
                <a:ext cx="376" cy="0"/>
              </a:xfrm>
              <a:prstGeom prst="straightConnector1">
                <a:avLst/>
              </a:prstGeom>
              <a:noFill/>
              <a:ln w="19050">
                <a:solidFill>
                  <a:srgbClr val="7030A0"/>
                </a:solidFill>
                <a:round/>
                <a:headEnd/>
                <a:tailEnd type="triangle" w="med" len="med"/>
              </a:ln>
            </p:spPr>
          </p:cxnSp>
          <p:cxnSp>
            <p:nvCxnSpPr>
              <p:cNvPr id="1050" name="AutoShape 26"/>
              <p:cNvCxnSpPr>
                <a:cxnSpLocks noChangeShapeType="1"/>
              </p:cNvCxnSpPr>
              <p:nvPr/>
            </p:nvCxnSpPr>
            <p:spPr bwMode="auto">
              <a:xfrm>
                <a:off x="10442" y="4994"/>
                <a:ext cx="430" cy="2"/>
              </a:xfrm>
              <a:prstGeom prst="straightConnector1">
                <a:avLst/>
              </a:prstGeom>
              <a:noFill/>
              <a:ln w="19050">
                <a:solidFill>
                  <a:srgbClr val="7030A0"/>
                </a:solidFill>
                <a:round/>
                <a:headEnd/>
                <a:tailEnd type="triangle" w="med" len="med"/>
              </a:ln>
            </p:spPr>
          </p:cxnSp>
          <p:cxnSp>
            <p:nvCxnSpPr>
              <p:cNvPr id="1051" name="AutoShape 27"/>
              <p:cNvCxnSpPr>
                <a:cxnSpLocks noChangeShapeType="1"/>
              </p:cNvCxnSpPr>
              <p:nvPr/>
            </p:nvCxnSpPr>
            <p:spPr bwMode="auto">
              <a:xfrm>
                <a:off x="10483" y="5831"/>
                <a:ext cx="430" cy="2"/>
              </a:xfrm>
              <a:prstGeom prst="straightConnector1">
                <a:avLst/>
              </a:prstGeom>
              <a:noFill/>
              <a:ln w="19050">
                <a:solidFill>
                  <a:srgbClr val="7030A0"/>
                </a:solidFill>
                <a:round/>
                <a:headEnd/>
                <a:tailEnd type="triangle" w="med" len="med"/>
              </a:ln>
            </p:spPr>
          </p:cxnSp>
          <p:cxnSp>
            <p:nvCxnSpPr>
              <p:cNvPr id="1052" name="AutoShape 28"/>
              <p:cNvCxnSpPr>
                <a:cxnSpLocks noChangeShapeType="1"/>
              </p:cNvCxnSpPr>
              <p:nvPr/>
            </p:nvCxnSpPr>
            <p:spPr bwMode="auto">
              <a:xfrm>
                <a:off x="10483" y="6635"/>
                <a:ext cx="430" cy="2"/>
              </a:xfrm>
              <a:prstGeom prst="straightConnector1">
                <a:avLst/>
              </a:prstGeom>
              <a:noFill/>
              <a:ln w="19050">
                <a:solidFill>
                  <a:srgbClr val="7030A0"/>
                </a:solidFill>
                <a:round/>
                <a:headEnd/>
                <a:tailEnd type="triangle" w="med" len="med"/>
              </a:ln>
            </p:spPr>
          </p:cxnSp>
          <p:cxnSp>
            <p:nvCxnSpPr>
              <p:cNvPr id="1053" name="AutoShape 29"/>
              <p:cNvCxnSpPr>
                <a:cxnSpLocks noChangeShapeType="1"/>
              </p:cNvCxnSpPr>
              <p:nvPr/>
            </p:nvCxnSpPr>
            <p:spPr bwMode="auto">
              <a:xfrm>
                <a:off x="10442" y="7475"/>
                <a:ext cx="430" cy="2"/>
              </a:xfrm>
              <a:prstGeom prst="straightConnector1">
                <a:avLst/>
              </a:prstGeom>
              <a:noFill/>
              <a:ln w="19050">
                <a:solidFill>
                  <a:srgbClr val="7030A0"/>
                </a:solidFill>
                <a:round/>
                <a:headEnd/>
                <a:tailEnd type="triangle" w="med" len="med"/>
              </a:ln>
            </p:spPr>
          </p:cxnSp>
          <p:cxnSp>
            <p:nvCxnSpPr>
              <p:cNvPr id="1054" name="AutoShape 30"/>
              <p:cNvCxnSpPr>
                <a:cxnSpLocks noChangeShapeType="1"/>
              </p:cNvCxnSpPr>
              <p:nvPr/>
            </p:nvCxnSpPr>
            <p:spPr bwMode="auto">
              <a:xfrm>
                <a:off x="10442" y="8384"/>
                <a:ext cx="430" cy="2"/>
              </a:xfrm>
              <a:prstGeom prst="straightConnector1">
                <a:avLst/>
              </a:prstGeom>
              <a:noFill/>
              <a:ln w="19050">
                <a:solidFill>
                  <a:srgbClr val="7030A0"/>
                </a:solidFill>
                <a:round/>
                <a:headEnd/>
                <a:tailEnd type="triangle" w="med" len="med"/>
              </a:ln>
            </p:spPr>
          </p:cxnSp>
          <p:cxnSp>
            <p:nvCxnSpPr>
              <p:cNvPr id="1055" name="AutoShape 31"/>
              <p:cNvCxnSpPr>
                <a:cxnSpLocks noChangeShapeType="1"/>
              </p:cNvCxnSpPr>
              <p:nvPr/>
            </p:nvCxnSpPr>
            <p:spPr bwMode="auto">
              <a:xfrm>
                <a:off x="10483" y="9133"/>
                <a:ext cx="430" cy="2"/>
              </a:xfrm>
              <a:prstGeom prst="straightConnector1">
                <a:avLst/>
              </a:prstGeom>
              <a:noFill/>
              <a:ln w="19050">
                <a:solidFill>
                  <a:srgbClr val="7030A0"/>
                </a:solidFill>
                <a:round/>
                <a:headEnd/>
                <a:tailEnd type="triangle" w="med" len="med"/>
              </a:ln>
            </p:spPr>
          </p:cxnSp>
          <p:cxnSp>
            <p:nvCxnSpPr>
              <p:cNvPr id="1056" name="AutoShape 32"/>
              <p:cNvCxnSpPr>
                <a:cxnSpLocks noChangeShapeType="1"/>
              </p:cNvCxnSpPr>
              <p:nvPr/>
            </p:nvCxnSpPr>
            <p:spPr bwMode="auto">
              <a:xfrm>
                <a:off x="10442" y="10005"/>
                <a:ext cx="430" cy="2"/>
              </a:xfrm>
              <a:prstGeom prst="straightConnector1">
                <a:avLst/>
              </a:prstGeom>
              <a:noFill/>
              <a:ln w="19050">
                <a:solidFill>
                  <a:srgbClr val="7030A0"/>
                </a:solidFill>
                <a:round/>
                <a:headEnd/>
                <a:tailEnd type="triangle" w="med" len="med"/>
              </a:ln>
            </p:spPr>
          </p:cxnSp>
          <p:cxnSp>
            <p:nvCxnSpPr>
              <p:cNvPr id="1057" name="AutoShape 33"/>
              <p:cNvCxnSpPr>
                <a:cxnSpLocks noChangeShapeType="1"/>
              </p:cNvCxnSpPr>
              <p:nvPr/>
            </p:nvCxnSpPr>
            <p:spPr bwMode="auto">
              <a:xfrm>
                <a:off x="13538" y="4339"/>
                <a:ext cx="22" cy="397"/>
              </a:xfrm>
              <a:prstGeom prst="straightConnector1">
                <a:avLst/>
              </a:prstGeom>
              <a:noFill/>
              <a:ln w="28575">
                <a:solidFill>
                  <a:srgbClr val="7030A0"/>
                </a:solidFill>
                <a:round/>
                <a:headEnd/>
                <a:tailEnd type="triangle" w="med" len="med"/>
              </a:ln>
            </p:spPr>
          </p:cxnSp>
          <p:grpSp>
            <p:nvGrpSpPr>
              <p:cNvPr id="1058" name="Group 34"/>
              <p:cNvGrpSpPr>
                <a:grpSpLocks/>
              </p:cNvGrpSpPr>
              <p:nvPr/>
            </p:nvGrpSpPr>
            <p:grpSpPr bwMode="auto">
              <a:xfrm>
                <a:off x="3375" y="1157"/>
                <a:ext cx="11113" cy="9105"/>
                <a:chOff x="3375" y="1157"/>
                <a:chExt cx="11113" cy="9105"/>
              </a:xfrm>
            </p:grpSpPr>
            <p:sp>
              <p:nvSpPr>
                <p:cNvPr id="1059" name="AutoShape 35"/>
                <p:cNvSpPr>
                  <a:spLocks noChangeArrowheads="1"/>
                </p:cNvSpPr>
                <p:nvPr/>
              </p:nvSpPr>
              <p:spPr bwMode="auto">
                <a:xfrm>
                  <a:off x="3850" y="4736"/>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EC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0" name="AutoShape 36"/>
                <p:cNvSpPr>
                  <a:spLocks noChangeArrowheads="1"/>
                </p:cNvSpPr>
                <p:nvPr/>
              </p:nvSpPr>
              <p:spPr bwMode="auto">
                <a:xfrm>
                  <a:off x="5087" y="4666"/>
                  <a:ext cx="3176" cy="71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cs typeface="Arial" pitchFamily="34" charset="0"/>
                    </a:rPr>
                    <a:t>element de comparaţie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1" name="AutoShape 37"/>
                <p:cNvSpPr>
                  <a:spLocks noChangeArrowheads="1"/>
                </p:cNvSpPr>
                <p:nvPr/>
              </p:nvSpPr>
              <p:spPr bwMode="auto">
                <a:xfrm>
                  <a:off x="3850" y="5942"/>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RA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AutoShape 38"/>
                <p:cNvSpPr>
                  <a:spLocks noChangeArrowheads="1"/>
                </p:cNvSpPr>
                <p:nvPr/>
              </p:nvSpPr>
              <p:spPr bwMode="auto">
                <a:xfrm>
                  <a:off x="5087" y="5833"/>
                  <a:ext cx="3176" cy="802"/>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cs typeface="Arial" pitchFamily="34" charset="0"/>
                    </a:rPr>
                    <a:t>regulator automat</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3" name="AutoShape 39"/>
                <p:cNvSpPr>
                  <a:spLocks noChangeArrowheads="1"/>
                </p:cNvSpPr>
                <p:nvPr/>
              </p:nvSpPr>
              <p:spPr bwMode="auto">
                <a:xfrm>
                  <a:off x="3850" y="7216"/>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EE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AutoShape 40"/>
                <p:cNvSpPr>
                  <a:spLocks noChangeArrowheads="1"/>
                </p:cNvSpPr>
                <p:nvPr/>
              </p:nvSpPr>
              <p:spPr bwMode="auto">
                <a:xfrm>
                  <a:off x="5087" y="7084"/>
                  <a:ext cx="3176" cy="84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element de execuție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AutoShape 41"/>
                <p:cNvSpPr>
                  <a:spLocks noChangeArrowheads="1"/>
                </p:cNvSpPr>
                <p:nvPr/>
              </p:nvSpPr>
              <p:spPr bwMode="auto">
                <a:xfrm>
                  <a:off x="3850" y="8459"/>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Tr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6" name="AutoShape 42"/>
                <p:cNvSpPr>
                  <a:spLocks noChangeArrowheads="1"/>
                </p:cNvSpPr>
                <p:nvPr/>
              </p:nvSpPr>
              <p:spPr bwMode="auto">
                <a:xfrm>
                  <a:off x="5087" y="8386"/>
                  <a:ext cx="3176" cy="747"/>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traductor</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AutoShape 43"/>
                <p:cNvSpPr>
                  <a:spLocks noChangeArrowheads="1"/>
                </p:cNvSpPr>
                <p:nvPr/>
              </p:nvSpPr>
              <p:spPr bwMode="auto">
                <a:xfrm>
                  <a:off x="3850" y="9618"/>
                  <a:ext cx="785" cy="529"/>
                </a:xfrm>
                <a:prstGeom prst="roundRect">
                  <a:avLst>
                    <a:gd name="adj" fmla="val 16667"/>
                  </a:avLst>
                </a:prstGeom>
                <a:solidFill>
                  <a:srgbClr val="FFFFFF"/>
                </a:solidFill>
                <a:ln w="63500" cmpd="thickThin">
                  <a:solidFill>
                    <a:srgbClr val="4BACC6"/>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chemeClr val="tx1"/>
                      </a:solidFill>
                      <a:effectLst/>
                      <a:latin typeface="Times New Roman" pitchFamily="18" charset="0"/>
                      <a:cs typeface="Arial" pitchFamily="34" charset="0"/>
                    </a:rPr>
                    <a:t>IT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68" name="AutoShape 44"/>
                <p:cNvSpPr>
                  <a:spLocks noChangeArrowheads="1"/>
                </p:cNvSpPr>
                <p:nvPr/>
              </p:nvSpPr>
              <p:spPr bwMode="auto">
                <a:xfrm>
                  <a:off x="5087" y="9590"/>
                  <a:ext cx="3176" cy="672"/>
                </a:xfrm>
                <a:prstGeom prst="roundRect">
                  <a:avLst>
                    <a:gd name="adj" fmla="val 16667"/>
                  </a:avLst>
                </a:prstGeom>
                <a:solidFill>
                  <a:srgbClr val="FFFFFF"/>
                </a:solidFill>
                <a:ln w="3175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chemeClr val="tx1"/>
                      </a:solidFill>
                      <a:effectLst/>
                      <a:latin typeface="Times New Roman" pitchFamily="18" charset="0"/>
                      <a:cs typeface="Arial" pitchFamily="34" charset="0"/>
                    </a:rPr>
                    <a:t>instalație tehnologică</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69" name="AutoShape 45"/>
                <p:cNvCxnSpPr>
                  <a:cxnSpLocks noChangeShapeType="1"/>
                </p:cNvCxnSpPr>
                <p:nvPr/>
              </p:nvCxnSpPr>
              <p:spPr bwMode="auto">
                <a:xfrm>
                  <a:off x="3375" y="6225"/>
                  <a:ext cx="475" cy="0"/>
                </a:xfrm>
                <a:prstGeom prst="straightConnector1">
                  <a:avLst/>
                </a:prstGeom>
                <a:noFill/>
                <a:ln w="19050">
                  <a:solidFill>
                    <a:srgbClr val="0000FF"/>
                  </a:solidFill>
                  <a:round/>
                  <a:headEnd/>
                  <a:tailEnd type="triangle" w="med" len="med"/>
                </a:ln>
              </p:spPr>
            </p:cxnSp>
            <p:cxnSp>
              <p:nvCxnSpPr>
                <p:cNvPr id="1070" name="AutoShape 46"/>
                <p:cNvCxnSpPr>
                  <a:cxnSpLocks noChangeShapeType="1"/>
                </p:cNvCxnSpPr>
                <p:nvPr/>
              </p:nvCxnSpPr>
              <p:spPr bwMode="auto">
                <a:xfrm>
                  <a:off x="3375" y="7472"/>
                  <a:ext cx="475" cy="1"/>
                </a:xfrm>
                <a:prstGeom prst="straightConnector1">
                  <a:avLst/>
                </a:prstGeom>
                <a:noFill/>
                <a:ln w="19050">
                  <a:solidFill>
                    <a:srgbClr val="0000FF"/>
                  </a:solidFill>
                  <a:round/>
                  <a:headEnd/>
                  <a:tailEnd type="triangle" w="med" len="med"/>
                </a:ln>
              </p:spPr>
            </p:cxnSp>
            <p:cxnSp>
              <p:nvCxnSpPr>
                <p:cNvPr id="1071" name="AutoShape 47"/>
                <p:cNvCxnSpPr>
                  <a:cxnSpLocks noChangeShapeType="1"/>
                </p:cNvCxnSpPr>
                <p:nvPr/>
              </p:nvCxnSpPr>
              <p:spPr bwMode="auto">
                <a:xfrm>
                  <a:off x="3375" y="8773"/>
                  <a:ext cx="475" cy="0"/>
                </a:xfrm>
                <a:prstGeom prst="straightConnector1">
                  <a:avLst/>
                </a:prstGeom>
                <a:noFill/>
                <a:ln w="19050">
                  <a:solidFill>
                    <a:srgbClr val="0000FF"/>
                  </a:solidFill>
                  <a:round/>
                  <a:headEnd/>
                  <a:tailEnd type="triangle" w="med" len="med"/>
                </a:ln>
              </p:spPr>
            </p:cxnSp>
            <p:cxnSp>
              <p:nvCxnSpPr>
                <p:cNvPr id="1072" name="AutoShape 48"/>
                <p:cNvCxnSpPr>
                  <a:cxnSpLocks noChangeShapeType="1"/>
                </p:cNvCxnSpPr>
                <p:nvPr/>
              </p:nvCxnSpPr>
              <p:spPr bwMode="auto">
                <a:xfrm>
                  <a:off x="3375" y="4994"/>
                  <a:ext cx="475" cy="1"/>
                </a:xfrm>
                <a:prstGeom prst="straightConnector1">
                  <a:avLst/>
                </a:prstGeom>
                <a:noFill/>
                <a:ln w="19050">
                  <a:solidFill>
                    <a:srgbClr val="0000FF"/>
                  </a:solidFill>
                  <a:round/>
                  <a:headEnd/>
                  <a:tailEnd type="triangle" w="med" len="med"/>
                </a:ln>
              </p:spPr>
            </p:cxnSp>
            <p:cxnSp>
              <p:nvCxnSpPr>
                <p:cNvPr id="1073" name="AutoShape 49"/>
                <p:cNvCxnSpPr>
                  <a:cxnSpLocks noChangeShapeType="1"/>
                </p:cNvCxnSpPr>
                <p:nvPr/>
              </p:nvCxnSpPr>
              <p:spPr bwMode="auto">
                <a:xfrm>
                  <a:off x="3375" y="9858"/>
                  <a:ext cx="475" cy="1"/>
                </a:xfrm>
                <a:prstGeom prst="straightConnector1">
                  <a:avLst/>
                </a:prstGeom>
                <a:noFill/>
                <a:ln w="19050">
                  <a:solidFill>
                    <a:srgbClr val="0000FF"/>
                  </a:solidFill>
                  <a:round/>
                  <a:headEnd/>
                  <a:tailEnd type="triangle" w="med" len="med"/>
                </a:ln>
              </p:spPr>
            </p:cxnSp>
            <p:cxnSp>
              <p:nvCxnSpPr>
                <p:cNvPr id="1074" name="AutoShape 50"/>
                <p:cNvCxnSpPr>
                  <a:cxnSpLocks noChangeShapeType="1"/>
                </p:cNvCxnSpPr>
                <p:nvPr/>
              </p:nvCxnSpPr>
              <p:spPr bwMode="auto">
                <a:xfrm>
                  <a:off x="4635" y="4994"/>
                  <a:ext cx="452" cy="0"/>
                </a:xfrm>
                <a:prstGeom prst="straightConnector1">
                  <a:avLst/>
                </a:prstGeom>
                <a:noFill/>
                <a:ln w="19050">
                  <a:solidFill>
                    <a:srgbClr val="0000FF"/>
                  </a:solidFill>
                  <a:round/>
                  <a:headEnd/>
                  <a:tailEnd type="triangle" w="med" len="med"/>
                </a:ln>
              </p:spPr>
            </p:cxnSp>
            <p:cxnSp>
              <p:nvCxnSpPr>
                <p:cNvPr id="1075" name="AutoShape 51"/>
                <p:cNvCxnSpPr>
                  <a:cxnSpLocks noChangeShapeType="1"/>
                </p:cNvCxnSpPr>
                <p:nvPr/>
              </p:nvCxnSpPr>
              <p:spPr bwMode="auto">
                <a:xfrm>
                  <a:off x="4635" y="6223"/>
                  <a:ext cx="452" cy="0"/>
                </a:xfrm>
                <a:prstGeom prst="straightConnector1">
                  <a:avLst/>
                </a:prstGeom>
                <a:noFill/>
                <a:ln w="19050">
                  <a:solidFill>
                    <a:srgbClr val="0000FF"/>
                  </a:solidFill>
                  <a:round/>
                  <a:headEnd/>
                  <a:tailEnd type="triangle" w="med" len="med"/>
                </a:ln>
              </p:spPr>
            </p:cxnSp>
            <p:cxnSp>
              <p:nvCxnSpPr>
                <p:cNvPr id="1076" name="AutoShape 52"/>
                <p:cNvCxnSpPr>
                  <a:cxnSpLocks noChangeShapeType="1"/>
                </p:cNvCxnSpPr>
                <p:nvPr/>
              </p:nvCxnSpPr>
              <p:spPr bwMode="auto">
                <a:xfrm>
                  <a:off x="4635" y="7470"/>
                  <a:ext cx="452" cy="0"/>
                </a:xfrm>
                <a:prstGeom prst="straightConnector1">
                  <a:avLst/>
                </a:prstGeom>
                <a:noFill/>
                <a:ln w="19050">
                  <a:solidFill>
                    <a:srgbClr val="0000FF"/>
                  </a:solidFill>
                  <a:round/>
                  <a:headEnd/>
                  <a:tailEnd type="triangle" w="med" len="med"/>
                </a:ln>
              </p:spPr>
            </p:cxnSp>
            <p:cxnSp>
              <p:nvCxnSpPr>
                <p:cNvPr id="1077" name="AutoShape 53"/>
                <p:cNvCxnSpPr>
                  <a:cxnSpLocks noChangeShapeType="1"/>
                </p:cNvCxnSpPr>
                <p:nvPr/>
              </p:nvCxnSpPr>
              <p:spPr bwMode="auto">
                <a:xfrm>
                  <a:off x="4635" y="8773"/>
                  <a:ext cx="452" cy="0"/>
                </a:xfrm>
                <a:prstGeom prst="straightConnector1">
                  <a:avLst/>
                </a:prstGeom>
                <a:noFill/>
                <a:ln w="19050">
                  <a:solidFill>
                    <a:srgbClr val="0000FF"/>
                  </a:solidFill>
                  <a:round/>
                  <a:headEnd/>
                  <a:tailEnd type="triangle" w="med" len="med"/>
                </a:ln>
              </p:spPr>
            </p:cxnSp>
            <p:cxnSp>
              <p:nvCxnSpPr>
                <p:cNvPr id="1078" name="AutoShape 54"/>
                <p:cNvCxnSpPr>
                  <a:cxnSpLocks noChangeShapeType="1"/>
                </p:cNvCxnSpPr>
                <p:nvPr/>
              </p:nvCxnSpPr>
              <p:spPr bwMode="auto">
                <a:xfrm>
                  <a:off x="4635" y="9859"/>
                  <a:ext cx="452" cy="0"/>
                </a:xfrm>
                <a:prstGeom prst="straightConnector1">
                  <a:avLst/>
                </a:prstGeom>
                <a:noFill/>
                <a:ln w="19050">
                  <a:solidFill>
                    <a:srgbClr val="0000FF"/>
                  </a:solidFill>
                  <a:round/>
                  <a:headEnd/>
                  <a:tailEnd type="triangle" w="med" len="med"/>
                </a:ln>
              </p:spPr>
            </p:cxnSp>
            <p:cxnSp>
              <p:nvCxnSpPr>
                <p:cNvPr id="1079" name="AutoShape 55"/>
                <p:cNvCxnSpPr>
                  <a:cxnSpLocks noChangeShapeType="1"/>
                </p:cNvCxnSpPr>
                <p:nvPr/>
              </p:nvCxnSpPr>
              <p:spPr bwMode="auto">
                <a:xfrm>
                  <a:off x="6897" y="4269"/>
                  <a:ext cx="22" cy="397"/>
                </a:xfrm>
                <a:prstGeom prst="straightConnector1">
                  <a:avLst/>
                </a:prstGeom>
                <a:noFill/>
                <a:ln w="28575">
                  <a:solidFill>
                    <a:srgbClr val="3333CC"/>
                  </a:solidFill>
                  <a:round/>
                  <a:headEnd/>
                  <a:tailEnd type="triangle" w="med" len="med"/>
                </a:ln>
              </p:spPr>
            </p:cxnSp>
            <p:grpSp>
              <p:nvGrpSpPr>
                <p:cNvPr id="1080" name="Group 56"/>
                <p:cNvGrpSpPr>
                  <a:grpSpLocks/>
                </p:cNvGrpSpPr>
                <p:nvPr/>
              </p:nvGrpSpPr>
              <p:grpSpPr bwMode="auto">
                <a:xfrm>
                  <a:off x="3375" y="1157"/>
                  <a:ext cx="11113" cy="3182"/>
                  <a:chOff x="3375" y="1157"/>
                  <a:chExt cx="11113" cy="3182"/>
                </a:xfrm>
              </p:grpSpPr>
              <p:sp>
                <p:nvSpPr>
                  <p:cNvPr id="1081" name="Oval 57"/>
                  <p:cNvSpPr>
                    <a:spLocks noChangeArrowheads="1"/>
                  </p:cNvSpPr>
                  <p:nvPr/>
                </p:nvSpPr>
                <p:spPr bwMode="auto">
                  <a:xfrm>
                    <a:off x="3375" y="3757"/>
                    <a:ext cx="1712" cy="582"/>
                  </a:xfrm>
                  <a:prstGeom prst="ellipse">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3333CC"/>
                        </a:solidFill>
                        <a:effectLst/>
                        <a:latin typeface="Times New Roman" pitchFamily="18" charset="0"/>
                        <a:cs typeface="Arial" pitchFamily="34" charset="0"/>
                      </a:rPr>
                      <a:t>Simbol</a:t>
                    </a:r>
                    <a:r>
                      <a:rPr kumimoji="0" lang="ro-RO" sz="1200" b="1" i="0" u="none" strike="noStrike" cap="none" normalizeH="0" baseline="0" smtClean="0">
                        <a:ln>
                          <a:noFill/>
                        </a:ln>
                        <a:solidFill>
                          <a:srgbClr val="3333CC"/>
                        </a:solidFill>
                        <a:effectLst/>
                        <a:latin typeface="Times New Roman" pitchFamily="18" charset="0"/>
                        <a:cs typeface="Arial" pitchFamily="34" charset="0"/>
                      </a:rPr>
                      <a:t> </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82" name="Oval 58"/>
                  <p:cNvSpPr>
                    <a:spLocks noChangeArrowheads="1"/>
                  </p:cNvSpPr>
                  <p:nvPr/>
                </p:nvSpPr>
                <p:spPr bwMode="auto">
                  <a:xfrm>
                    <a:off x="9556" y="3757"/>
                    <a:ext cx="1660" cy="582"/>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3333CC"/>
                        </a:solidFill>
                        <a:effectLst/>
                        <a:latin typeface="Times New Roman" pitchFamily="18" charset="0"/>
                        <a:cs typeface="Arial" pitchFamily="34" charset="0"/>
                      </a:rPr>
                      <a:t>Simbol</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83" name="AutoShape 59"/>
                  <p:cNvSpPr>
                    <a:spLocks noChangeArrowheads="1"/>
                  </p:cNvSpPr>
                  <p:nvPr/>
                </p:nvSpPr>
                <p:spPr bwMode="auto">
                  <a:xfrm rot="18857476" flipH="1">
                    <a:off x="3352" y="1926"/>
                    <a:ext cx="2052" cy="514"/>
                  </a:xfrm>
                  <a:prstGeom prst="curvedDownArrow">
                    <a:avLst>
                      <a:gd name="adj1" fmla="val 79844"/>
                      <a:gd name="adj2" fmla="val 159689"/>
                      <a:gd name="adj3" fmla="val 33333"/>
                    </a:avLst>
                  </a:prstGeom>
                  <a:solidFill>
                    <a:srgbClr val="FFFF99"/>
                  </a:solidFill>
                  <a:ln w="19050">
                    <a:solidFill>
                      <a:srgbClr val="0070C0"/>
                    </a:solidFill>
                    <a:miter lim="800000"/>
                    <a:headEnd/>
                    <a:tailEnd/>
                  </a:ln>
                  <a:effectLst/>
                </p:spPr>
                <p:txBody>
                  <a:bodyPr vert="horz" wrap="square" lIns="91440" tIns="45720" rIns="91440" bIns="45720" numCol="1" anchor="t" anchorCtr="0" compatLnSpc="1">
                    <a:prstTxWarp prst="textNoShape">
                      <a:avLst/>
                    </a:prstTxWarp>
                  </a:bodyPr>
                  <a:lstStyle/>
                  <a:p>
                    <a:endParaRPr lang="ro-RO"/>
                  </a:p>
                </p:txBody>
              </p:sp>
              <p:cxnSp>
                <p:nvCxnSpPr>
                  <p:cNvPr id="1084" name="AutoShape 60"/>
                  <p:cNvCxnSpPr>
                    <a:cxnSpLocks noChangeShapeType="1"/>
                  </p:cNvCxnSpPr>
                  <p:nvPr/>
                </p:nvCxnSpPr>
                <p:spPr bwMode="auto">
                  <a:xfrm flipH="1">
                    <a:off x="4486" y="3209"/>
                    <a:ext cx="601" cy="548"/>
                  </a:xfrm>
                  <a:prstGeom prst="straightConnector1">
                    <a:avLst/>
                  </a:prstGeom>
                  <a:noFill/>
                  <a:ln w="38100">
                    <a:solidFill>
                      <a:srgbClr val="0000FF"/>
                    </a:solidFill>
                    <a:round/>
                    <a:headEnd/>
                    <a:tailEnd type="triangle" w="med" len="med"/>
                  </a:ln>
                  <a:effectLst/>
                </p:spPr>
              </p:cxnSp>
              <p:cxnSp>
                <p:nvCxnSpPr>
                  <p:cNvPr id="1085" name="AutoShape 61"/>
                  <p:cNvCxnSpPr>
                    <a:cxnSpLocks noChangeShapeType="1"/>
                  </p:cNvCxnSpPr>
                  <p:nvPr/>
                </p:nvCxnSpPr>
                <p:spPr bwMode="auto">
                  <a:xfrm>
                    <a:off x="13248" y="3301"/>
                    <a:ext cx="290" cy="456"/>
                  </a:xfrm>
                  <a:prstGeom prst="straightConnector1">
                    <a:avLst/>
                  </a:prstGeom>
                  <a:noFill/>
                  <a:ln w="38100">
                    <a:solidFill>
                      <a:srgbClr val="7030A0"/>
                    </a:solidFill>
                    <a:round/>
                    <a:headEnd/>
                    <a:tailEnd type="triangle" w="med" len="med"/>
                  </a:ln>
                  <a:effectLst/>
                </p:spPr>
              </p:cxnSp>
              <p:cxnSp>
                <p:nvCxnSpPr>
                  <p:cNvPr id="1086" name="AutoShape 62"/>
                  <p:cNvCxnSpPr>
                    <a:cxnSpLocks noChangeShapeType="1"/>
                  </p:cNvCxnSpPr>
                  <p:nvPr/>
                </p:nvCxnSpPr>
                <p:spPr bwMode="auto">
                  <a:xfrm>
                    <a:off x="6296" y="3209"/>
                    <a:ext cx="601" cy="548"/>
                  </a:xfrm>
                  <a:prstGeom prst="straightConnector1">
                    <a:avLst/>
                  </a:prstGeom>
                  <a:noFill/>
                  <a:ln w="38100">
                    <a:solidFill>
                      <a:srgbClr val="0000FF"/>
                    </a:solidFill>
                    <a:round/>
                    <a:headEnd/>
                    <a:tailEnd type="triangle" w="med" len="med"/>
                  </a:ln>
                  <a:effectLst/>
                </p:spPr>
              </p:cxnSp>
              <p:cxnSp>
                <p:nvCxnSpPr>
                  <p:cNvPr id="1087" name="AutoShape 63"/>
                  <p:cNvCxnSpPr>
                    <a:cxnSpLocks noChangeShapeType="1"/>
                  </p:cNvCxnSpPr>
                  <p:nvPr/>
                </p:nvCxnSpPr>
                <p:spPr bwMode="auto">
                  <a:xfrm flipH="1">
                    <a:off x="10913" y="3301"/>
                    <a:ext cx="601" cy="548"/>
                  </a:xfrm>
                  <a:prstGeom prst="straightConnector1">
                    <a:avLst/>
                  </a:prstGeom>
                  <a:noFill/>
                  <a:ln w="38100">
                    <a:solidFill>
                      <a:srgbClr val="7030A0"/>
                    </a:solidFill>
                    <a:round/>
                    <a:headEnd/>
                    <a:tailEnd type="triangle" w="med" len="med"/>
                  </a:ln>
                  <a:effectLst/>
                </p:spPr>
              </p:cxnSp>
              <p:sp>
                <p:nvSpPr>
                  <p:cNvPr id="1088" name="Oval 64"/>
                  <p:cNvSpPr>
                    <a:spLocks noChangeArrowheads="1"/>
                  </p:cNvSpPr>
                  <p:nvPr/>
                </p:nvSpPr>
                <p:spPr bwMode="auto">
                  <a:xfrm>
                    <a:off x="4031" y="2493"/>
                    <a:ext cx="3283" cy="966"/>
                  </a:xfrm>
                  <a:prstGeom prst="ellipse">
                    <a:avLst/>
                  </a:prstGeom>
                  <a:solidFill>
                    <a:srgbClr val="CAEDBD"/>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0070C0"/>
                        </a:solidFill>
                        <a:effectLst/>
                        <a:latin typeface="Times New Roman" pitchFamily="18" charset="0"/>
                        <a:cs typeface="Arial" pitchFamily="34" charset="0"/>
                      </a:rPr>
                      <a:t>ELEMENTE COMPONENTE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89" name="Oval 65"/>
                  <p:cNvSpPr>
                    <a:spLocks noChangeArrowheads="1"/>
                  </p:cNvSpPr>
                  <p:nvPr/>
                </p:nvSpPr>
                <p:spPr bwMode="auto">
                  <a:xfrm>
                    <a:off x="10731" y="2493"/>
                    <a:ext cx="3243" cy="1058"/>
                  </a:xfrm>
                  <a:prstGeom prst="ellipse">
                    <a:avLst/>
                  </a:prstGeom>
                  <a:solidFill>
                    <a:srgbClr val="CAEDBD"/>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200" b="1" i="0" u="none" strike="noStrike" cap="none" normalizeH="0" baseline="0" smtClean="0">
                        <a:ln>
                          <a:noFill/>
                        </a:ln>
                        <a:solidFill>
                          <a:srgbClr val="FF0000"/>
                        </a:solidFill>
                        <a:effectLst/>
                        <a:latin typeface="Times New Roman" pitchFamily="18" charset="0"/>
                        <a:cs typeface="Arial" pitchFamily="34" charset="0"/>
                      </a:rPr>
                      <a:t>MĂRIMI DE INTRARE/IEŞIRE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90" name="AutoShape 66"/>
                  <p:cNvSpPr>
                    <a:spLocks noChangeArrowheads="1"/>
                  </p:cNvSpPr>
                  <p:nvPr/>
                </p:nvSpPr>
                <p:spPr bwMode="auto">
                  <a:xfrm rot="24057341">
                    <a:off x="12302" y="1887"/>
                    <a:ext cx="2052" cy="514"/>
                  </a:xfrm>
                  <a:prstGeom prst="curvedDownArrow">
                    <a:avLst>
                      <a:gd name="adj1" fmla="val 79844"/>
                      <a:gd name="adj2" fmla="val 159689"/>
                      <a:gd name="adj3" fmla="val 33333"/>
                    </a:avLst>
                  </a:prstGeom>
                  <a:solidFill>
                    <a:srgbClr val="FFFF99"/>
                  </a:solidFill>
                  <a:ln w="12700">
                    <a:solidFill>
                      <a:srgbClr val="7030A0"/>
                    </a:solidFill>
                    <a:miter lim="800000"/>
                    <a:headEnd/>
                    <a:tailEnd/>
                  </a:ln>
                  <a:effectLst/>
                </p:spPr>
                <p:txBody>
                  <a:bodyPr vert="horz" wrap="square" lIns="91440" tIns="45720" rIns="91440" bIns="45720" numCol="1" anchor="t" anchorCtr="0" compatLnSpc="1">
                    <a:prstTxWarp prst="textNoShape">
                      <a:avLst/>
                    </a:prstTxWarp>
                  </a:bodyPr>
                  <a:lstStyle/>
                  <a:p>
                    <a:endParaRPr lang="ro-RO"/>
                  </a:p>
                </p:txBody>
              </p:sp>
              <p:sp>
                <p:nvSpPr>
                  <p:cNvPr id="1091" name="Oval 67"/>
                  <p:cNvSpPr>
                    <a:spLocks noChangeArrowheads="1"/>
                  </p:cNvSpPr>
                  <p:nvPr/>
                </p:nvSpPr>
                <p:spPr bwMode="auto">
                  <a:xfrm>
                    <a:off x="4763" y="1157"/>
                    <a:ext cx="8159" cy="124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800" b="1" i="0" u="none" strike="noStrike" cap="none" normalizeH="0" baseline="0" smtClean="0">
                      <a:ln>
                        <a:noFill/>
                      </a:ln>
                      <a:solidFill>
                        <a:srgbClr val="3333CC"/>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rgbClr val="3333CC"/>
                        </a:solidFill>
                        <a:effectLst/>
                        <a:latin typeface="Lucida Handwriting" pitchFamily="66" charset="0"/>
                        <a:cs typeface="Arial" pitchFamily="34" charset="0"/>
                      </a:rPr>
                      <a:t>SCHEMA BLOC A S.R.A.</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92" name="Oval 68"/>
                  <p:cNvSpPr>
                    <a:spLocks noChangeArrowheads="1"/>
                  </p:cNvSpPr>
                  <p:nvPr/>
                </p:nvSpPr>
                <p:spPr bwMode="auto">
                  <a:xfrm>
                    <a:off x="5678" y="3757"/>
                    <a:ext cx="2186" cy="582"/>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C00000"/>
                        </a:solidFill>
                        <a:effectLst/>
                        <a:latin typeface="Times New Roman" pitchFamily="18" charset="0"/>
                        <a:cs typeface="Arial" pitchFamily="34" charset="0"/>
                      </a:rPr>
                      <a:t>Denumire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93" name="Oval 69"/>
                  <p:cNvSpPr>
                    <a:spLocks noChangeArrowheads="1"/>
                  </p:cNvSpPr>
                  <p:nvPr/>
                </p:nvSpPr>
                <p:spPr bwMode="auto">
                  <a:xfrm>
                    <a:off x="12302" y="3757"/>
                    <a:ext cx="2186" cy="582"/>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smtClean="0">
                        <a:ln>
                          <a:noFill/>
                        </a:ln>
                        <a:solidFill>
                          <a:srgbClr val="C00000"/>
                        </a:solidFill>
                        <a:effectLst/>
                        <a:latin typeface="Times New Roman" pitchFamily="18" charset="0"/>
                        <a:cs typeface="Arial" pitchFamily="34" charset="0"/>
                      </a:rPr>
                      <a:t>Denumire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grpSp>
          </p:grpSp>
        </p:grpSp>
        <p:cxnSp>
          <p:nvCxnSpPr>
            <p:cNvPr id="1094" name="AutoShape 70"/>
            <p:cNvCxnSpPr>
              <a:cxnSpLocks noChangeShapeType="1"/>
            </p:cNvCxnSpPr>
            <p:nvPr/>
          </p:nvCxnSpPr>
          <p:spPr bwMode="auto">
            <a:xfrm rot="5400000">
              <a:off x="1183" y="7011"/>
              <a:ext cx="5519" cy="656"/>
            </a:xfrm>
            <a:prstGeom prst="bentConnector3">
              <a:avLst>
                <a:gd name="adj1" fmla="val 4218"/>
              </a:avLst>
            </a:prstGeom>
            <a:noFill/>
            <a:ln w="28575">
              <a:solidFill>
                <a:srgbClr val="0000FF"/>
              </a:solidFill>
              <a:miter lim="800000"/>
              <a:headEnd/>
              <a:tailEnd/>
            </a:ln>
          </p:spPr>
        </p:cxnSp>
      </p:grpSp>
    </p:spTree>
    <p:extLst>
      <p:ext uri="{BB962C8B-B14F-4D97-AF65-F5344CB8AC3E}">
        <p14:creationId xmlns="" xmlns:p14="http://schemas.microsoft.com/office/powerpoint/2010/main" val="4265434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025" name="Oval 1"/>
          <p:cNvSpPr>
            <a:spLocks noChangeArrowheads="1"/>
          </p:cNvSpPr>
          <p:nvPr/>
        </p:nvSpPr>
        <p:spPr bwMode="auto">
          <a:xfrm>
            <a:off x="285720" y="214290"/>
            <a:ext cx="8572560" cy="1000132"/>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dirty="0" smtClean="0">
                <a:ln>
                  <a:noFill/>
                </a:ln>
                <a:solidFill>
                  <a:srgbClr val="0033CC"/>
                </a:solidFill>
                <a:effectLst/>
                <a:latin typeface="Georgia" pitchFamily="18" charset="0"/>
                <a:ea typeface="Calibri" pitchFamily="34" charset="0"/>
                <a:cs typeface="Times New Roman" pitchFamily="18" charset="0"/>
              </a:rPr>
              <a:t>FIȘĂ DE LUCRU 2 / EVALUARE FORMATIVĂ</a:t>
            </a:r>
            <a:endParaRPr kumimoji="0" lang="ro-RO"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Elemente ale SRA</a:t>
            </a:r>
            <a:endParaRPr kumimoji="0" lang="ro-RO" b="0" i="0" u="none" strike="noStrike" cap="none" normalizeH="0" baseline="0" dirty="0" smtClean="0">
              <a:ln>
                <a:noFill/>
              </a:ln>
              <a:solidFill>
                <a:schemeClr val="tx1"/>
              </a:solidFill>
              <a:effectLst/>
              <a:latin typeface="Georgia" pitchFamily="18" charset="0"/>
              <a:cs typeface="Arial" pitchFamily="34" charset="0"/>
            </a:endParaRPr>
          </a:p>
        </p:txBody>
      </p:sp>
      <p:graphicFrame>
        <p:nvGraphicFramePr>
          <p:cNvPr id="6" name="Table 5"/>
          <p:cNvGraphicFramePr>
            <a:graphicFrameLocks noGrp="1"/>
          </p:cNvGraphicFramePr>
          <p:nvPr/>
        </p:nvGraphicFramePr>
        <p:xfrm>
          <a:off x="285720" y="1500174"/>
          <a:ext cx="8572560" cy="4429156"/>
        </p:xfrm>
        <a:graphic>
          <a:graphicData uri="http://schemas.openxmlformats.org/drawingml/2006/table">
            <a:tbl>
              <a:tblPr/>
              <a:tblGrid>
                <a:gridCol w="2946625"/>
                <a:gridCol w="532005"/>
                <a:gridCol w="5093930"/>
              </a:tblGrid>
              <a:tr h="262951">
                <a:tc gridSpan="3">
                  <a:txBody>
                    <a:bodyPr/>
                    <a:lstStyle/>
                    <a:p>
                      <a:pPr algn="ctr">
                        <a:lnSpc>
                          <a:spcPct val="115000"/>
                        </a:lnSpc>
                        <a:spcAft>
                          <a:spcPts val="0"/>
                        </a:spcAft>
                      </a:pPr>
                      <a:r>
                        <a:rPr lang="ro-RO" sz="1600" b="1" dirty="0">
                          <a:latin typeface="Georgia" pitchFamily="18" charset="0"/>
                          <a:ea typeface="Calibri"/>
                          <a:cs typeface="Times New Roman"/>
                        </a:rPr>
                        <a:t>Răspundeți la următoarele cerințe:</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hMerge="1">
                  <a:txBody>
                    <a:bodyPr/>
                    <a:lstStyle/>
                    <a:p>
                      <a:endParaRPr lang="ro-RO"/>
                    </a:p>
                  </a:txBody>
                  <a:tcPr/>
                </a:tc>
                <a:tc hMerge="1">
                  <a:txBody>
                    <a:bodyPr/>
                    <a:lstStyle/>
                    <a:p>
                      <a:endParaRPr lang="ro-RO"/>
                    </a:p>
                  </a:txBody>
                  <a:tcPr/>
                </a:tc>
              </a:tr>
              <a:tr h="868580">
                <a:tc>
                  <a:txBody>
                    <a:bodyPr/>
                    <a:lstStyle/>
                    <a:p>
                      <a:pPr marL="342900" lvl="0" indent="-342900">
                        <a:lnSpc>
                          <a:spcPct val="115000"/>
                        </a:lnSpc>
                        <a:spcAft>
                          <a:spcPts val="0"/>
                        </a:spcAft>
                        <a:buClr>
                          <a:srgbClr val="0070C0"/>
                        </a:buClr>
                        <a:buSzPts val="1600"/>
                        <a:buFont typeface="+mj-lt"/>
                        <a:buAutoNum type="arabicPeriod"/>
                      </a:pPr>
                      <a:r>
                        <a:rPr lang="ro-RO" sz="1600" b="1" dirty="0">
                          <a:latin typeface="Georgia" pitchFamily="18" charset="0"/>
                          <a:ea typeface="Calibri"/>
                          <a:cs typeface="Times New Roman"/>
                        </a:rPr>
                        <a:t>Definiți sistemul de reglare automată sau automatizarea</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nSpc>
                          <a:spcPct val="115000"/>
                        </a:lnSpc>
                        <a:spcAft>
                          <a:spcPts val="0"/>
                        </a:spcAft>
                      </a:pPr>
                      <a:r>
                        <a:rPr lang="ro-RO" sz="1600" i="1">
                          <a:solidFill>
                            <a:srgbClr val="FF0000"/>
                          </a:solidFill>
                          <a:latin typeface="Georgia" pitchFamily="18" charset="0"/>
                          <a:ea typeface="Calibri"/>
                          <a:cs typeface="Times New Roman"/>
                        </a:rPr>
                        <a:t>2 p</a:t>
                      </a:r>
                      <a:endParaRPr lang="ro-RO" sz="160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lnSpc>
                          <a:spcPct val="115000"/>
                        </a:lnSpc>
                        <a:spcAft>
                          <a:spcPts val="0"/>
                        </a:spcAft>
                      </a:pPr>
                      <a:r>
                        <a:rPr lang="ro-RO" sz="1600" dirty="0" smtClean="0">
                          <a:solidFill>
                            <a:srgbClr val="FF0000"/>
                          </a:solidFill>
                          <a:latin typeface="Georgia" pitchFamily="18" charset="0"/>
                          <a:ea typeface="Calibri"/>
                          <a:cs typeface="Times New Roman"/>
                        </a:rPr>
                        <a:t>............................................................................</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62951">
                <a:tc gridSpan="3">
                  <a:txBody>
                    <a:bodyPr/>
                    <a:lstStyle/>
                    <a:p>
                      <a:pPr algn="l">
                        <a:lnSpc>
                          <a:spcPct val="115000"/>
                        </a:lnSpc>
                        <a:spcAft>
                          <a:spcPts val="0"/>
                        </a:spcAft>
                      </a:pPr>
                      <a:r>
                        <a:rPr lang="ro-RO" sz="1600" b="1" dirty="0">
                          <a:solidFill>
                            <a:srgbClr val="0033CC"/>
                          </a:solidFill>
                          <a:latin typeface="Georgia" pitchFamily="18" charset="0"/>
                          <a:ea typeface="Calibri"/>
                          <a:cs typeface="Times New Roman"/>
                        </a:rPr>
                        <a:t>2.</a:t>
                      </a:r>
                      <a:r>
                        <a:rPr lang="ro-RO" sz="1600" b="1" dirty="0">
                          <a:latin typeface="Georgia" pitchFamily="18" charset="0"/>
                          <a:ea typeface="Calibri"/>
                          <a:cs typeface="Times New Roman"/>
                        </a:rPr>
                        <a:t> Definiți:</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r h="801668">
                <a:tc>
                  <a:txBody>
                    <a:bodyPr/>
                    <a:lstStyle/>
                    <a:p>
                      <a:pPr marL="342900" lvl="0" indent="-342900">
                        <a:lnSpc>
                          <a:spcPct val="115000"/>
                        </a:lnSpc>
                        <a:spcAft>
                          <a:spcPts val="0"/>
                        </a:spcAft>
                        <a:buClr>
                          <a:srgbClr val="00B050"/>
                        </a:buClr>
                        <a:buSzPts val="1400"/>
                        <a:buFont typeface="Times New Roman"/>
                        <a:buNone/>
                      </a:pPr>
                      <a:r>
                        <a:rPr lang="ro-RO" sz="1600" b="1" dirty="0" smtClean="0">
                          <a:latin typeface="Georgia" pitchFamily="18" charset="0"/>
                          <a:ea typeface="Calibri"/>
                          <a:cs typeface="Times New Roman"/>
                        </a:rPr>
                        <a:t>a. Elementul </a:t>
                      </a:r>
                      <a:r>
                        <a:rPr lang="ro-RO" sz="1600" b="1" dirty="0">
                          <a:latin typeface="Georgia" pitchFamily="18" charset="0"/>
                          <a:ea typeface="Calibri"/>
                          <a:cs typeface="Times New Roman"/>
                        </a:rPr>
                        <a:t>de comparație</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nSpc>
                          <a:spcPct val="115000"/>
                        </a:lnSpc>
                        <a:spcAft>
                          <a:spcPts val="0"/>
                        </a:spcAft>
                      </a:pPr>
                      <a:r>
                        <a:rPr lang="ro-RO" sz="1600" i="1">
                          <a:solidFill>
                            <a:srgbClr val="FF0000"/>
                          </a:solidFill>
                          <a:latin typeface="Georgia" pitchFamily="18" charset="0"/>
                          <a:ea typeface="Calibri"/>
                          <a:cs typeface="Times New Roman"/>
                        </a:rPr>
                        <a:t>2 p</a:t>
                      </a:r>
                      <a:endParaRPr lang="ro-RO" sz="160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lnSpc>
                          <a:spcPct val="115000"/>
                        </a:lnSpc>
                        <a:spcAft>
                          <a:spcPts val="0"/>
                        </a:spcAft>
                      </a:pPr>
                      <a:r>
                        <a:rPr lang="ro-RO" sz="1600" dirty="0" smtClean="0">
                          <a:solidFill>
                            <a:srgbClr val="FF0000"/>
                          </a:solidFill>
                          <a:latin typeface="Georgia" pitchFamily="18" charset="0"/>
                          <a:ea typeface="Calibri"/>
                          <a:cs typeface="Times New Roman"/>
                        </a:rPr>
                        <a:t>............................................................................</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25748">
                <a:tc>
                  <a:txBody>
                    <a:bodyPr/>
                    <a:lstStyle/>
                    <a:p>
                      <a:pPr marL="342900" lvl="0" indent="-342900">
                        <a:lnSpc>
                          <a:spcPct val="115000"/>
                        </a:lnSpc>
                        <a:spcAft>
                          <a:spcPts val="0"/>
                        </a:spcAft>
                        <a:buClr>
                          <a:srgbClr val="00B050"/>
                        </a:buClr>
                        <a:buSzPts val="1400"/>
                        <a:buFont typeface="Times New Roman"/>
                        <a:buNone/>
                      </a:pPr>
                      <a:r>
                        <a:rPr lang="ro-RO" sz="1600" b="1" dirty="0" smtClean="0">
                          <a:latin typeface="Georgia" pitchFamily="18" charset="0"/>
                          <a:ea typeface="Calibri"/>
                          <a:cs typeface="Times New Roman"/>
                        </a:rPr>
                        <a:t>b. Elementul </a:t>
                      </a:r>
                      <a:r>
                        <a:rPr lang="ro-RO" sz="1600" b="1" dirty="0">
                          <a:latin typeface="Georgia" pitchFamily="18" charset="0"/>
                          <a:ea typeface="Calibri"/>
                          <a:cs typeface="Times New Roman"/>
                        </a:rPr>
                        <a:t>de execuție</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nSpc>
                          <a:spcPct val="115000"/>
                        </a:lnSpc>
                        <a:spcAft>
                          <a:spcPts val="0"/>
                        </a:spcAft>
                      </a:pPr>
                      <a:r>
                        <a:rPr lang="ro-RO" sz="1600" i="1" dirty="0">
                          <a:solidFill>
                            <a:srgbClr val="FF0000"/>
                          </a:solidFill>
                          <a:latin typeface="Georgia" pitchFamily="18" charset="0"/>
                          <a:ea typeface="Calibri"/>
                          <a:cs typeface="Times New Roman"/>
                        </a:rPr>
                        <a:t>2 p</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lnSpc>
                          <a:spcPct val="115000"/>
                        </a:lnSpc>
                        <a:spcAft>
                          <a:spcPts val="0"/>
                        </a:spcAft>
                      </a:pPr>
                      <a:r>
                        <a:rPr lang="ro-RO" sz="1600" dirty="0" smtClean="0">
                          <a:solidFill>
                            <a:srgbClr val="FF0000"/>
                          </a:solidFill>
                          <a:latin typeface="Georgia" pitchFamily="18" charset="0"/>
                          <a:ea typeface="Calibri"/>
                          <a:cs typeface="Times New Roman"/>
                        </a:rPr>
                        <a:t>............................................................................</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24032">
                <a:tc>
                  <a:txBody>
                    <a:bodyPr/>
                    <a:lstStyle/>
                    <a:p>
                      <a:pPr marL="342900" lvl="0" indent="-342900">
                        <a:lnSpc>
                          <a:spcPct val="115000"/>
                        </a:lnSpc>
                        <a:spcAft>
                          <a:spcPts val="0"/>
                        </a:spcAft>
                        <a:buClr>
                          <a:srgbClr val="00B050"/>
                        </a:buClr>
                        <a:buSzPts val="1400"/>
                        <a:buFont typeface="Times New Roman"/>
                        <a:buNone/>
                      </a:pPr>
                      <a:r>
                        <a:rPr lang="ro-RO" sz="1600" b="1" dirty="0" smtClean="0">
                          <a:latin typeface="Georgia" pitchFamily="18" charset="0"/>
                          <a:ea typeface="Calibri"/>
                          <a:cs typeface="Times New Roman"/>
                        </a:rPr>
                        <a:t>c. Regulatorul </a:t>
                      </a:r>
                      <a:r>
                        <a:rPr lang="ro-RO" sz="1600" b="1" dirty="0">
                          <a:latin typeface="Georgia" pitchFamily="18" charset="0"/>
                          <a:ea typeface="Calibri"/>
                          <a:cs typeface="Times New Roman"/>
                        </a:rPr>
                        <a:t>automat</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nSpc>
                          <a:spcPct val="115000"/>
                        </a:lnSpc>
                        <a:spcAft>
                          <a:spcPts val="0"/>
                        </a:spcAft>
                      </a:pPr>
                      <a:r>
                        <a:rPr lang="ro-RO" sz="1600" i="1">
                          <a:solidFill>
                            <a:srgbClr val="FF0000"/>
                          </a:solidFill>
                          <a:latin typeface="Georgia" pitchFamily="18" charset="0"/>
                          <a:ea typeface="Calibri"/>
                          <a:cs typeface="Times New Roman"/>
                        </a:rPr>
                        <a:t>2 p</a:t>
                      </a:r>
                      <a:endParaRPr lang="ro-RO" sz="160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lnSpc>
                          <a:spcPct val="115000"/>
                        </a:lnSpc>
                        <a:spcAft>
                          <a:spcPts val="0"/>
                        </a:spcAft>
                      </a:pPr>
                      <a:r>
                        <a:rPr lang="ro-RO" sz="1600" dirty="0" smtClean="0">
                          <a:solidFill>
                            <a:srgbClr val="FF0000"/>
                          </a:solidFill>
                          <a:latin typeface="Georgia" pitchFamily="18" charset="0"/>
                          <a:ea typeface="Calibri"/>
                          <a:cs typeface="Times New Roman"/>
                        </a:rPr>
                        <a:t>............................................................................</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83226">
                <a:tc>
                  <a:txBody>
                    <a:bodyPr/>
                    <a:lstStyle/>
                    <a:p>
                      <a:pPr marL="342900" lvl="0" indent="-342900">
                        <a:lnSpc>
                          <a:spcPct val="115000"/>
                        </a:lnSpc>
                        <a:spcAft>
                          <a:spcPts val="0"/>
                        </a:spcAft>
                        <a:buClr>
                          <a:srgbClr val="00B050"/>
                        </a:buClr>
                        <a:buSzPts val="1400"/>
                        <a:buFont typeface="Times New Roman"/>
                        <a:buNone/>
                      </a:pPr>
                      <a:r>
                        <a:rPr lang="ro-RO" sz="1600" b="1" dirty="0" smtClean="0">
                          <a:latin typeface="Georgia" pitchFamily="18" charset="0"/>
                          <a:ea typeface="Calibri"/>
                          <a:cs typeface="Times New Roman"/>
                        </a:rPr>
                        <a:t>d. Traductorul</a:t>
                      </a: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nSpc>
                          <a:spcPct val="115000"/>
                        </a:lnSpc>
                        <a:spcAft>
                          <a:spcPts val="0"/>
                        </a:spcAft>
                      </a:pPr>
                      <a:r>
                        <a:rPr lang="ro-RO" sz="1600" i="1">
                          <a:solidFill>
                            <a:srgbClr val="FF0000"/>
                          </a:solidFill>
                          <a:latin typeface="Georgia" pitchFamily="18" charset="0"/>
                          <a:ea typeface="Calibri"/>
                          <a:cs typeface="Times New Roman"/>
                        </a:rPr>
                        <a:t>2 p</a:t>
                      </a:r>
                      <a:endParaRPr lang="ro-RO" sz="160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lnSpc>
                          <a:spcPct val="115000"/>
                        </a:lnSpc>
                        <a:spcAft>
                          <a:spcPts val="0"/>
                        </a:spcAft>
                      </a:pPr>
                      <a:r>
                        <a:rPr lang="ro-RO" sz="1600" dirty="0" smtClean="0">
                          <a:solidFill>
                            <a:srgbClr val="FF0000"/>
                          </a:solidFill>
                          <a:latin typeface="Georgia" pitchFamily="18" charset="0"/>
                          <a:ea typeface="Calibri"/>
                          <a:cs typeface="Times New Roman"/>
                        </a:rPr>
                        <a:t>............................................................................</a:t>
                      </a:r>
                      <a:endParaRPr lang="ro-RO" sz="1600"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5" name="Rounded Rectangle 4"/>
          <p:cNvSpPr/>
          <p:nvPr/>
        </p:nvSpPr>
        <p:spPr>
          <a:xfrm>
            <a:off x="357158" y="6143644"/>
            <a:ext cx="8286808" cy="4286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400" b="1" i="1" dirty="0" smtClean="0">
                <a:solidFill>
                  <a:srgbClr val="1B0EC8"/>
                </a:solidFill>
                <a:latin typeface="Georgia" pitchFamily="18" charset="0"/>
              </a:rPr>
              <a:t>Se vor defini  SRA / automatizarea și elementele structurale  (1x5 = 5 puncte)</a:t>
            </a:r>
            <a:endParaRPr lang="ro-RO" sz="1400" b="1" i="1" dirty="0">
              <a:solidFill>
                <a:srgbClr val="1B0EC8"/>
              </a:solidFill>
              <a:latin typeface="Georg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graphicFrame>
        <p:nvGraphicFramePr>
          <p:cNvPr id="6" name="Table 5"/>
          <p:cNvGraphicFramePr>
            <a:graphicFrameLocks noGrp="1"/>
          </p:cNvGraphicFramePr>
          <p:nvPr/>
        </p:nvGraphicFramePr>
        <p:xfrm>
          <a:off x="714348" y="500042"/>
          <a:ext cx="7858180" cy="5366469"/>
        </p:xfrm>
        <a:graphic>
          <a:graphicData uri="http://schemas.openxmlformats.org/drawingml/2006/table">
            <a:tbl>
              <a:tblPr/>
              <a:tblGrid>
                <a:gridCol w="654848"/>
                <a:gridCol w="2946818"/>
                <a:gridCol w="523878"/>
                <a:gridCol w="3732636"/>
              </a:tblGrid>
              <a:tr h="1347725">
                <a:tc gridSpan="4">
                  <a:txBody>
                    <a:bodyPr/>
                    <a:lstStyle/>
                    <a:p>
                      <a:pPr marL="441325" indent="-268288"/>
                      <a:r>
                        <a:rPr lang="ro-RO" sz="1800" b="1" i="0" kern="1200" dirty="0" smtClean="0">
                          <a:solidFill>
                            <a:schemeClr val="tx1"/>
                          </a:solidFill>
                          <a:latin typeface="Georgia" pitchFamily="18" charset="0"/>
                          <a:ea typeface="+mn-ea"/>
                          <a:cs typeface="+mn-cs"/>
                        </a:rPr>
                        <a:t>3. Asociați corespunzător elementele din coloanele A si B. </a:t>
                      </a:r>
                    </a:p>
                    <a:p>
                      <a:pPr marL="441325" indent="0"/>
                      <a:r>
                        <a:rPr lang="ro-RO" sz="1800" b="1" i="1" kern="1200" dirty="0" smtClean="0">
                          <a:solidFill>
                            <a:schemeClr val="tx1"/>
                          </a:solidFill>
                          <a:latin typeface="Georgia" pitchFamily="18" charset="0"/>
                          <a:ea typeface="+mn-ea"/>
                          <a:cs typeface="+mn-cs"/>
                        </a:rPr>
                        <a:t>În coloana A sunt enumerate elementele SRA, iar în coloana B sunt enumerate mărimile de ieșire corespunzătoare. </a:t>
                      </a:r>
                      <a:endParaRPr lang="ro-RO" sz="1800" b="1" i="1" kern="1200" dirty="0">
                        <a:solidFill>
                          <a:schemeClr val="tx1"/>
                        </a:solidFill>
                        <a:latin typeface="Georgia" pitchFamily="18" charset="0"/>
                        <a:ea typeface="+mn-ea"/>
                        <a:cs typeface="+mn-cs"/>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endParaRPr lang="ro-RO"/>
                    </a:p>
                  </a:txBody>
                  <a:tcPr/>
                </a:tc>
                <a:tc hMerge="1">
                  <a:txBody>
                    <a:bodyPr/>
                    <a:lstStyle/>
                    <a:p>
                      <a:endParaRPr lang="ro-RO"/>
                    </a:p>
                  </a:txBody>
                  <a:tcPr/>
                </a:tc>
                <a:tc hMerge="1">
                  <a:txBody>
                    <a:bodyPr/>
                    <a:lstStyle/>
                    <a:p>
                      <a:endParaRPr lang="ro-RO"/>
                    </a:p>
                  </a:txBody>
                  <a:tcPr/>
                </a:tc>
              </a:tr>
              <a:tr h="295350">
                <a:tc gridSpan="4">
                  <a:txBody>
                    <a:bodyPr/>
                    <a:lstStyle/>
                    <a:p>
                      <a:pPr algn="ctr">
                        <a:lnSpc>
                          <a:spcPct val="115000"/>
                        </a:lnSpc>
                        <a:spcAft>
                          <a:spcPts val="0"/>
                        </a:spcAft>
                      </a:pPr>
                      <a:r>
                        <a:rPr lang="ro-RO" sz="1600" b="0" i="1" dirty="0" smtClean="0">
                          <a:solidFill>
                            <a:srgbClr val="FF0000"/>
                          </a:solidFill>
                          <a:latin typeface="Georgia" pitchFamily="18" charset="0"/>
                          <a:ea typeface="Calibri"/>
                          <a:cs typeface="Times New Roman"/>
                        </a:rPr>
                        <a:t>5 p</a:t>
                      </a:r>
                      <a:endParaRPr lang="ro-RO" sz="1600" b="0" i="1" dirty="0">
                        <a:solidFill>
                          <a:srgbClr val="FF0000"/>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c hMerge="1">
                  <a:txBody>
                    <a:bodyPr/>
                    <a:lstStyle/>
                    <a:p>
                      <a:endParaRPr lang="ro-RO"/>
                    </a:p>
                  </a:txBody>
                  <a:tcPr/>
                </a:tc>
              </a:tr>
              <a:tr h="428628">
                <a:tc gridSpan="2">
                  <a:txBody>
                    <a:bodyPr/>
                    <a:lstStyle/>
                    <a:p>
                      <a:pPr algn="ctr"/>
                      <a:r>
                        <a:rPr lang="ro-RO" sz="1800" b="1" kern="1200" dirty="0" smtClean="0">
                          <a:solidFill>
                            <a:schemeClr val="tx1"/>
                          </a:solidFill>
                          <a:latin typeface="Georgia" pitchFamily="18" charset="0"/>
                          <a:ea typeface="+mn-ea"/>
                          <a:cs typeface="+mn-cs"/>
                        </a:rPr>
                        <a:t>A</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pPr algn="ctr"/>
                      <a:endParaRPr lang="ro-RO" sz="1800" b="1" kern="1200" dirty="0" smtClean="0">
                        <a:solidFill>
                          <a:schemeClr val="tx1"/>
                        </a:solidFill>
                        <a:latin typeface="+mn-lt"/>
                        <a:ea typeface="+mn-ea"/>
                        <a:cs typeface="+mn-cs"/>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gridSpan="2">
                  <a:txBody>
                    <a:bodyPr/>
                    <a:lstStyle/>
                    <a:p>
                      <a:pPr algn="ctr"/>
                      <a:r>
                        <a:rPr lang="ro-RO" sz="1800" b="1" kern="1200" dirty="0" smtClean="0">
                          <a:solidFill>
                            <a:schemeClr val="tx1"/>
                          </a:solidFill>
                          <a:latin typeface="Georgia" pitchFamily="18" charset="0"/>
                          <a:ea typeface="+mn-ea"/>
                          <a:cs typeface="+mn-cs"/>
                        </a:rPr>
                        <a:t>B</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pPr algn="ctr"/>
                      <a:endParaRPr lang="ro-RO" sz="1800" b="1" kern="1200" dirty="0" smtClean="0">
                        <a:solidFill>
                          <a:schemeClr val="tx1"/>
                        </a:solidFill>
                        <a:latin typeface="+mn-lt"/>
                        <a:ea typeface="+mn-ea"/>
                        <a:cs typeface="+mn-cs"/>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22807">
                <a:tc>
                  <a:txBody>
                    <a:bodyPr/>
                    <a:lstStyle/>
                    <a:p>
                      <a:pPr algn="ctr"/>
                      <a:r>
                        <a:rPr lang="ro-RO" sz="1800" b="1" kern="1200" dirty="0" smtClean="0">
                          <a:solidFill>
                            <a:srgbClr val="1B0EC8"/>
                          </a:solidFill>
                          <a:latin typeface="Georgia" pitchFamily="18" charset="0"/>
                          <a:ea typeface="+mn-ea"/>
                          <a:cs typeface="+mn-cs"/>
                        </a:rPr>
                        <a:t>1</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traductorul </a:t>
                      </a:r>
                      <a:endParaRPr lang="ro-RO" sz="1600" kern="1200" dirty="0" smtClean="0">
                        <a:solidFill>
                          <a:schemeClr val="tx1"/>
                        </a:solidFill>
                        <a:latin typeface="Georgia" pitchFamily="18" charset="0"/>
                        <a:ea typeface="+mn-ea"/>
                        <a:cs typeface="+mn-cs"/>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a</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mărimea de intrare</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89630">
                <a:tc>
                  <a:txBody>
                    <a:bodyPr/>
                    <a:lstStyle/>
                    <a:p>
                      <a:pPr marL="342900" lvl="0" indent="-342900" algn="ctr">
                        <a:lnSpc>
                          <a:spcPct val="115000"/>
                        </a:lnSpc>
                        <a:spcAft>
                          <a:spcPts val="0"/>
                        </a:spcAft>
                        <a:buClr>
                          <a:srgbClr val="00B050"/>
                        </a:buClr>
                        <a:buSzPts val="1400"/>
                        <a:buFont typeface="Times New Roman"/>
                        <a:buNone/>
                      </a:pPr>
                      <a:r>
                        <a:rPr lang="ro-RO" sz="1600" b="1" dirty="0" smtClean="0">
                          <a:solidFill>
                            <a:srgbClr val="1B0EC8"/>
                          </a:solidFill>
                          <a:latin typeface="Georgia" pitchFamily="18" charset="0"/>
                          <a:ea typeface="Calibri"/>
                          <a:cs typeface="Times New Roman"/>
                        </a:rPr>
                        <a:t>2</a:t>
                      </a:r>
                      <a:endParaRPr lang="ro-RO" sz="1600" b="1"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element </a:t>
                      </a:r>
                      <a:r>
                        <a:rPr lang="ro-RO" sz="1600" kern="1200" dirty="0" smtClean="0">
                          <a:solidFill>
                            <a:schemeClr val="tx1"/>
                          </a:solidFill>
                          <a:latin typeface="Georgia" pitchFamily="18" charset="0"/>
                          <a:ea typeface="+mn-ea"/>
                          <a:cs typeface="+mn-cs"/>
                        </a:rPr>
                        <a:t>de comparaţie</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b</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kern="1200" dirty="0" smtClean="0">
                          <a:solidFill>
                            <a:schemeClr val="tx1"/>
                          </a:solidFill>
                          <a:latin typeface="Georgia" pitchFamily="18" charset="0"/>
                          <a:ea typeface="+mn-ea"/>
                          <a:cs typeface="+mn-cs"/>
                        </a:rPr>
                        <a:t>mărimea de comandă</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05397">
                <a:tc>
                  <a:txBody>
                    <a:bodyPr/>
                    <a:lstStyle/>
                    <a:p>
                      <a:pPr marL="342900" lvl="0" indent="-342900" algn="ctr">
                        <a:lnSpc>
                          <a:spcPct val="115000"/>
                        </a:lnSpc>
                        <a:spcAft>
                          <a:spcPts val="0"/>
                        </a:spcAft>
                        <a:buClr>
                          <a:srgbClr val="00B050"/>
                        </a:buClr>
                        <a:buSzPts val="1400"/>
                        <a:buFont typeface="Times New Roman"/>
                        <a:buNone/>
                      </a:pPr>
                      <a:r>
                        <a:rPr lang="ro-RO" sz="1600" b="1" dirty="0" smtClean="0">
                          <a:solidFill>
                            <a:srgbClr val="1B0EC8"/>
                          </a:solidFill>
                          <a:latin typeface="Georgia" pitchFamily="18" charset="0"/>
                          <a:ea typeface="Calibri"/>
                          <a:cs typeface="Times New Roman"/>
                        </a:rPr>
                        <a:t>3</a:t>
                      </a:r>
                      <a:endParaRPr lang="ro-RO" sz="1600" b="1"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regulator </a:t>
                      </a:r>
                      <a:r>
                        <a:rPr lang="ro-RO" sz="1600" kern="1200" dirty="0" smtClean="0">
                          <a:solidFill>
                            <a:schemeClr val="tx1"/>
                          </a:solidFill>
                          <a:latin typeface="Georgia" pitchFamily="18" charset="0"/>
                          <a:ea typeface="+mn-ea"/>
                          <a:cs typeface="+mn-cs"/>
                        </a:rPr>
                        <a:t>automat</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c</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kern="1200" dirty="0" smtClean="0">
                          <a:solidFill>
                            <a:schemeClr val="tx1"/>
                          </a:solidFill>
                          <a:latin typeface="Georgia" pitchFamily="18" charset="0"/>
                          <a:ea typeface="+mn-ea"/>
                          <a:cs typeface="+mn-cs"/>
                        </a:rPr>
                        <a:t>mărimea măsurată</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05397">
                <a:tc>
                  <a:txBody>
                    <a:bodyPr/>
                    <a:lstStyle/>
                    <a:p>
                      <a:pPr marL="342900" lvl="0" indent="-342900" algn="ctr">
                        <a:lnSpc>
                          <a:spcPct val="115000"/>
                        </a:lnSpc>
                        <a:spcAft>
                          <a:spcPts val="0"/>
                        </a:spcAft>
                        <a:buClr>
                          <a:srgbClr val="00B050"/>
                        </a:buClr>
                        <a:buSzPts val="1400"/>
                        <a:buFont typeface="Times New Roman"/>
                        <a:buNone/>
                      </a:pPr>
                      <a:r>
                        <a:rPr lang="ro-RO" sz="1600" b="1" dirty="0" smtClean="0">
                          <a:solidFill>
                            <a:srgbClr val="1B0EC8"/>
                          </a:solidFill>
                          <a:latin typeface="Georgia" pitchFamily="18" charset="0"/>
                          <a:ea typeface="Calibri"/>
                          <a:cs typeface="Times New Roman"/>
                        </a:rPr>
                        <a:t>4</a:t>
                      </a:r>
                      <a:endParaRPr lang="ro-RO" sz="1600" b="1"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instalaţie </a:t>
                      </a:r>
                      <a:r>
                        <a:rPr lang="ro-RO" sz="1600" kern="1200" dirty="0" smtClean="0">
                          <a:solidFill>
                            <a:schemeClr val="tx1"/>
                          </a:solidFill>
                          <a:latin typeface="Georgia" pitchFamily="18" charset="0"/>
                          <a:ea typeface="+mn-ea"/>
                          <a:cs typeface="+mn-cs"/>
                        </a:rPr>
                        <a:t>tehnologică</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d</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mărimea de</a:t>
                      </a:r>
                      <a:r>
                        <a:rPr lang="ro-RO" sz="1600" kern="1200" baseline="0" dirty="0" smtClean="0">
                          <a:solidFill>
                            <a:schemeClr val="tx1"/>
                          </a:solidFill>
                          <a:latin typeface="Georgia" pitchFamily="18" charset="0"/>
                          <a:ea typeface="+mn-ea"/>
                          <a:cs typeface="+mn-cs"/>
                        </a:rPr>
                        <a:t> r</a:t>
                      </a:r>
                      <a:r>
                        <a:rPr lang="ro-RO" sz="1600" kern="1200" dirty="0" smtClean="0">
                          <a:solidFill>
                            <a:schemeClr val="tx1"/>
                          </a:solidFill>
                          <a:latin typeface="Georgia" pitchFamily="18" charset="0"/>
                          <a:ea typeface="+mn-ea"/>
                          <a:cs typeface="+mn-cs"/>
                        </a:rPr>
                        <a:t>eacție</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05397">
                <a:tc>
                  <a:txBody>
                    <a:bodyPr/>
                    <a:lstStyle/>
                    <a:p>
                      <a:pPr marL="342900" lvl="0" indent="-342900" algn="ctr">
                        <a:lnSpc>
                          <a:spcPct val="115000"/>
                        </a:lnSpc>
                        <a:spcAft>
                          <a:spcPts val="0"/>
                        </a:spcAft>
                        <a:buClr>
                          <a:srgbClr val="00B050"/>
                        </a:buClr>
                        <a:buSzPts val="1400"/>
                        <a:buFont typeface="Times New Roman"/>
                        <a:buNone/>
                      </a:pPr>
                      <a:r>
                        <a:rPr lang="ro-RO" sz="1600" b="1" dirty="0" smtClean="0">
                          <a:solidFill>
                            <a:srgbClr val="1B0EC8"/>
                          </a:solidFill>
                          <a:latin typeface="Georgia" pitchFamily="18" charset="0"/>
                          <a:ea typeface="Calibri"/>
                          <a:cs typeface="Times New Roman"/>
                        </a:rPr>
                        <a:t>5</a:t>
                      </a:r>
                      <a:endParaRPr lang="ro-RO" sz="1600" b="1"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342900" marR="0" lvl="0" indent="-342900" algn="ctr" defTabSz="914400" rtl="0" eaLnBrk="1" fontAlgn="auto" latinLnBrk="0" hangingPunct="1">
                        <a:lnSpc>
                          <a:spcPct val="115000"/>
                        </a:lnSpc>
                        <a:spcBef>
                          <a:spcPts val="0"/>
                        </a:spcBef>
                        <a:spcAft>
                          <a:spcPts val="0"/>
                        </a:spcAft>
                        <a:buClr>
                          <a:srgbClr val="00B050"/>
                        </a:buClr>
                        <a:buSzPts val="1400"/>
                        <a:buFont typeface="Times New Roman"/>
                        <a:buNone/>
                        <a:tabLst/>
                        <a:defRPr/>
                      </a:pPr>
                      <a:r>
                        <a:rPr lang="ro-RO" sz="1600" kern="1200" dirty="0" smtClean="0">
                          <a:solidFill>
                            <a:schemeClr val="tx1"/>
                          </a:solidFill>
                          <a:latin typeface="Georgia" pitchFamily="18" charset="0"/>
                          <a:ea typeface="+mn-ea"/>
                          <a:cs typeface="+mn-cs"/>
                        </a:rPr>
                        <a:t>element </a:t>
                      </a:r>
                      <a:r>
                        <a:rPr lang="ro-RO" sz="1600" kern="1200" dirty="0" smtClean="0">
                          <a:solidFill>
                            <a:schemeClr val="tx1"/>
                          </a:solidFill>
                          <a:latin typeface="Georgia" pitchFamily="18" charset="0"/>
                          <a:ea typeface="+mn-ea"/>
                          <a:cs typeface="+mn-cs"/>
                        </a:rPr>
                        <a:t>de execuţie</a:t>
                      </a:r>
                      <a:endParaRPr lang="ro-RO" sz="1600" dirty="0" smtClean="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e</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r>
                        <a:rPr lang="ro-RO" sz="1600" kern="1200" dirty="0" smtClean="0">
                          <a:solidFill>
                            <a:schemeClr val="tx1"/>
                          </a:solidFill>
                          <a:latin typeface="Georgia" pitchFamily="18" charset="0"/>
                          <a:ea typeface="+mn-ea"/>
                          <a:cs typeface="+mn-cs"/>
                        </a:rPr>
                        <a:t>mărimea de ieşire</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66138">
                <a:tc>
                  <a:txBody>
                    <a:bodyPr/>
                    <a:lstStyle/>
                    <a:p>
                      <a:pPr marL="342900" lvl="0" indent="-342900" algn="ctr">
                        <a:lnSpc>
                          <a:spcPct val="115000"/>
                        </a:lnSpc>
                        <a:spcAft>
                          <a:spcPts val="0"/>
                        </a:spcAft>
                        <a:buClr>
                          <a:srgbClr val="00B050"/>
                        </a:buClr>
                        <a:buSzPts val="1400"/>
                        <a:buFont typeface="Times New Roman"/>
                        <a:buNone/>
                      </a:pPr>
                      <a:endParaRPr lang="ro-RO" sz="1600" b="1"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342900" lvl="0" indent="-342900">
                        <a:lnSpc>
                          <a:spcPct val="115000"/>
                        </a:lnSpc>
                        <a:spcAft>
                          <a:spcPts val="0"/>
                        </a:spcAft>
                        <a:buClr>
                          <a:srgbClr val="00B050"/>
                        </a:buClr>
                        <a:buSzPts val="1400"/>
                        <a:buFont typeface="Times New Roman"/>
                        <a:buNone/>
                      </a:pPr>
                      <a:endParaRPr lang="ro-RO" sz="1600" dirty="0">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o-RO" sz="1600" b="1" i="0" dirty="0" smtClean="0">
                          <a:solidFill>
                            <a:srgbClr val="1B0EC8"/>
                          </a:solidFill>
                          <a:latin typeface="Georgia" pitchFamily="18" charset="0"/>
                          <a:ea typeface="Calibri"/>
                          <a:cs typeface="Times New Roman"/>
                        </a:rPr>
                        <a:t>f</a:t>
                      </a:r>
                      <a:endParaRPr lang="ro-RO" sz="1600" b="1" i="0" dirty="0">
                        <a:solidFill>
                          <a:srgbClr val="1B0EC8"/>
                        </a:solidFill>
                        <a:latin typeface="Georgia" pitchFamily="18" charset="0"/>
                        <a:ea typeface="Calibri"/>
                        <a:cs typeface="Times New Roman"/>
                      </a:endParaRP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o-RO" sz="1600" kern="1200" dirty="0" smtClean="0">
                          <a:solidFill>
                            <a:schemeClr val="tx1"/>
                          </a:solidFill>
                          <a:latin typeface="Georgia" pitchFamily="18" charset="0"/>
                          <a:ea typeface="+mn-ea"/>
                          <a:cs typeface="+mn-cs"/>
                        </a:rPr>
                        <a:t>semnalul de eroare</a:t>
                      </a:r>
                    </a:p>
                  </a:txBody>
                  <a:tcPr marL="43031" marR="43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5" name="Rounded Rectangle 4"/>
          <p:cNvSpPr/>
          <p:nvPr/>
        </p:nvSpPr>
        <p:spPr>
          <a:xfrm>
            <a:off x="357158" y="6143644"/>
            <a:ext cx="8286808" cy="4286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i="1" dirty="0" smtClean="0">
                <a:solidFill>
                  <a:srgbClr val="1B0EC8"/>
                </a:solidFill>
              </a:rPr>
              <a:t>1-d;  2-f;  3-b;  4-e ;  5-c        (1x5 = 5 puncte)</a:t>
            </a:r>
            <a:endParaRPr lang="ro-RO" b="1" i="1" dirty="0">
              <a:solidFill>
                <a:srgbClr val="1B0EC8"/>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500562" y="285728"/>
            <a:ext cx="4429156" cy="1000132"/>
          </a:xfrm>
          <a:prstGeom prst="ellipse">
            <a:avLst/>
          </a:prstGeom>
          <a:solidFill>
            <a:srgbClr val="FFFF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smtClean="0">
                <a:solidFill>
                  <a:schemeClr val="tx2"/>
                </a:solidFill>
                <a:latin typeface="Cambria" pitchFamily="18" charset="0"/>
              </a:rPr>
              <a:t>Activitate propusă pentru evaluare</a:t>
            </a:r>
            <a:endParaRPr lang="ro-RO" sz="2400" dirty="0">
              <a:solidFill>
                <a:schemeClr val="tx2"/>
              </a:solidFill>
              <a:latin typeface="Georgia" pitchFamily="18" charset="0"/>
            </a:endParaRPr>
          </a:p>
        </p:txBody>
      </p:sp>
      <p:pic>
        <p:nvPicPr>
          <p:cNvPr id="2050" name="Picture 2"/>
          <p:cNvPicPr>
            <a:picLocks noChangeAspect="1" noChangeArrowheads="1"/>
          </p:cNvPicPr>
          <p:nvPr/>
        </p:nvPicPr>
        <p:blipFill>
          <a:blip r:embed="rId2"/>
          <a:srcRect/>
          <a:stretch>
            <a:fillRect/>
          </a:stretch>
        </p:blipFill>
        <p:spPr bwMode="auto">
          <a:xfrm>
            <a:off x="4429124" y="1571612"/>
            <a:ext cx="4500593" cy="4786346"/>
          </a:xfrm>
          <a:prstGeom prst="rect">
            <a:avLst/>
          </a:prstGeom>
          <a:noFill/>
          <a:ln w="9525">
            <a:solidFill>
              <a:schemeClr val="accent1"/>
            </a:solidFill>
            <a:miter lim="800000"/>
            <a:headEnd/>
            <a:tailEnd/>
          </a:ln>
          <a:effectLst/>
        </p:spPr>
      </p:pic>
      <p:sp>
        <p:nvSpPr>
          <p:cNvPr id="6" name="Rounded Rectangle 5"/>
          <p:cNvSpPr/>
          <p:nvPr/>
        </p:nvSpPr>
        <p:spPr>
          <a:xfrm>
            <a:off x="214282" y="285728"/>
            <a:ext cx="4071966" cy="61436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68288" indent="-268288" algn="just">
              <a:buFont typeface="Wingdings" pitchFamily="2" charset="2"/>
              <a:buChar char="Ø"/>
            </a:pPr>
            <a:r>
              <a:rPr lang="ro-RO" sz="1400" b="1" dirty="0" smtClean="0">
                <a:solidFill>
                  <a:schemeClr val="tx1"/>
                </a:solidFill>
                <a:latin typeface="Georgia" pitchFamily="18" charset="0"/>
              </a:rPr>
              <a:t>Pentru evaluare, se propune un chestionar la care elevii pot răspunde on-line, din sala de clasă sau nu, rezultatul putând fi înregistrat imediat, în funcție de setările stabilite de cadrul didactic.</a:t>
            </a:r>
          </a:p>
          <a:p>
            <a:pPr marL="268288" indent="-268288" algn="just">
              <a:buFont typeface="Wingdings" pitchFamily="2" charset="2"/>
              <a:buChar char="Ø"/>
            </a:pPr>
            <a:endParaRPr lang="ro-RO" sz="1400" b="1" dirty="0" smtClean="0">
              <a:solidFill>
                <a:schemeClr val="tx1"/>
              </a:solidFill>
              <a:latin typeface="Georgia" pitchFamily="18" charset="0"/>
            </a:endParaRPr>
          </a:p>
          <a:p>
            <a:pPr marL="268288" indent="-268288" algn="just">
              <a:buFont typeface="Wingdings" pitchFamily="2" charset="2"/>
              <a:buChar char="Ø"/>
            </a:pPr>
            <a:r>
              <a:rPr lang="ro-RO" sz="1400" b="1" dirty="0" smtClean="0">
                <a:solidFill>
                  <a:schemeClr val="tx1"/>
                </a:solidFill>
                <a:latin typeface="Georgia" pitchFamily="18" charset="0"/>
              </a:rPr>
              <a:t>Elevii pot rezolva online sarcinile în timp real, în sala de clasă și/sau de acasă, utilizând dispozitive electronice cu conexiune internet, în funcție de specificul și dotarea personală / instituției de învățământ.</a:t>
            </a:r>
          </a:p>
          <a:p>
            <a:pPr marL="268288" indent="-268288" algn="just"/>
            <a:endParaRPr lang="ro-RO" sz="1400" b="1" dirty="0" smtClean="0">
              <a:solidFill>
                <a:schemeClr val="tx1"/>
              </a:solidFill>
              <a:latin typeface="Georgia" pitchFamily="18" charset="0"/>
            </a:endParaRPr>
          </a:p>
          <a:p>
            <a:pPr marL="268288" indent="-268288" algn="just">
              <a:buFont typeface="Wingdings" pitchFamily="2" charset="2"/>
              <a:buChar char="Ø"/>
            </a:pPr>
            <a:r>
              <a:rPr lang="ro-RO" sz="1400" b="1" dirty="0" smtClean="0">
                <a:solidFill>
                  <a:schemeClr val="tx1"/>
                </a:solidFill>
                <a:latin typeface="Georgia" pitchFamily="18" charset="0"/>
              </a:rPr>
              <a:t>Prezentul chestionar este editat pe platforma ecucațională Google Suite for education, utilizând aplicații Google (quiz/chestionar).</a:t>
            </a:r>
          </a:p>
          <a:p>
            <a:pPr marL="268288" indent="-268288" algn="just"/>
            <a:endParaRPr lang="ro-RO" sz="1400" b="1" dirty="0" smtClean="0">
              <a:solidFill>
                <a:schemeClr val="tx1"/>
              </a:solidFill>
              <a:latin typeface="Georgia" pitchFamily="18" charset="0"/>
            </a:endParaRPr>
          </a:p>
          <a:p>
            <a:pPr marL="268288" indent="-268288" algn="just">
              <a:buFont typeface="Wingdings" pitchFamily="2" charset="2"/>
              <a:buChar char="Ø"/>
            </a:pPr>
            <a:r>
              <a:rPr lang="ro-RO" sz="1400" b="1" dirty="0" smtClean="0">
                <a:solidFill>
                  <a:schemeClr val="tx1"/>
                </a:solidFill>
                <a:latin typeface="Georgia" pitchFamily="18" charset="0"/>
              </a:rPr>
              <a:t>De asemenea, pot fi propuse sarcini de lucru utilizând diverși itemi și în aplicațiile  Quizizz, Kahoot etc.  </a:t>
            </a:r>
          </a:p>
        </p:txBody>
      </p:sp>
    </p:spTree>
    <p:extLst>
      <p:ext uri="{BB962C8B-B14F-4D97-AF65-F5344CB8AC3E}">
        <p14:creationId xmlns="" xmlns:p14="http://schemas.microsoft.com/office/powerpoint/2010/main" val="154428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85720" y="785794"/>
            <a:ext cx="4357718" cy="5072098"/>
          </a:xfrm>
          <a:prstGeom prst="rect">
            <a:avLst/>
          </a:prstGeom>
          <a:noFill/>
          <a:ln w="9525">
            <a:solidFill>
              <a:schemeClr val="accent1"/>
            </a:solid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714876" y="785795"/>
            <a:ext cx="4233907" cy="5072098"/>
          </a:xfrm>
          <a:prstGeom prst="rect">
            <a:avLst/>
          </a:prstGeom>
          <a:noFill/>
          <a:ln w="9525">
            <a:solidFill>
              <a:schemeClr val="accent1"/>
            </a:solidFill>
            <a:miter lim="800000"/>
            <a:headEnd/>
            <a:tailEnd/>
          </a:ln>
          <a:effectLst/>
        </p:spPr>
      </p:pic>
    </p:spTree>
    <p:extLst>
      <p:ext uri="{BB962C8B-B14F-4D97-AF65-F5344CB8AC3E}">
        <p14:creationId xmlns="" xmlns:p14="http://schemas.microsoft.com/office/powerpoint/2010/main" val="154428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28596" y="1071546"/>
            <a:ext cx="8286808" cy="5429288"/>
          </a:xfrm>
          <a:solidFill>
            <a:schemeClr val="bg1"/>
          </a:solidFill>
          <a:ln>
            <a:solidFill>
              <a:srgbClr val="0070C0"/>
            </a:solidFill>
          </a:ln>
        </p:spPr>
        <p:txBody>
          <a:bodyPr>
            <a:noAutofit/>
          </a:bodyPr>
          <a:lstStyle/>
          <a:p>
            <a:pPr algn="just">
              <a:spcBef>
                <a:spcPts val="1200"/>
              </a:spcBef>
              <a:buNone/>
            </a:pPr>
            <a:endParaRPr lang="ro-RO" sz="1600" b="1" cap="all" dirty="0" smtClean="0">
              <a:latin typeface="Georgia" pitchFamily="18" charset="0"/>
            </a:endParaRPr>
          </a:p>
          <a:p>
            <a:pPr algn="just">
              <a:spcBef>
                <a:spcPts val="1200"/>
              </a:spcBef>
              <a:buFont typeface="+mj-lt"/>
              <a:buAutoNum type="arabicPeriod"/>
            </a:pPr>
            <a:r>
              <a:rPr lang="fr-FR" sz="1600" b="1" cap="all" dirty="0" smtClean="0">
                <a:latin typeface="Georgia" pitchFamily="18" charset="0"/>
              </a:rPr>
              <a:t>M</a:t>
            </a:r>
            <a:r>
              <a:rPr lang="fr-FR" sz="1600" b="1" dirty="0" smtClean="0">
                <a:latin typeface="Georgia" pitchFamily="18" charset="0"/>
              </a:rPr>
              <a:t>ira</a:t>
            </a:r>
            <a:r>
              <a:rPr lang="fr-FR" sz="1600" b="1" cap="all" dirty="0" smtClean="0">
                <a:latin typeface="Georgia" pitchFamily="18" charset="0"/>
              </a:rPr>
              <a:t>, </a:t>
            </a:r>
            <a:r>
              <a:rPr lang="ro-RO" sz="1600" b="1" cap="all" dirty="0" smtClean="0">
                <a:latin typeface="Georgia" pitchFamily="18" charset="0"/>
              </a:rPr>
              <a:t>N. </a:t>
            </a:r>
            <a:r>
              <a:rPr lang="ro-RO" sz="1600" b="1" dirty="0" smtClean="0">
                <a:latin typeface="Georgia" pitchFamily="18" charset="0"/>
              </a:rPr>
              <a:t>ș.a</a:t>
            </a:r>
            <a:r>
              <a:rPr lang="ro-RO" sz="1600" b="1" cap="all" dirty="0" smtClean="0">
                <a:latin typeface="Georgia" pitchFamily="18" charset="0"/>
              </a:rPr>
              <a:t>.</a:t>
            </a:r>
            <a:r>
              <a:rPr lang="fr-FR" sz="1600" b="1" cap="all" dirty="0" smtClean="0">
                <a:latin typeface="Georgia" pitchFamily="18" charset="0"/>
              </a:rPr>
              <a:t> [1997] - </a:t>
            </a:r>
            <a:r>
              <a:rPr lang="fr-FR" sz="1600" b="1" i="1" cap="all" dirty="0" err="1" smtClean="0">
                <a:latin typeface="Georgia" pitchFamily="18" charset="0"/>
              </a:rPr>
              <a:t>M</a:t>
            </a:r>
            <a:r>
              <a:rPr lang="fr-FR" sz="1600" b="1" i="1" dirty="0" err="1" smtClean="0">
                <a:latin typeface="Georgia" pitchFamily="18" charset="0"/>
              </a:rPr>
              <a:t>aşini</a:t>
            </a:r>
            <a:r>
              <a:rPr lang="fr-FR" sz="1600" b="1" i="1" dirty="0" smtClean="0">
                <a:latin typeface="Georgia" pitchFamily="18" charset="0"/>
              </a:rPr>
              <a:t>, </a:t>
            </a:r>
            <a:r>
              <a:rPr lang="fr-FR" sz="1600" b="1" i="1" dirty="0" err="1" smtClean="0">
                <a:latin typeface="Georgia" pitchFamily="18" charset="0"/>
              </a:rPr>
              <a:t>aparate</a:t>
            </a:r>
            <a:r>
              <a:rPr lang="fr-FR" sz="1600" b="1" i="1" dirty="0" smtClean="0">
                <a:latin typeface="Georgia" pitchFamily="18" charset="0"/>
              </a:rPr>
              <a:t>, </a:t>
            </a:r>
            <a:r>
              <a:rPr lang="fr-FR" sz="1600" b="1" i="1" dirty="0" err="1" smtClean="0">
                <a:latin typeface="Georgia" pitchFamily="18" charset="0"/>
              </a:rPr>
              <a:t>acţionări</a:t>
            </a:r>
            <a:r>
              <a:rPr lang="fr-FR" sz="1600" b="1" i="1" dirty="0" smtClean="0">
                <a:latin typeface="Georgia" pitchFamily="18" charset="0"/>
              </a:rPr>
              <a:t> </a:t>
            </a:r>
            <a:r>
              <a:rPr lang="fr-FR" sz="1600" b="1" i="1" dirty="0" err="1" smtClean="0">
                <a:latin typeface="Georgia" pitchFamily="18" charset="0"/>
              </a:rPr>
              <a:t>şi</a:t>
            </a:r>
            <a:r>
              <a:rPr lang="fr-FR" sz="1600" b="1" i="1" dirty="0" smtClean="0">
                <a:latin typeface="Georgia" pitchFamily="18" charset="0"/>
              </a:rPr>
              <a:t> </a:t>
            </a:r>
            <a:r>
              <a:rPr lang="fr-FR" sz="1600" b="1" i="1" dirty="0" err="1" smtClean="0">
                <a:latin typeface="Georgia" pitchFamily="18" charset="0"/>
              </a:rPr>
              <a:t>automatizări</a:t>
            </a:r>
            <a:r>
              <a:rPr lang="fr-FR" sz="1600" b="1" cap="all" dirty="0" smtClean="0">
                <a:latin typeface="Georgia" pitchFamily="18" charset="0"/>
              </a:rPr>
              <a:t>, EDP</a:t>
            </a:r>
            <a:r>
              <a:rPr lang="ro-RO" sz="1600" b="1" cap="all" dirty="0" smtClean="0">
                <a:latin typeface="Georgia" pitchFamily="18" charset="0"/>
              </a:rPr>
              <a:t> </a:t>
            </a:r>
            <a:r>
              <a:rPr lang="fr-FR" sz="1600" b="1" cap="all" dirty="0" smtClean="0">
                <a:latin typeface="Georgia" pitchFamily="18" charset="0"/>
              </a:rPr>
              <a:t>– RA B</a:t>
            </a:r>
            <a:r>
              <a:rPr lang="fr-FR" sz="1600" b="1" dirty="0" smtClean="0">
                <a:latin typeface="Georgia" pitchFamily="18" charset="0"/>
              </a:rPr>
              <a:t>ucureşti </a:t>
            </a:r>
            <a:r>
              <a:rPr lang="fr-FR" sz="1600" b="1" cap="all" dirty="0" smtClean="0">
                <a:latin typeface="Georgia" pitchFamily="18" charset="0"/>
              </a:rPr>
              <a:t> </a:t>
            </a:r>
            <a:endParaRPr lang="ro-RO" sz="1600" b="1" dirty="0" smtClean="0">
              <a:latin typeface="Georgia" pitchFamily="18" charset="0"/>
            </a:endParaRPr>
          </a:p>
          <a:p>
            <a:pPr algn="just">
              <a:spcBef>
                <a:spcPts val="1200"/>
              </a:spcBef>
              <a:buFont typeface="+mj-lt"/>
              <a:buAutoNum type="arabicPeriod"/>
            </a:pPr>
            <a:r>
              <a:rPr lang="ro-RO" sz="1600" b="1" dirty="0" smtClean="0">
                <a:latin typeface="Georgia" pitchFamily="18" charset="0"/>
              </a:rPr>
              <a:t>Pintea, M. [2006] - </a:t>
            </a:r>
            <a:r>
              <a:rPr lang="ro-RO" sz="1600" b="1" i="1" dirty="0" smtClean="0">
                <a:latin typeface="Georgia" pitchFamily="18" charset="0"/>
              </a:rPr>
              <a:t>Auxiliar curricular pentru ciclul superior al liceului, profilul Tehnic, Modulul Sisteme de automatizare, Nivelul 3 de califi</a:t>
            </a:r>
            <a:r>
              <a:rPr lang="ro-RO" sz="1600" b="1" dirty="0" smtClean="0">
                <a:latin typeface="Georgia" pitchFamily="18" charset="0"/>
              </a:rPr>
              <a:t>care, MEC - Programul PFARETVET RO 2003/005-551.05.01-02.</a:t>
            </a:r>
          </a:p>
          <a:p>
            <a:pPr lvl="0" algn="just">
              <a:spcBef>
                <a:spcPts val="1200"/>
              </a:spcBef>
              <a:buFont typeface="+mj-lt"/>
              <a:buAutoNum type="arabicPeriod"/>
            </a:pPr>
            <a:r>
              <a:rPr lang="ro-RO" sz="1600" b="1" cap="all" dirty="0" smtClean="0">
                <a:latin typeface="Georgia" pitchFamily="18" charset="0"/>
              </a:rPr>
              <a:t>M</a:t>
            </a:r>
            <a:r>
              <a:rPr lang="ro-RO" sz="1600" b="1" dirty="0" smtClean="0">
                <a:latin typeface="Georgia" pitchFamily="18" charset="0"/>
              </a:rPr>
              <a:t>areş F, ș.a.</a:t>
            </a:r>
            <a:r>
              <a:rPr lang="ro-RO" sz="1600" b="1" cap="all" dirty="0" smtClean="0">
                <a:latin typeface="Georgia" pitchFamily="18" charset="0"/>
              </a:rPr>
              <a:t> </a:t>
            </a:r>
            <a:r>
              <a:rPr lang="ro-RO" sz="1600" b="1" cap="all" dirty="0">
                <a:latin typeface="Georgia" pitchFamily="18" charset="0"/>
              </a:rPr>
              <a:t>[2002] </a:t>
            </a:r>
            <a:r>
              <a:rPr lang="ro-RO" sz="1600" b="1" cap="all" dirty="0" smtClean="0">
                <a:latin typeface="Georgia" pitchFamily="18" charset="0"/>
              </a:rPr>
              <a:t>- </a:t>
            </a:r>
            <a:r>
              <a:rPr lang="ro-RO" sz="1600" b="1" i="1" cap="all" dirty="0" smtClean="0">
                <a:latin typeface="Georgia" pitchFamily="18" charset="0"/>
              </a:rPr>
              <a:t>E</a:t>
            </a:r>
            <a:r>
              <a:rPr lang="ro-RO" sz="1600" b="1" i="1" dirty="0" smtClean="0">
                <a:latin typeface="Georgia" pitchFamily="18" charset="0"/>
              </a:rPr>
              <a:t>lemente </a:t>
            </a:r>
            <a:r>
              <a:rPr lang="ro-RO" sz="1600" b="1" i="1" dirty="0">
                <a:latin typeface="Georgia" pitchFamily="18" charset="0"/>
              </a:rPr>
              <a:t>de comandă şi control pentru acţionări şi sisteme de reglare automată</a:t>
            </a:r>
            <a:r>
              <a:rPr lang="ro-RO" sz="1600" b="1" dirty="0">
                <a:latin typeface="Georgia" pitchFamily="18" charset="0"/>
              </a:rPr>
              <a:t>, </a:t>
            </a:r>
            <a:r>
              <a:rPr lang="ro-RO" sz="1600" b="1" cap="all" dirty="0" smtClean="0">
                <a:latin typeface="Georgia" pitchFamily="18" charset="0"/>
              </a:rPr>
              <a:t>E</a:t>
            </a:r>
            <a:r>
              <a:rPr lang="ro-RO" sz="1600" b="1" dirty="0" smtClean="0">
                <a:latin typeface="Georgia" pitchFamily="18" charset="0"/>
              </a:rPr>
              <a:t>ditura</a:t>
            </a:r>
            <a:r>
              <a:rPr lang="ro-RO" sz="1600" b="1" cap="all" dirty="0" smtClean="0">
                <a:latin typeface="Georgia" pitchFamily="18" charset="0"/>
              </a:rPr>
              <a:t> </a:t>
            </a:r>
            <a:r>
              <a:rPr lang="ro-RO" sz="1600" b="1" cap="all" dirty="0">
                <a:latin typeface="Georgia" pitchFamily="18" charset="0"/>
              </a:rPr>
              <a:t>E</a:t>
            </a:r>
            <a:r>
              <a:rPr lang="ro-RO" sz="1600" b="1" dirty="0">
                <a:latin typeface="Georgia" pitchFamily="18" charset="0"/>
              </a:rPr>
              <a:t>conomică</a:t>
            </a:r>
            <a:r>
              <a:rPr lang="ro-RO" sz="1600" b="1" cap="all" dirty="0">
                <a:latin typeface="Georgia" pitchFamily="18" charset="0"/>
              </a:rPr>
              <a:t> - B</a:t>
            </a:r>
            <a:r>
              <a:rPr lang="ro-RO" sz="1600" b="1" dirty="0">
                <a:latin typeface="Georgia" pitchFamily="18" charset="0"/>
              </a:rPr>
              <a:t>ucureşti</a:t>
            </a:r>
            <a:r>
              <a:rPr lang="ro-RO" sz="1600" b="1" cap="all" dirty="0">
                <a:latin typeface="Georgia" pitchFamily="18" charset="0"/>
              </a:rPr>
              <a:t> </a:t>
            </a:r>
            <a:endParaRPr lang="ro-RO" sz="1600" b="1" dirty="0">
              <a:latin typeface="Georgia" pitchFamily="18" charset="0"/>
            </a:endParaRPr>
          </a:p>
          <a:p>
            <a:pPr lvl="0" algn="just">
              <a:spcBef>
                <a:spcPts val="1200"/>
              </a:spcBef>
              <a:buFont typeface="+mj-lt"/>
              <a:buAutoNum type="arabicPeriod"/>
            </a:pPr>
            <a:r>
              <a:rPr lang="fr-FR" sz="1600" b="1" cap="all" dirty="0" err="1" smtClean="0">
                <a:latin typeface="Georgia" pitchFamily="18" charset="0"/>
              </a:rPr>
              <a:t>H</a:t>
            </a:r>
            <a:r>
              <a:rPr lang="fr-FR" sz="1600" b="1" dirty="0" err="1" smtClean="0">
                <a:latin typeface="Georgia" pitchFamily="18" charset="0"/>
              </a:rPr>
              <a:t>ilohi</a:t>
            </a:r>
            <a:r>
              <a:rPr lang="fr-FR" sz="1600" b="1" dirty="0">
                <a:latin typeface="Georgia" pitchFamily="18" charset="0"/>
              </a:rPr>
              <a:t>, </a:t>
            </a:r>
            <a:r>
              <a:rPr lang="ro-RO" sz="1600" b="1" dirty="0" smtClean="0">
                <a:latin typeface="Georgia" pitchFamily="18" charset="0"/>
              </a:rPr>
              <a:t>S., G</a:t>
            </a:r>
            <a:r>
              <a:rPr lang="fr-FR" sz="1600" b="1" dirty="0" err="1" smtClean="0">
                <a:latin typeface="Georgia" pitchFamily="18" charset="0"/>
              </a:rPr>
              <a:t>hinea</a:t>
            </a:r>
            <a:r>
              <a:rPr lang="fr-FR" sz="1600" b="1" dirty="0">
                <a:latin typeface="Georgia" pitchFamily="18" charset="0"/>
              </a:rPr>
              <a:t>, </a:t>
            </a:r>
            <a:r>
              <a:rPr lang="ro-RO" sz="1600" b="1" dirty="0" smtClean="0">
                <a:latin typeface="Georgia" pitchFamily="18" charset="0"/>
              </a:rPr>
              <a:t>D., </a:t>
            </a:r>
            <a:r>
              <a:rPr lang="fr-FR" sz="1600" b="1" dirty="0" err="1" smtClean="0">
                <a:latin typeface="Georgia" pitchFamily="18" charset="0"/>
              </a:rPr>
              <a:t>Bichir</a:t>
            </a:r>
            <a:r>
              <a:rPr lang="ro-RO" sz="1600" b="1" dirty="0" smtClean="0">
                <a:latin typeface="Georgia" pitchFamily="18" charset="0"/>
              </a:rPr>
              <a:t>, N.</a:t>
            </a:r>
            <a:r>
              <a:rPr lang="fr-FR" sz="1600" b="1" dirty="0" smtClean="0">
                <a:latin typeface="Georgia" pitchFamily="18" charset="0"/>
              </a:rPr>
              <a:t>  </a:t>
            </a:r>
            <a:r>
              <a:rPr lang="fr-FR" sz="1600" b="1" cap="all" dirty="0">
                <a:latin typeface="Georgia" pitchFamily="18" charset="0"/>
              </a:rPr>
              <a:t>[2002] - </a:t>
            </a:r>
            <a:r>
              <a:rPr lang="fr-FR" sz="1600" b="1" i="1" cap="all" dirty="0" err="1">
                <a:latin typeface="Georgia" pitchFamily="18" charset="0"/>
              </a:rPr>
              <a:t>E</a:t>
            </a:r>
            <a:r>
              <a:rPr lang="fr-FR" sz="1600" b="1" i="1" dirty="0" err="1">
                <a:latin typeface="Georgia" pitchFamily="18" charset="0"/>
              </a:rPr>
              <a:t>lemente</a:t>
            </a:r>
            <a:r>
              <a:rPr lang="fr-FR" sz="1600" b="1" i="1" dirty="0">
                <a:latin typeface="Georgia" pitchFamily="18" charset="0"/>
              </a:rPr>
              <a:t> de </a:t>
            </a:r>
            <a:r>
              <a:rPr lang="fr-FR" sz="1600" b="1" i="1" dirty="0" err="1">
                <a:latin typeface="Georgia" pitchFamily="18" charset="0"/>
              </a:rPr>
              <a:t>comandă</a:t>
            </a:r>
            <a:r>
              <a:rPr lang="fr-FR" sz="1600" b="1" i="1" dirty="0">
                <a:latin typeface="Georgia" pitchFamily="18" charset="0"/>
              </a:rPr>
              <a:t> </a:t>
            </a:r>
            <a:r>
              <a:rPr lang="fr-FR" sz="1600" b="1" i="1" dirty="0" err="1">
                <a:latin typeface="Georgia" pitchFamily="18" charset="0"/>
              </a:rPr>
              <a:t>şi</a:t>
            </a:r>
            <a:r>
              <a:rPr lang="fr-FR" sz="1600" b="1" i="1" dirty="0">
                <a:latin typeface="Georgia" pitchFamily="18" charset="0"/>
              </a:rPr>
              <a:t> control </a:t>
            </a:r>
            <a:r>
              <a:rPr lang="fr-FR" sz="1600" b="1" i="1" dirty="0" err="1">
                <a:latin typeface="Georgia" pitchFamily="18" charset="0"/>
              </a:rPr>
              <a:t>pentru</a:t>
            </a:r>
            <a:r>
              <a:rPr lang="fr-FR" sz="1600" b="1" i="1" dirty="0">
                <a:latin typeface="Georgia" pitchFamily="18" charset="0"/>
              </a:rPr>
              <a:t> </a:t>
            </a:r>
            <a:r>
              <a:rPr lang="fr-FR" sz="1600" b="1" i="1" dirty="0" err="1">
                <a:latin typeface="Georgia" pitchFamily="18" charset="0"/>
              </a:rPr>
              <a:t>acţionări</a:t>
            </a:r>
            <a:r>
              <a:rPr lang="fr-FR" sz="1600" b="1" i="1" dirty="0">
                <a:latin typeface="Georgia" pitchFamily="18" charset="0"/>
              </a:rPr>
              <a:t> </a:t>
            </a:r>
            <a:r>
              <a:rPr lang="fr-FR" sz="1600" b="1" i="1" dirty="0" err="1">
                <a:latin typeface="Georgia" pitchFamily="18" charset="0"/>
              </a:rPr>
              <a:t>şi</a:t>
            </a:r>
            <a:r>
              <a:rPr lang="fr-FR" sz="1600" b="1" i="1" dirty="0">
                <a:latin typeface="Georgia" pitchFamily="18" charset="0"/>
              </a:rPr>
              <a:t> </a:t>
            </a:r>
            <a:r>
              <a:rPr lang="fr-FR" sz="1600" b="1" i="1" dirty="0" err="1">
                <a:latin typeface="Georgia" pitchFamily="18" charset="0"/>
              </a:rPr>
              <a:t>sisteme</a:t>
            </a:r>
            <a:r>
              <a:rPr lang="fr-FR" sz="1600" b="1" i="1" dirty="0">
                <a:latin typeface="Georgia" pitchFamily="18" charset="0"/>
              </a:rPr>
              <a:t> de </a:t>
            </a:r>
            <a:r>
              <a:rPr lang="fr-FR" sz="1600" b="1" i="1" dirty="0" err="1">
                <a:latin typeface="Georgia" pitchFamily="18" charset="0"/>
              </a:rPr>
              <a:t>reglare</a:t>
            </a:r>
            <a:r>
              <a:rPr lang="fr-FR" sz="1600" b="1" i="1" dirty="0">
                <a:latin typeface="Georgia" pitchFamily="18" charset="0"/>
              </a:rPr>
              <a:t> </a:t>
            </a:r>
            <a:r>
              <a:rPr lang="fr-FR" sz="1600" b="1" i="1" dirty="0" err="1">
                <a:latin typeface="Georgia" pitchFamily="18" charset="0"/>
              </a:rPr>
              <a:t>automată</a:t>
            </a:r>
            <a:r>
              <a:rPr lang="fr-FR" sz="1600" b="1" cap="all" dirty="0">
                <a:latin typeface="Georgia" pitchFamily="18" charset="0"/>
              </a:rPr>
              <a:t>,  </a:t>
            </a:r>
            <a:r>
              <a:rPr lang="fr-FR" sz="1600" b="1" cap="all" dirty="0" err="1">
                <a:latin typeface="Georgia" pitchFamily="18" charset="0"/>
              </a:rPr>
              <a:t>E.d.p</a:t>
            </a:r>
            <a:r>
              <a:rPr lang="fr-FR" sz="1600" b="1" cap="all" dirty="0">
                <a:latin typeface="Georgia" pitchFamily="18" charset="0"/>
              </a:rPr>
              <a:t>. - B</a:t>
            </a:r>
            <a:r>
              <a:rPr lang="fr-FR" sz="1600" b="1" dirty="0">
                <a:latin typeface="Georgia" pitchFamily="18" charset="0"/>
              </a:rPr>
              <a:t>ucureşti </a:t>
            </a:r>
            <a:r>
              <a:rPr lang="fr-FR" sz="1600" b="1" cap="all" dirty="0">
                <a:latin typeface="Georgia" pitchFamily="18" charset="0"/>
              </a:rPr>
              <a:t>  </a:t>
            </a:r>
            <a:endParaRPr lang="ro-RO" sz="1600" b="1" dirty="0">
              <a:latin typeface="Georgia" pitchFamily="18" charset="0"/>
            </a:endParaRPr>
          </a:p>
          <a:p>
            <a:pPr lvl="0" algn="just">
              <a:spcBef>
                <a:spcPts val="1200"/>
              </a:spcBef>
              <a:buFont typeface="+mj-lt"/>
              <a:buAutoNum type="arabicPeriod"/>
            </a:pPr>
            <a:r>
              <a:rPr lang="ro-RO" sz="1600" b="1" dirty="0" smtClean="0">
                <a:latin typeface="Georgia" pitchFamily="18" charset="0"/>
              </a:rPr>
              <a:t>MEN, CNDIPT [2018] - </a:t>
            </a:r>
            <a:r>
              <a:rPr lang="ro-RO" sz="1600" b="1" i="1" dirty="0" smtClean="0">
                <a:latin typeface="Georgia" pitchFamily="18" charset="0"/>
              </a:rPr>
              <a:t>Anexa 1nr. 1. la OMEN nr. 3501 din  29.03.2018 – Curriculum pentru clasa a XI-a, cilcul superior al liceului – filiera tehnologică, calificarea profesională: Tehnician electromecanic</a:t>
            </a:r>
          </a:p>
          <a:p>
            <a:pPr algn="just">
              <a:spcBef>
                <a:spcPts val="1200"/>
              </a:spcBef>
              <a:buFont typeface="+mj-lt"/>
              <a:buAutoNum type="arabicPeriod"/>
            </a:pPr>
            <a:r>
              <a:rPr lang="pt-BR" sz="1600" b="1" dirty="0" smtClean="0">
                <a:latin typeface="Georgia" pitchFamily="18" charset="0"/>
              </a:rPr>
              <a:t>MENCS; CNDIPT </a:t>
            </a:r>
            <a:r>
              <a:rPr lang="ro-RO" sz="1600" b="1" dirty="0" smtClean="0">
                <a:latin typeface="Georgia" pitchFamily="18" charset="0"/>
              </a:rPr>
              <a:t>[2016] - </a:t>
            </a:r>
            <a:r>
              <a:rPr lang="en-GB" sz="1600" b="1" i="1" dirty="0" err="1" smtClean="0">
                <a:latin typeface="Georgia" pitchFamily="18" charset="0"/>
              </a:rPr>
              <a:t>Anexa</a:t>
            </a:r>
            <a:r>
              <a:rPr lang="en-GB" sz="1600" b="1" i="1" dirty="0" smtClean="0">
                <a:latin typeface="Georgia" pitchFamily="18" charset="0"/>
              </a:rPr>
              <a:t> 4 la OMENCS nr. 4121/13.06.2016 – </a:t>
            </a:r>
            <a:r>
              <a:rPr lang="en-GB" sz="1600" b="1" i="1" dirty="0" err="1" smtClean="0">
                <a:latin typeface="Georgia" pitchFamily="18" charset="0"/>
              </a:rPr>
              <a:t>Standarde</a:t>
            </a:r>
            <a:r>
              <a:rPr lang="en-GB" sz="1600" b="1" i="1" dirty="0" smtClean="0">
                <a:latin typeface="Georgia" pitchFamily="18" charset="0"/>
              </a:rPr>
              <a:t> de </a:t>
            </a:r>
            <a:r>
              <a:rPr lang="en-GB" sz="1600" b="1" i="1" dirty="0" err="1" smtClean="0">
                <a:latin typeface="Georgia" pitchFamily="18" charset="0"/>
              </a:rPr>
              <a:t>Pregătire</a:t>
            </a:r>
            <a:r>
              <a:rPr lang="en-GB" sz="1600" b="1" i="1" dirty="0" smtClean="0">
                <a:latin typeface="Georgia" pitchFamily="18" charset="0"/>
              </a:rPr>
              <a:t> </a:t>
            </a:r>
            <a:r>
              <a:rPr lang="en-GB" sz="1600" b="1" i="1" dirty="0" err="1" smtClean="0">
                <a:latin typeface="Georgia" pitchFamily="18" charset="0"/>
              </a:rPr>
              <a:t>Profesională</a:t>
            </a:r>
            <a:r>
              <a:rPr lang="en-GB" sz="1600" b="1" i="1" dirty="0" smtClean="0">
                <a:latin typeface="Georgia" pitchFamily="18" charset="0"/>
              </a:rPr>
              <a:t>. </a:t>
            </a:r>
            <a:r>
              <a:rPr lang="en-GB" sz="1600" b="1" i="1" dirty="0" err="1" smtClean="0">
                <a:latin typeface="Georgia" pitchFamily="18" charset="0"/>
              </a:rPr>
              <a:t>Calificarea</a:t>
            </a:r>
            <a:r>
              <a:rPr lang="en-GB" sz="1600" b="1" i="1" dirty="0" smtClean="0">
                <a:latin typeface="Georgia" pitchFamily="18" charset="0"/>
              </a:rPr>
              <a:t> </a:t>
            </a:r>
            <a:r>
              <a:rPr lang="en-GB" sz="1600" b="1" i="1" dirty="0" err="1" smtClean="0">
                <a:latin typeface="Georgia" pitchFamily="18" charset="0"/>
              </a:rPr>
              <a:t>profesională</a:t>
            </a:r>
            <a:r>
              <a:rPr lang="en-GB" sz="1600" b="1" i="1" dirty="0" smtClean="0">
                <a:latin typeface="Georgia" pitchFamily="18" charset="0"/>
              </a:rPr>
              <a:t>: </a:t>
            </a:r>
            <a:r>
              <a:rPr lang="en-GB" sz="1600" b="1" i="1" dirty="0" err="1" smtClean="0">
                <a:latin typeface="Georgia" pitchFamily="18" charset="0"/>
              </a:rPr>
              <a:t>Tehnician</a:t>
            </a:r>
            <a:r>
              <a:rPr lang="en-GB" sz="1600" b="1" i="1" dirty="0" smtClean="0">
                <a:latin typeface="Georgia" pitchFamily="18" charset="0"/>
              </a:rPr>
              <a:t> </a:t>
            </a:r>
            <a:r>
              <a:rPr lang="en-GB" sz="1600" b="1" i="1" dirty="0" err="1" smtClean="0">
                <a:latin typeface="Georgia" pitchFamily="18" charset="0"/>
              </a:rPr>
              <a:t>electromecanic</a:t>
            </a:r>
            <a:r>
              <a:rPr lang="en-GB" sz="1600" b="1" i="1" dirty="0" smtClean="0">
                <a:latin typeface="Georgia" pitchFamily="18" charset="0"/>
              </a:rPr>
              <a:t>. </a:t>
            </a:r>
            <a:r>
              <a:rPr lang="en-GB" sz="1600" b="1" i="1" dirty="0" err="1" smtClean="0">
                <a:latin typeface="Georgia" pitchFamily="18" charset="0"/>
              </a:rPr>
              <a:t>Nivel</a:t>
            </a:r>
            <a:r>
              <a:rPr lang="en-GB" sz="1600" b="1" i="1" dirty="0" smtClean="0">
                <a:latin typeface="Georgia" pitchFamily="18" charset="0"/>
              </a:rPr>
              <a:t> 4</a:t>
            </a:r>
            <a:r>
              <a:rPr lang="ro-RO" sz="1600" b="1" i="1" dirty="0" smtClean="0">
                <a:latin typeface="Georgia" pitchFamily="18" charset="0"/>
              </a:rPr>
              <a:t>, </a:t>
            </a:r>
            <a:r>
              <a:rPr lang="en-GB" sz="1600" b="1" i="1" dirty="0" err="1" smtClean="0">
                <a:latin typeface="Georgia" pitchFamily="18" charset="0"/>
              </a:rPr>
              <a:t>Domeniul</a:t>
            </a:r>
            <a:r>
              <a:rPr lang="en-GB" sz="1600" b="1" i="1" dirty="0" smtClean="0">
                <a:latin typeface="Georgia" pitchFamily="18" charset="0"/>
              </a:rPr>
              <a:t> de </a:t>
            </a:r>
            <a:r>
              <a:rPr lang="en-GB" sz="1600" b="1" i="1" dirty="0" err="1" smtClean="0">
                <a:latin typeface="Georgia" pitchFamily="18" charset="0"/>
              </a:rPr>
              <a:t>pregătire</a:t>
            </a:r>
            <a:r>
              <a:rPr lang="en-GB" sz="1600" b="1" i="1" dirty="0" smtClean="0">
                <a:latin typeface="Georgia" pitchFamily="18" charset="0"/>
              </a:rPr>
              <a:t> </a:t>
            </a:r>
            <a:r>
              <a:rPr lang="en-GB" sz="1600" b="1" i="1" dirty="0" err="1" smtClean="0">
                <a:latin typeface="Georgia" pitchFamily="18" charset="0"/>
              </a:rPr>
              <a:t>profesională</a:t>
            </a:r>
            <a:r>
              <a:rPr lang="en-GB" sz="1600" b="1" i="1" dirty="0" smtClean="0">
                <a:latin typeface="Georgia" pitchFamily="18" charset="0"/>
              </a:rPr>
              <a:t>: </a:t>
            </a:r>
            <a:r>
              <a:rPr lang="en-GB" sz="1600" b="1" i="1" dirty="0" err="1" smtClean="0">
                <a:latin typeface="Georgia" pitchFamily="18" charset="0"/>
              </a:rPr>
              <a:t>Electromecanică</a:t>
            </a:r>
            <a:endParaRPr lang="ro-RO" sz="1600" b="1" i="1" dirty="0" smtClean="0">
              <a:latin typeface="Georgia" pitchFamily="18" charset="0"/>
            </a:endParaRPr>
          </a:p>
        </p:txBody>
      </p:sp>
      <p:sp>
        <p:nvSpPr>
          <p:cNvPr id="4" name="Oval 3"/>
          <p:cNvSpPr/>
          <p:nvPr/>
        </p:nvSpPr>
        <p:spPr>
          <a:xfrm>
            <a:off x="2928926" y="285728"/>
            <a:ext cx="5715040" cy="642918"/>
          </a:xfrm>
          <a:prstGeom prst="ellipse">
            <a:avLst/>
          </a:prstGeom>
          <a:solidFill>
            <a:srgbClr val="B4E6A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chemeClr val="tx2"/>
                </a:solidFill>
                <a:latin typeface="Cambria" pitchFamily="18" charset="0"/>
              </a:rPr>
              <a:t>BIBLIOGRAFI</a:t>
            </a:r>
            <a:r>
              <a:rPr lang="ro-RO" sz="2800" b="1" dirty="0" smtClean="0">
                <a:solidFill>
                  <a:schemeClr val="tx2"/>
                </a:solidFill>
                <a:latin typeface="Georgia" pitchFamily="18" charset="0"/>
              </a:rPr>
              <a:t>E</a:t>
            </a:r>
            <a:endParaRPr lang="ro-RO" sz="2800" dirty="0">
              <a:solidFill>
                <a:schemeClr val="tx2"/>
              </a:solidFill>
              <a:latin typeface="Georgia" pitchFamily="18" charset="0"/>
            </a:endParaRPr>
          </a:p>
        </p:txBody>
      </p:sp>
    </p:spTree>
    <p:extLst>
      <p:ext uri="{BB962C8B-B14F-4D97-AF65-F5344CB8AC3E}">
        <p14:creationId xmlns="" xmlns:p14="http://schemas.microsoft.com/office/powerpoint/2010/main" val="1544281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357158" y="214290"/>
          <a:ext cx="8572560" cy="6410035"/>
        </p:xfrm>
        <a:graphic>
          <a:graphicData uri="http://schemas.openxmlformats.org/drawingml/2006/table">
            <a:tbl>
              <a:tblPr/>
              <a:tblGrid>
                <a:gridCol w="1905014"/>
                <a:gridCol w="2564441"/>
                <a:gridCol w="4103105"/>
              </a:tblGrid>
              <a:tr h="919277">
                <a:tc gridSpan="3">
                  <a:txBody>
                    <a:bodyPr/>
                    <a:lstStyle/>
                    <a:p>
                      <a:pPr algn="ctr">
                        <a:lnSpc>
                          <a:spcPct val="115000"/>
                        </a:lnSpc>
                        <a:spcAft>
                          <a:spcPts val="0"/>
                        </a:spcAft>
                      </a:pPr>
                      <a:endParaRPr lang="ro-RO" sz="800" b="1" dirty="0" smtClean="0">
                        <a:latin typeface="Georgia" pitchFamily="18" charset="0"/>
                        <a:ea typeface="Calibri"/>
                        <a:cs typeface="Times New Roman"/>
                      </a:endParaRPr>
                    </a:p>
                    <a:p>
                      <a:pPr algn="ctr">
                        <a:lnSpc>
                          <a:spcPct val="115000"/>
                        </a:lnSpc>
                        <a:spcAft>
                          <a:spcPts val="0"/>
                        </a:spcAft>
                      </a:pPr>
                      <a:r>
                        <a:rPr lang="en-GB" sz="1800" b="1" dirty="0" err="1" smtClean="0">
                          <a:latin typeface="Georgia" pitchFamily="18" charset="0"/>
                          <a:ea typeface="Calibri"/>
                          <a:cs typeface="Times New Roman"/>
                        </a:rPr>
                        <a:t>Tema</a:t>
                      </a:r>
                      <a:r>
                        <a:rPr lang="en-GB" sz="1800" b="1" dirty="0">
                          <a:latin typeface="Georgia" pitchFamily="18" charset="0"/>
                          <a:ea typeface="Calibri"/>
                          <a:cs typeface="Times New Roman"/>
                        </a:rPr>
                        <a:t>:</a:t>
                      </a:r>
                      <a:endParaRPr lang="ro-RO" sz="1800" dirty="0">
                        <a:latin typeface="Georgia" pitchFamily="18" charset="0"/>
                        <a:ea typeface="Calibri"/>
                        <a:cs typeface="Times New Roman"/>
                      </a:endParaRPr>
                    </a:p>
                    <a:p>
                      <a:pPr algn="ctr">
                        <a:lnSpc>
                          <a:spcPct val="115000"/>
                        </a:lnSpc>
                        <a:spcAft>
                          <a:spcPts val="0"/>
                        </a:spcAft>
                      </a:pPr>
                      <a:r>
                        <a:rPr lang="en-GB" sz="1800" b="1" i="1" dirty="0">
                          <a:solidFill>
                            <a:srgbClr val="1B0EC8"/>
                          </a:solidFill>
                          <a:latin typeface="Georgia" pitchFamily="18" charset="0"/>
                          <a:ea typeface="Calibri"/>
                          <a:cs typeface="Times New Roman"/>
                        </a:rPr>
                        <a:t>SCHEMA BLOC A UNUI SISTEM DE REGLARE AUTOMATĂ</a:t>
                      </a:r>
                      <a:endParaRPr lang="ro-RO" sz="1800" i="1" dirty="0">
                        <a:solidFill>
                          <a:srgbClr val="1B0EC8"/>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lang="ro-RO"/>
                    </a:p>
                  </a:txBody>
                  <a:tcPr/>
                </a:tc>
                <a:tc hMerge="1">
                  <a:txBody>
                    <a:bodyPr/>
                    <a:lstStyle/>
                    <a:p>
                      <a:endParaRPr lang="ro-RO"/>
                    </a:p>
                  </a:txBody>
                  <a:tcPr/>
                </a:tc>
              </a:tr>
              <a:tr h="336339">
                <a:tc gridSpan="3">
                  <a:txBody>
                    <a:bodyPr/>
                    <a:lstStyle/>
                    <a:p>
                      <a:pPr algn="ctr">
                        <a:lnSpc>
                          <a:spcPct val="115000"/>
                        </a:lnSpc>
                        <a:spcAft>
                          <a:spcPts val="0"/>
                        </a:spcAft>
                      </a:pPr>
                      <a:r>
                        <a:rPr lang="ro-RO" sz="1600" b="1" dirty="0">
                          <a:solidFill>
                            <a:srgbClr val="1B0EC8"/>
                          </a:solidFill>
                          <a:latin typeface="Georgia" pitchFamily="18" charset="0"/>
                          <a:ea typeface="Calibri"/>
                          <a:cs typeface="Times New Roman"/>
                        </a:rPr>
                        <a:t>M III - Sisteme de automatizare în instalații </a:t>
                      </a:r>
                      <a:r>
                        <a:rPr lang="ro-RO" sz="1600" b="1" dirty="0" smtClean="0">
                          <a:solidFill>
                            <a:srgbClr val="1B0EC8"/>
                          </a:solidFill>
                          <a:latin typeface="Georgia" pitchFamily="18" charset="0"/>
                          <a:ea typeface="Calibri"/>
                          <a:cs typeface="Times New Roman"/>
                        </a:rPr>
                        <a:t>electromecanice I</a:t>
                      </a:r>
                      <a:endParaRPr lang="ro-RO" sz="1600" dirty="0">
                        <a:solidFill>
                          <a:srgbClr val="1B0EC8"/>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endParaRPr lang="ro-RO"/>
                    </a:p>
                  </a:txBody>
                  <a:tcPr/>
                </a:tc>
                <a:tc hMerge="1">
                  <a:txBody>
                    <a:bodyPr/>
                    <a:lstStyle/>
                    <a:p>
                      <a:endParaRPr lang="ro-RO"/>
                    </a:p>
                  </a:txBody>
                  <a:tcPr/>
                </a:tc>
              </a:tr>
              <a:tr h="299836">
                <a:tc gridSpan="3">
                  <a:txBody>
                    <a:bodyPr/>
                    <a:lstStyle/>
                    <a:p>
                      <a:pPr>
                        <a:lnSpc>
                          <a:spcPct val="115000"/>
                        </a:lnSpc>
                        <a:spcAft>
                          <a:spcPts val="0"/>
                        </a:spcAft>
                      </a:pPr>
                      <a:r>
                        <a:rPr lang="en-GB" sz="1600" b="0" dirty="0" err="1" smtClean="0">
                          <a:latin typeface="Georgia" pitchFamily="18" charset="0"/>
                          <a:ea typeface="Calibri"/>
                          <a:cs typeface="Times New Roman"/>
                        </a:rPr>
                        <a:t>Clasa</a:t>
                      </a:r>
                      <a:r>
                        <a:rPr lang="en-GB" sz="1600" b="0" dirty="0">
                          <a:latin typeface="Georgia" pitchFamily="18" charset="0"/>
                          <a:ea typeface="Calibri"/>
                          <a:cs typeface="Times New Roman"/>
                        </a:rPr>
                        <a:t>: a XI-a</a:t>
                      </a:r>
                      <a:endParaRPr lang="ro-RO" sz="1600" b="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r h="272378">
                <a:tc gridSpan="3">
                  <a:txBody>
                    <a:bodyPr/>
                    <a:lstStyle/>
                    <a:p>
                      <a:pPr algn="just">
                        <a:lnSpc>
                          <a:spcPct val="115000"/>
                        </a:lnSpc>
                        <a:spcAft>
                          <a:spcPts val="0"/>
                        </a:spcAft>
                      </a:pPr>
                      <a:r>
                        <a:rPr lang="en-GB" sz="1600" b="0" dirty="0" err="1">
                          <a:latin typeface="Georgia" pitchFamily="18" charset="0"/>
                          <a:ea typeface="Calibri"/>
                          <a:cs typeface="Times New Roman"/>
                        </a:rPr>
                        <a:t>Calificarea</a:t>
                      </a:r>
                      <a:r>
                        <a:rPr lang="en-GB" sz="1600" b="0" dirty="0">
                          <a:latin typeface="Georgia" pitchFamily="18" charset="0"/>
                          <a:ea typeface="Calibri"/>
                          <a:cs typeface="Times New Roman"/>
                        </a:rPr>
                        <a:t> </a:t>
                      </a:r>
                      <a:r>
                        <a:rPr lang="en-GB" sz="1600" b="0" dirty="0" err="1">
                          <a:latin typeface="Georgia" pitchFamily="18" charset="0"/>
                          <a:ea typeface="Calibri"/>
                          <a:cs typeface="Times New Roman"/>
                        </a:rPr>
                        <a:t>profesională</a:t>
                      </a:r>
                      <a:r>
                        <a:rPr lang="en-GB" sz="1600" b="0" dirty="0">
                          <a:latin typeface="Georgia" pitchFamily="18" charset="0"/>
                          <a:ea typeface="Calibri"/>
                          <a:cs typeface="Times New Roman"/>
                        </a:rPr>
                        <a:t>: </a:t>
                      </a:r>
                      <a:r>
                        <a:rPr lang="en-GB" sz="1600" b="0" dirty="0" err="1">
                          <a:latin typeface="Georgia" pitchFamily="18" charset="0"/>
                          <a:ea typeface="Calibri"/>
                          <a:cs typeface="Times New Roman"/>
                        </a:rPr>
                        <a:t>Tehnician</a:t>
                      </a:r>
                      <a:r>
                        <a:rPr lang="en-GB" sz="1600" b="0" dirty="0">
                          <a:latin typeface="Georgia" pitchFamily="18" charset="0"/>
                          <a:ea typeface="Calibri"/>
                          <a:cs typeface="Times New Roman"/>
                        </a:rPr>
                        <a:t> </a:t>
                      </a:r>
                      <a:r>
                        <a:rPr lang="en-GB" sz="1600" b="0" dirty="0" err="1">
                          <a:latin typeface="Georgia" pitchFamily="18" charset="0"/>
                          <a:ea typeface="Calibri"/>
                          <a:cs typeface="Times New Roman"/>
                        </a:rPr>
                        <a:t>electromecanic</a:t>
                      </a:r>
                      <a:endParaRPr lang="ro-RO" sz="1600" b="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r h="272378">
                <a:tc gridSpan="3">
                  <a:txBody>
                    <a:bodyPr/>
                    <a:lstStyle/>
                    <a:p>
                      <a:pPr algn="just">
                        <a:lnSpc>
                          <a:spcPct val="115000"/>
                        </a:lnSpc>
                        <a:spcAft>
                          <a:spcPts val="0"/>
                        </a:spcAft>
                      </a:pPr>
                      <a:r>
                        <a:rPr lang="en-GB" sz="1600" b="0" dirty="0" err="1">
                          <a:latin typeface="Georgia" pitchFamily="18" charset="0"/>
                          <a:ea typeface="Calibri"/>
                          <a:cs typeface="Times New Roman"/>
                        </a:rPr>
                        <a:t>Tipul</a:t>
                      </a:r>
                      <a:r>
                        <a:rPr lang="en-GB" sz="1600" b="0" dirty="0">
                          <a:latin typeface="Georgia" pitchFamily="18" charset="0"/>
                          <a:ea typeface="Calibri"/>
                          <a:cs typeface="Times New Roman"/>
                        </a:rPr>
                        <a:t> </a:t>
                      </a:r>
                      <a:r>
                        <a:rPr lang="en-GB" sz="1600" b="0" dirty="0" err="1">
                          <a:latin typeface="Georgia" pitchFamily="18" charset="0"/>
                          <a:ea typeface="Calibri"/>
                          <a:cs typeface="Times New Roman"/>
                        </a:rPr>
                        <a:t>lecției</a:t>
                      </a:r>
                      <a:r>
                        <a:rPr lang="en-GB" sz="1600" b="0" dirty="0">
                          <a:latin typeface="Georgia" pitchFamily="18" charset="0"/>
                          <a:ea typeface="Calibri"/>
                          <a:cs typeface="Times New Roman"/>
                        </a:rPr>
                        <a:t>: de </a:t>
                      </a:r>
                      <a:r>
                        <a:rPr lang="en-GB" sz="1600" b="0" dirty="0" err="1" smtClean="0">
                          <a:latin typeface="Georgia" pitchFamily="18" charset="0"/>
                          <a:ea typeface="Calibri"/>
                          <a:cs typeface="Times New Roman"/>
                        </a:rPr>
                        <a:t>predare-învă</a:t>
                      </a:r>
                      <a:r>
                        <a:rPr lang="ro-RO" sz="1600" b="0" dirty="0" smtClean="0">
                          <a:latin typeface="Georgia" pitchFamily="18" charset="0"/>
                          <a:ea typeface="Calibri"/>
                          <a:cs typeface="Times New Roman"/>
                        </a:rPr>
                        <a:t>ț</a:t>
                      </a:r>
                      <a:r>
                        <a:rPr lang="en-GB" sz="1600" b="0" dirty="0" smtClean="0">
                          <a:latin typeface="Georgia" pitchFamily="18" charset="0"/>
                          <a:ea typeface="Calibri"/>
                          <a:cs typeface="Times New Roman"/>
                        </a:rPr>
                        <a:t>are</a:t>
                      </a:r>
                      <a:endParaRPr lang="ro-RO" sz="1600" b="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r h="272378">
                <a:tc gridSpan="3">
                  <a:txBody>
                    <a:bodyPr/>
                    <a:lstStyle/>
                    <a:p>
                      <a:pPr algn="just">
                        <a:lnSpc>
                          <a:spcPct val="115000"/>
                        </a:lnSpc>
                        <a:spcAft>
                          <a:spcPts val="0"/>
                        </a:spcAft>
                      </a:pPr>
                      <a:r>
                        <a:rPr lang="en-GB" sz="1600" b="0" dirty="0" err="1">
                          <a:latin typeface="Georgia" pitchFamily="18" charset="0"/>
                          <a:ea typeface="Calibri"/>
                          <a:cs typeface="Times New Roman"/>
                        </a:rPr>
                        <a:t>Timp</a:t>
                      </a:r>
                      <a:r>
                        <a:rPr lang="en-GB" sz="1600" b="0" dirty="0">
                          <a:latin typeface="Georgia" pitchFamily="18" charset="0"/>
                          <a:ea typeface="Calibri"/>
                          <a:cs typeface="Times New Roman"/>
                        </a:rPr>
                        <a:t> de </a:t>
                      </a:r>
                      <a:r>
                        <a:rPr lang="en-GB" sz="1600" b="0" dirty="0" err="1">
                          <a:latin typeface="Georgia" pitchFamily="18" charset="0"/>
                          <a:ea typeface="Calibri"/>
                          <a:cs typeface="Times New Roman"/>
                        </a:rPr>
                        <a:t>alocat</a:t>
                      </a:r>
                      <a:r>
                        <a:rPr lang="en-GB" sz="1600" b="0" dirty="0">
                          <a:latin typeface="Georgia" pitchFamily="18" charset="0"/>
                          <a:ea typeface="Calibri"/>
                          <a:cs typeface="Times New Roman"/>
                        </a:rPr>
                        <a:t>: </a:t>
                      </a:r>
                      <a:r>
                        <a:rPr lang="ro-RO" sz="1600" b="0" dirty="0" smtClean="0">
                          <a:latin typeface="Georgia" pitchFamily="18" charset="0"/>
                          <a:ea typeface="Calibri"/>
                          <a:cs typeface="Times New Roman"/>
                        </a:rPr>
                        <a:t>..........................</a:t>
                      </a:r>
                      <a:endParaRPr lang="ro-RO" sz="1600" b="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r h="384882">
                <a:tc gridSpan="3">
                  <a:txBody>
                    <a:bodyPr/>
                    <a:lstStyle/>
                    <a:p>
                      <a:pPr indent="-279400" algn="ctr">
                        <a:spcAft>
                          <a:spcPts val="0"/>
                        </a:spcAft>
                        <a:tabLst>
                          <a:tab pos="420370" algn="l"/>
                        </a:tabLst>
                      </a:pPr>
                      <a:r>
                        <a:rPr lang="ro-RO" sz="1600" b="1" i="0" dirty="0" smtClean="0">
                          <a:solidFill>
                            <a:srgbClr val="1B0EC8"/>
                          </a:solidFill>
                          <a:latin typeface="Georgia" pitchFamily="18" charset="0"/>
                          <a:ea typeface="Calibri"/>
                          <a:cs typeface="Times New Roman"/>
                        </a:rPr>
                        <a:t>URÎ</a:t>
                      </a:r>
                      <a:r>
                        <a:rPr lang="ro-RO" sz="1600" b="1" i="0" baseline="0" dirty="0" smtClean="0">
                          <a:solidFill>
                            <a:srgbClr val="1B0EC8"/>
                          </a:solidFill>
                          <a:latin typeface="Georgia" pitchFamily="18" charset="0"/>
                          <a:ea typeface="Calibri"/>
                          <a:cs typeface="Times New Roman"/>
                        </a:rPr>
                        <a:t> 11: Supravegherea sistemelor de automatizare din instalații electromecanice</a:t>
                      </a:r>
                      <a:endParaRPr lang="ro-RO" sz="1600" i="0" dirty="0">
                        <a:solidFill>
                          <a:srgbClr val="1B0EC8"/>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lang="ro-RO"/>
                    </a:p>
                  </a:txBody>
                  <a:tcPr/>
                </a:tc>
                <a:tc hMerge="1">
                  <a:txBody>
                    <a:bodyPr/>
                    <a:lstStyle/>
                    <a:p>
                      <a:endParaRPr lang="ro-RO"/>
                    </a:p>
                  </a:txBody>
                  <a:tcPr/>
                </a:tc>
              </a:tr>
              <a:tr h="354444">
                <a:tc gridSpan="3">
                  <a:txBody>
                    <a:bodyPr/>
                    <a:lstStyle/>
                    <a:p>
                      <a:pPr indent="-279400" algn="ctr">
                        <a:spcAft>
                          <a:spcPts val="0"/>
                        </a:spcAft>
                        <a:tabLst>
                          <a:tab pos="420370" algn="l"/>
                        </a:tabLst>
                      </a:pPr>
                      <a:r>
                        <a:rPr lang="ro-RO" sz="1600" b="1" i="1" dirty="0">
                          <a:solidFill>
                            <a:schemeClr val="tx1"/>
                          </a:solidFill>
                          <a:latin typeface="Georgia" pitchFamily="18" charset="0"/>
                          <a:ea typeface="Calibri"/>
                          <a:cs typeface="Times New Roman"/>
                        </a:rPr>
                        <a:t>Rezultate ale </a:t>
                      </a:r>
                      <a:r>
                        <a:rPr lang="ro-RO" sz="1600" b="1" i="1" dirty="0" smtClean="0">
                          <a:solidFill>
                            <a:schemeClr val="tx1"/>
                          </a:solidFill>
                          <a:latin typeface="Georgia" pitchFamily="18" charset="0"/>
                          <a:ea typeface="Calibri"/>
                          <a:cs typeface="Times New Roman"/>
                        </a:rPr>
                        <a:t>învățării – conform SPP</a:t>
                      </a:r>
                      <a:endParaRPr lang="ro-RO" sz="16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ro-RO"/>
                    </a:p>
                  </a:txBody>
                  <a:tcPr/>
                </a:tc>
                <a:tc hMerge="1">
                  <a:txBody>
                    <a:bodyPr/>
                    <a:lstStyle/>
                    <a:p>
                      <a:endParaRPr lang="ro-RO"/>
                    </a:p>
                  </a:txBody>
                  <a:tcPr/>
                </a:tc>
              </a:tr>
              <a:tr h="236851">
                <a:tc>
                  <a:txBody>
                    <a:bodyPr/>
                    <a:lstStyle/>
                    <a:p>
                      <a:pPr indent="-279400" algn="ctr">
                        <a:spcAft>
                          <a:spcPts val="0"/>
                        </a:spcAft>
                      </a:pPr>
                      <a:r>
                        <a:rPr lang="ro-RO" sz="1400" b="1" i="1" dirty="0">
                          <a:solidFill>
                            <a:schemeClr val="tx1"/>
                          </a:solidFill>
                          <a:latin typeface="Georgia" pitchFamily="18" charset="0"/>
                          <a:ea typeface="Calibri"/>
                          <a:cs typeface="Times New Roman"/>
                        </a:rPr>
                        <a:t>Cunoștințe</a:t>
                      </a:r>
                      <a:endParaRPr lang="ro-RO" sz="14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indent="-279400" algn="ctr">
                        <a:spcAft>
                          <a:spcPts val="0"/>
                        </a:spcAft>
                        <a:tabLst>
                          <a:tab pos="420370" algn="l"/>
                        </a:tabLst>
                      </a:pPr>
                      <a:r>
                        <a:rPr lang="ro-RO" sz="1400" b="1" i="1" dirty="0">
                          <a:solidFill>
                            <a:schemeClr val="tx1"/>
                          </a:solidFill>
                          <a:latin typeface="Georgia" pitchFamily="18" charset="0"/>
                          <a:ea typeface="Calibri"/>
                          <a:cs typeface="Times New Roman"/>
                        </a:rPr>
                        <a:t>Abilități</a:t>
                      </a:r>
                      <a:endParaRPr lang="ro-RO" sz="14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indent="-279400" algn="ctr">
                        <a:spcAft>
                          <a:spcPts val="0"/>
                        </a:spcAft>
                        <a:tabLst>
                          <a:tab pos="420370" algn="l"/>
                        </a:tabLst>
                      </a:pPr>
                      <a:r>
                        <a:rPr lang="ro-RO" sz="1400" b="1" i="1" dirty="0">
                          <a:solidFill>
                            <a:schemeClr val="tx1"/>
                          </a:solidFill>
                          <a:latin typeface="Georgia" pitchFamily="18" charset="0"/>
                          <a:ea typeface="Calibri"/>
                          <a:cs typeface="Times New Roman"/>
                        </a:rPr>
                        <a:t>Atitudini</a:t>
                      </a:r>
                      <a:endParaRPr lang="ro-RO" sz="14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1351334">
                <a:tc>
                  <a:txBody>
                    <a:bodyPr/>
                    <a:lstStyle/>
                    <a:p>
                      <a:pPr indent="-279400">
                        <a:spcAft>
                          <a:spcPts val="0"/>
                        </a:spcAft>
                      </a:pPr>
                      <a:r>
                        <a:rPr lang="ro-RO" sz="1400" dirty="0">
                          <a:solidFill>
                            <a:schemeClr val="tx1"/>
                          </a:solidFill>
                          <a:latin typeface="Georgia" pitchFamily="18" charset="0"/>
                          <a:ea typeface="Calibri"/>
                          <a:cs typeface="Times New Roman"/>
                        </a:rPr>
                        <a:t>11.1.1. </a:t>
                      </a:r>
                      <a:r>
                        <a:rPr lang="ro-RO" sz="1400" b="0" i="0" u="none" strike="noStrike" dirty="0">
                          <a:solidFill>
                            <a:schemeClr val="tx1"/>
                          </a:solidFill>
                          <a:latin typeface="Georgia" pitchFamily="18" charset="0"/>
                          <a:ea typeface="Calibri"/>
                          <a:cs typeface="Times New Roman"/>
                        </a:rPr>
                        <a:t>Sisteme de reglare automată</a:t>
                      </a:r>
                      <a:endParaRPr lang="ro-RO" sz="1400" dirty="0">
                        <a:solidFill>
                          <a:schemeClr val="tx1"/>
                        </a:solidFill>
                        <a:latin typeface="Georgia" pitchFamily="18" charset="0"/>
                        <a:ea typeface="Calibri"/>
                        <a:cs typeface="Times New Roman"/>
                      </a:endParaRPr>
                    </a:p>
                  </a:txBody>
                  <a:tcPr marL="36718" marR="36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279400" algn="just">
                        <a:spcAft>
                          <a:spcPts val="0"/>
                        </a:spcAft>
                        <a:tabLst>
                          <a:tab pos="422910" algn="l"/>
                        </a:tabLst>
                      </a:pPr>
                      <a:r>
                        <a:rPr lang="ro-RO" sz="1400" dirty="0">
                          <a:solidFill>
                            <a:schemeClr val="tx1"/>
                          </a:solidFill>
                          <a:latin typeface="Georgia" pitchFamily="18" charset="0"/>
                          <a:ea typeface="Calibri"/>
                          <a:cs typeface="Times New Roman"/>
                        </a:rPr>
                        <a:t>11.2.1.</a:t>
                      </a:r>
                      <a:r>
                        <a:rPr lang="ro-RO" sz="1400" b="0" i="0" u="none" strike="noStrike" dirty="0">
                          <a:solidFill>
                            <a:schemeClr val="tx1"/>
                          </a:solidFill>
                          <a:latin typeface="Georgia" pitchFamily="18" charset="0"/>
                          <a:ea typeface="Calibri"/>
                          <a:cs typeface="Times New Roman"/>
                        </a:rPr>
                        <a:t> Reprezentarea schemei de principiu a unui sistem de reglare automată</a:t>
                      </a:r>
                      <a:endParaRPr lang="ro-RO" sz="1400" dirty="0">
                        <a:solidFill>
                          <a:schemeClr val="tx1"/>
                        </a:solidFill>
                        <a:latin typeface="Georgia" pitchFamily="18" charset="0"/>
                        <a:ea typeface="Calibri"/>
                        <a:cs typeface="Times New Roman"/>
                      </a:endParaRPr>
                    </a:p>
                    <a:p>
                      <a:pPr indent="-279400" algn="just">
                        <a:spcAft>
                          <a:spcPts val="0"/>
                        </a:spcAft>
                        <a:tabLst>
                          <a:tab pos="420370" algn="l"/>
                        </a:tabLst>
                      </a:pPr>
                      <a:r>
                        <a:rPr lang="ro-RO" sz="1400" dirty="0">
                          <a:solidFill>
                            <a:schemeClr val="tx1"/>
                          </a:solidFill>
                          <a:latin typeface="Georgia" pitchFamily="18" charset="0"/>
                          <a:ea typeface="Calibri"/>
                          <a:cs typeface="Times New Roman"/>
                        </a:rPr>
                        <a:t>11.2.2.</a:t>
                      </a:r>
                      <a:r>
                        <a:rPr lang="ro-RO" sz="1400" b="0" i="0" u="none" strike="noStrike" dirty="0">
                          <a:solidFill>
                            <a:schemeClr val="tx1"/>
                          </a:solidFill>
                          <a:latin typeface="Georgia" pitchFamily="18" charset="0"/>
                          <a:ea typeface="Calibri"/>
                          <a:cs typeface="Times New Roman"/>
                        </a:rPr>
                        <a:t> Citirea schemei de principiu a unui sistem de reglare automată</a:t>
                      </a:r>
                      <a:endParaRPr lang="ro-RO" sz="14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370"/>
                        </a:lnSpc>
                        <a:spcAft>
                          <a:spcPts val="0"/>
                        </a:spcAft>
                      </a:pPr>
                      <a:r>
                        <a:rPr lang="ro-RO" sz="1400" i="0" dirty="0">
                          <a:solidFill>
                            <a:schemeClr val="tx1"/>
                          </a:solidFill>
                          <a:latin typeface="Georgia" pitchFamily="18" charset="0"/>
                          <a:ea typeface="Calibri"/>
                          <a:cs typeface="Times New Roman"/>
                        </a:rPr>
                        <a:t>11.3.1. </a:t>
                      </a:r>
                      <a:r>
                        <a:rPr lang="ro-RO" sz="1400" b="0" i="0" u="none" strike="noStrike" dirty="0">
                          <a:solidFill>
                            <a:schemeClr val="tx1"/>
                          </a:solidFill>
                          <a:latin typeface="Georgia" pitchFamily="18" charset="0"/>
                          <a:ea typeface="Calibri"/>
                          <a:cs typeface="Times New Roman"/>
                        </a:rPr>
                        <a:t>Colaborarea cu membrii echipei de lucru, în scopul îndeplinirii sarcinilor de la locul de munca</a:t>
                      </a:r>
                      <a:endParaRPr lang="ro-RO" sz="1400" i="1" dirty="0">
                        <a:solidFill>
                          <a:schemeClr val="tx1"/>
                        </a:solidFill>
                        <a:latin typeface="Georgia" pitchFamily="18" charset="0"/>
                        <a:ea typeface="Calibri"/>
                        <a:cs typeface="Times New Roman"/>
                      </a:endParaRPr>
                    </a:p>
                    <a:p>
                      <a:pPr algn="just">
                        <a:lnSpc>
                          <a:spcPts val="1370"/>
                        </a:lnSpc>
                        <a:spcAft>
                          <a:spcPts val="0"/>
                        </a:spcAft>
                      </a:pPr>
                      <a:r>
                        <a:rPr lang="ro-RO" sz="1400" i="0" dirty="0">
                          <a:solidFill>
                            <a:schemeClr val="tx1"/>
                          </a:solidFill>
                          <a:latin typeface="Georgia" pitchFamily="18" charset="0"/>
                          <a:ea typeface="Calibri"/>
                          <a:cs typeface="Times New Roman"/>
                        </a:rPr>
                        <a:t>11.3.3. </a:t>
                      </a:r>
                      <a:r>
                        <a:rPr lang="ro-RO" sz="1400" b="0" i="0" u="none" strike="noStrike" dirty="0">
                          <a:solidFill>
                            <a:schemeClr val="tx1"/>
                          </a:solidFill>
                          <a:latin typeface="Georgia" pitchFamily="18" charset="0"/>
                          <a:ea typeface="Calibri"/>
                          <a:cs typeface="Times New Roman"/>
                        </a:rPr>
                        <a:t>Asumarea la locul de muncă a calităţii lucrărilor/ sarcinilor încredinţate</a:t>
                      </a:r>
                      <a:endParaRPr lang="ro-RO" sz="1400" i="1" dirty="0">
                        <a:solidFill>
                          <a:schemeClr val="tx1"/>
                        </a:solidFill>
                        <a:latin typeface="Georgia" pitchFamily="18" charset="0"/>
                        <a:ea typeface="Calibri"/>
                        <a:cs typeface="Times New Roman"/>
                      </a:endParaRPr>
                    </a:p>
                    <a:p>
                      <a:pPr algn="just">
                        <a:lnSpc>
                          <a:spcPct val="115000"/>
                        </a:lnSpc>
                        <a:spcAft>
                          <a:spcPts val="0"/>
                        </a:spcAft>
                      </a:pPr>
                      <a:r>
                        <a:rPr lang="en-GB" sz="1400" dirty="0">
                          <a:solidFill>
                            <a:schemeClr val="tx1"/>
                          </a:solidFill>
                          <a:latin typeface="Georgia" pitchFamily="18" charset="0"/>
                          <a:ea typeface="Calibri"/>
                          <a:cs typeface="Times New Roman"/>
                        </a:rPr>
                        <a:t>11.3.4. </a:t>
                      </a:r>
                      <a:r>
                        <a:rPr lang="en-GB" sz="1400" b="0" i="1" u="none" strike="noStrike" dirty="0" err="1" smtClean="0">
                          <a:solidFill>
                            <a:schemeClr val="tx1"/>
                          </a:solidFill>
                          <a:latin typeface="Georgia" pitchFamily="18" charset="0"/>
                          <a:ea typeface="Calibri"/>
                          <a:cs typeface="Times New Roman"/>
                        </a:rPr>
                        <a:t>Comunicarea</a:t>
                      </a:r>
                      <a:r>
                        <a:rPr lang="en-GB" sz="1400" b="0" i="1" u="none" strike="noStrike" dirty="0" smtClean="0">
                          <a:solidFill>
                            <a:schemeClr val="tx1"/>
                          </a:solidFill>
                          <a:latin typeface="Georgia" pitchFamily="18" charset="0"/>
                          <a:ea typeface="Calibri"/>
                          <a:cs typeface="Times New Roman"/>
                        </a:rPr>
                        <a:t>/</a:t>
                      </a:r>
                      <a:r>
                        <a:rPr lang="en-GB" sz="1400" b="0" i="1" u="none" strike="noStrike" dirty="0" err="1" smtClean="0">
                          <a:solidFill>
                            <a:schemeClr val="tx1"/>
                          </a:solidFill>
                          <a:latin typeface="Georgia" pitchFamily="18" charset="0"/>
                          <a:ea typeface="Calibri"/>
                          <a:cs typeface="Times New Roman"/>
                        </a:rPr>
                        <a:t>raportarea</a:t>
                      </a:r>
                      <a:r>
                        <a:rPr lang="en-GB" sz="1400" b="0" i="1" u="none" strike="noStrike" dirty="0" smtClean="0">
                          <a:solidFill>
                            <a:schemeClr val="tx1"/>
                          </a:solidFill>
                          <a:latin typeface="Georgia" pitchFamily="18" charset="0"/>
                          <a:ea typeface="Calibri"/>
                          <a:cs typeface="Times New Roman"/>
                        </a:rPr>
                        <a:t> </a:t>
                      </a:r>
                      <a:r>
                        <a:rPr lang="en-GB" sz="1400" b="0" i="1" u="none" strike="noStrike" dirty="0" err="1">
                          <a:solidFill>
                            <a:schemeClr val="tx1"/>
                          </a:solidFill>
                          <a:latin typeface="Georgia" pitchFamily="18" charset="0"/>
                          <a:ea typeface="Calibri"/>
                          <a:cs typeface="Times New Roman"/>
                        </a:rPr>
                        <a:t>rezultatelor</a:t>
                      </a:r>
                      <a:r>
                        <a:rPr lang="en-GB" sz="1400" b="0" i="1" u="none" strike="noStrike" dirty="0">
                          <a:solidFill>
                            <a:schemeClr val="tx1"/>
                          </a:solidFill>
                          <a:latin typeface="Georgia" pitchFamily="18" charset="0"/>
                          <a:ea typeface="Calibri"/>
                          <a:cs typeface="Times New Roman"/>
                        </a:rPr>
                        <a:t> </a:t>
                      </a:r>
                      <a:r>
                        <a:rPr lang="en-GB" sz="1400" b="0" i="1" u="none" strike="noStrike" dirty="0" err="1">
                          <a:solidFill>
                            <a:schemeClr val="tx1"/>
                          </a:solidFill>
                          <a:latin typeface="Georgia" pitchFamily="18" charset="0"/>
                          <a:ea typeface="Calibri"/>
                          <a:cs typeface="Times New Roman"/>
                        </a:rPr>
                        <a:t>activităţilor</a:t>
                      </a:r>
                      <a:r>
                        <a:rPr lang="en-GB" sz="1400" b="0" i="1" u="none" strike="noStrike" dirty="0">
                          <a:solidFill>
                            <a:schemeClr val="tx1"/>
                          </a:solidFill>
                          <a:latin typeface="Georgia" pitchFamily="18" charset="0"/>
                          <a:ea typeface="Calibri"/>
                          <a:cs typeface="Times New Roman"/>
                        </a:rPr>
                        <a:t> </a:t>
                      </a:r>
                      <a:r>
                        <a:rPr lang="en-GB" sz="1400" b="0" i="1" u="none" strike="noStrike" dirty="0" err="1">
                          <a:solidFill>
                            <a:schemeClr val="tx1"/>
                          </a:solidFill>
                          <a:latin typeface="Georgia" pitchFamily="18" charset="0"/>
                          <a:ea typeface="Calibri"/>
                          <a:cs typeface="Times New Roman"/>
                        </a:rPr>
                        <a:t>profesionale</a:t>
                      </a:r>
                      <a:r>
                        <a:rPr lang="en-GB" sz="1400" b="0" i="1" u="none" strike="noStrike" dirty="0">
                          <a:solidFill>
                            <a:schemeClr val="tx1"/>
                          </a:solidFill>
                          <a:latin typeface="Georgia" pitchFamily="18" charset="0"/>
                          <a:ea typeface="Calibri"/>
                          <a:cs typeface="Times New Roman"/>
                        </a:rPr>
                        <a:t> </a:t>
                      </a:r>
                      <a:r>
                        <a:rPr lang="en-GB" sz="1400" b="0" i="1" u="none" strike="noStrike" dirty="0" err="1">
                          <a:solidFill>
                            <a:schemeClr val="tx1"/>
                          </a:solidFill>
                          <a:latin typeface="Georgia" pitchFamily="18" charset="0"/>
                          <a:ea typeface="Calibri"/>
                          <a:cs typeface="Times New Roman"/>
                        </a:rPr>
                        <a:t>desfăşurate</a:t>
                      </a:r>
                      <a:endParaRPr lang="ro-RO" sz="1400" dirty="0">
                        <a:solidFill>
                          <a:schemeClr val="tx1"/>
                        </a:solidFill>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0473">
                <a:tc gridSpan="3">
                  <a:txBody>
                    <a:bodyPr/>
                    <a:lstStyle/>
                    <a:p>
                      <a:pPr algn="ctr">
                        <a:lnSpc>
                          <a:spcPct val="115000"/>
                        </a:lnSpc>
                        <a:spcAft>
                          <a:spcPts val="0"/>
                        </a:spcAft>
                      </a:pPr>
                      <a:r>
                        <a:rPr lang="en-GB" sz="1600" b="1" dirty="0" err="1" smtClean="0">
                          <a:latin typeface="Georgia" pitchFamily="18" charset="0"/>
                          <a:ea typeface="Calibri"/>
                          <a:cs typeface="Times New Roman"/>
                        </a:rPr>
                        <a:t>Obiective</a:t>
                      </a:r>
                      <a:r>
                        <a:rPr lang="en-GB" sz="1600" b="1" dirty="0">
                          <a:latin typeface="Georgia" pitchFamily="18" charset="0"/>
                          <a:ea typeface="Calibri"/>
                          <a:cs typeface="Times New Roman"/>
                        </a:rPr>
                        <a:t>:</a:t>
                      </a:r>
                      <a:endParaRPr lang="ro-RO" sz="160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ro-RO"/>
                    </a:p>
                  </a:txBody>
                  <a:tcPr/>
                </a:tc>
                <a:tc hMerge="1">
                  <a:txBody>
                    <a:bodyPr/>
                    <a:lstStyle/>
                    <a:p>
                      <a:endParaRPr lang="ro-RO"/>
                    </a:p>
                  </a:txBody>
                  <a:tcPr/>
                </a:tc>
              </a:tr>
              <a:tr h="1345351">
                <a:tc gridSpan="3">
                  <a:txBody>
                    <a:bodyPr/>
                    <a:lstStyle/>
                    <a:p>
                      <a:pPr marL="342900" lvl="0" indent="-342900" algn="just">
                        <a:lnSpc>
                          <a:spcPct val="115000"/>
                        </a:lnSpc>
                        <a:spcAft>
                          <a:spcPts val="0"/>
                        </a:spcAft>
                        <a:buFont typeface="+mj-lt"/>
                        <a:buAutoNum type="arabicPeriod"/>
                      </a:pPr>
                      <a:r>
                        <a:rPr lang="en-GB" sz="1400" dirty="0" err="1">
                          <a:latin typeface="Georgia" pitchFamily="18" charset="0"/>
                          <a:ea typeface="Calibri"/>
                          <a:cs typeface="Times New Roman"/>
                        </a:rPr>
                        <a:t>Identificarea</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elementelor</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automatizare</a:t>
                      </a:r>
                      <a:r>
                        <a:rPr lang="en-GB" sz="1400" dirty="0">
                          <a:latin typeface="Georgia" pitchFamily="18" charset="0"/>
                          <a:ea typeface="Calibri"/>
                          <a:cs typeface="Times New Roman"/>
                        </a:rPr>
                        <a:t> </a:t>
                      </a:r>
                      <a:r>
                        <a:rPr lang="en-GB" sz="1400" spc="20" dirty="0">
                          <a:latin typeface="Georgia" pitchFamily="18" charset="0"/>
                          <a:ea typeface="Calibri"/>
                          <a:cs typeface="Times New Roman"/>
                        </a:rPr>
                        <a:t>din </a:t>
                      </a:r>
                      <a:r>
                        <a:rPr lang="en-GB" sz="1400" spc="20" dirty="0" err="1">
                          <a:latin typeface="Georgia" pitchFamily="18" charset="0"/>
                          <a:ea typeface="Calibri"/>
                          <a:cs typeface="Times New Roman"/>
                        </a:rPr>
                        <a:t>instalațiile</a:t>
                      </a:r>
                      <a:r>
                        <a:rPr lang="en-GB" sz="1400" dirty="0">
                          <a:latin typeface="Georgia" pitchFamily="18" charset="0"/>
                          <a:ea typeface="Calibri"/>
                          <a:cs typeface="Times New Roman"/>
                        </a:rPr>
                        <a:t> </a:t>
                      </a:r>
                      <a:r>
                        <a:rPr lang="en-GB" sz="1400" spc="20" dirty="0" err="1">
                          <a:latin typeface="Georgia" pitchFamily="18" charset="0"/>
                          <a:ea typeface="Calibri"/>
                          <a:cs typeface="Times New Roman"/>
                        </a:rPr>
                        <a:t>electromecanice</a:t>
                      </a:r>
                      <a:endParaRPr lang="ro-RO" sz="1400" dirty="0">
                        <a:latin typeface="Georgia" pitchFamily="18" charset="0"/>
                        <a:ea typeface="Calibri"/>
                        <a:cs typeface="Times New Roman"/>
                      </a:endParaRPr>
                    </a:p>
                    <a:p>
                      <a:pPr marL="342900" lvl="0" indent="-342900" algn="just">
                        <a:lnSpc>
                          <a:spcPct val="115000"/>
                        </a:lnSpc>
                        <a:spcAft>
                          <a:spcPts val="0"/>
                        </a:spcAft>
                        <a:buFont typeface="+mj-lt"/>
                        <a:buAutoNum type="arabicPeriod"/>
                      </a:pPr>
                      <a:r>
                        <a:rPr lang="en-GB" sz="1400" dirty="0" err="1">
                          <a:latin typeface="Georgia" pitchFamily="18" charset="0"/>
                          <a:ea typeface="Calibri"/>
                          <a:cs typeface="Times New Roman"/>
                        </a:rPr>
                        <a:t>Reprezentarea</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schemei</a:t>
                      </a:r>
                      <a:r>
                        <a:rPr lang="en-GB" sz="1400" dirty="0">
                          <a:latin typeface="Georgia" pitchFamily="18" charset="0"/>
                          <a:ea typeface="Calibri"/>
                          <a:cs typeface="Times New Roman"/>
                        </a:rPr>
                        <a:t> bloc a </a:t>
                      </a:r>
                      <a:r>
                        <a:rPr lang="en-GB" sz="1400" dirty="0" err="1">
                          <a:latin typeface="Georgia" pitchFamily="18" charset="0"/>
                          <a:ea typeface="Calibri"/>
                          <a:cs typeface="Times New Roman"/>
                        </a:rPr>
                        <a:t>unui</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sistem</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reglare</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automată</a:t>
                      </a:r>
                      <a:endParaRPr lang="ro-RO" sz="1400" dirty="0">
                        <a:latin typeface="Georgia" pitchFamily="18" charset="0"/>
                        <a:ea typeface="Calibri"/>
                        <a:cs typeface="Times New Roman"/>
                      </a:endParaRPr>
                    </a:p>
                    <a:p>
                      <a:pPr marL="342900" lvl="0" indent="-342900" algn="just">
                        <a:lnSpc>
                          <a:spcPct val="115000"/>
                        </a:lnSpc>
                        <a:spcAft>
                          <a:spcPts val="0"/>
                        </a:spcAft>
                        <a:buFont typeface="+mj-lt"/>
                        <a:buAutoNum type="arabicPeriod"/>
                      </a:pPr>
                      <a:r>
                        <a:rPr lang="en-GB" sz="1400" dirty="0" err="1">
                          <a:latin typeface="Georgia" pitchFamily="18" charset="0"/>
                          <a:ea typeface="Calibri"/>
                          <a:cs typeface="Times New Roman"/>
                        </a:rPr>
                        <a:t>Precizarea</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rolului</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funcţional</a:t>
                      </a:r>
                      <a:r>
                        <a:rPr lang="en-GB" sz="1400" dirty="0">
                          <a:latin typeface="Georgia" pitchFamily="18" charset="0"/>
                          <a:ea typeface="Calibri"/>
                          <a:cs typeface="Times New Roman"/>
                        </a:rPr>
                        <a:t> al </a:t>
                      </a:r>
                      <a:r>
                        <a:rPr lang="en-GB" sz="1400" dirty="0" err="1">
                          <a:latin typeface="Georgia" pitchFamily="18" charset="0"/>
                          <a:ea typeface="Calibri"/>
                          <a:cs typeface="Times New Roman"/>
                        </a:rPr>
                        <a:t>elementelor</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automatizare</a:t>
                      </a:r>
                      <a:endParaRPr lang="ro-RO" sz="1400" dirty="0">
                        <a:latin typeface="Georgia" pitchFamily="18" charset="0"/>
                        <a:ea typeface="Calibri"/>
                        <a:cs typeface="Times New Roman"/>
                      </a:endParaRPr>
                    </a:p>
                    <a:p>
                      <a:pPr marL="342900" lvl="0" indent="-342900" algn="just">
                        <a:lnSpc>
                          <a:spcPct val="115000"/>
                        </a:lnSpc>
                        <a:spcAft>
                          <a:spcPts val="0"/>
                        </a:spcAft>
                        <a:buFont typeface="+mj-lt"/>
                        <a:buAutoNum type="arabicPeriod"/>
                      </a:pPr>
                      <a:r>
                        <a:rPr lang="en-GB" sz="1400" dirty="0" err="1">
                          <a:latin typeface="Georgia" pitchFamily="18" charset="0"/>
                          <a:ea typeface="Calibri"/>
                          <a:cs typeface="Times New Roman"/>
                        </a:rPr>
                        <a:t>Explicarea</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principiului</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funcţionare</a:t>
                      </a:r>
                      <a:r>
                        <a:rPr lang="en-GB" sz="1400" dirty="0">
                          <a:latin typeface="Georgia" pitchFamily="18" charset="0"/>
                          <a:ea typeface="Calibri"/>
                          <a:cs typeface="Times New Roman"/>
                        </a:rPr>
                        <a:t> al </a:t>
                      </a:r>
                      <a:r>
                        <a:rPr lang="en-GB" sz="1400" dirty="0" err="1">
                          <a:latin typeface="Georgia" pitchFamily="18" charset="0"/>
                          <a:ea typeface="Calibri"/>
                          <a:cs typeface="Times New Roman"/>
                        </a:rPr>
                        <a:t>elementelor</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automatizare</a:t>
                      </a:r>
                      <a:endParaRPr lang="ro-RO" sz="1400" dirty="0">
                        <a:latin typeface="Georgia" pitchFamily="18" charset="0"/>
                        <a:ea typeface="Calibri"/>
                        <a:cs typeface="Times New Roman"/>
                      </a:endParaRPr>
                    </a:p>
                    <a:p>
                      <a:pPr marL="342900" lvl="0" indent="-342900" algn="just">
                        <a:lnSpc>
                          <a:spcPct val="115000"/>
                        </a:lnSpc>
                        <a:spcAft>
                          <a:spcPts val="0"/>
                        </a:spcAft>
                        <a:buFont typeface="+mj-lt"/>
                        <a:buAutoNum type="arabicPeriod"/>
                      </a:pPr>
                      <a:r>
                        <a:rPr lang="en-GB" sz="1400" dirty="0" err="1">
                          <a:latin typeface="Georgia" pitchFamily="18" charset="0"/>
                          <a:ea typeface="Calibri"/>
                          <a:cs typeface="Times New Roman"/>
                        </a:rPr>
                        <a:t>Utilizarea</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în</a:t>
                      </a:r>
                      <a:r>
                        <a:rPr lang="en-GB" sz="1400" dirty="0">
                          <a:latin typeface="Georgia" pitchFamily="18" charset="0"/>
                          <a:ea typeface="Calibri"/>
                          <a:cs typeface="Times New Roman"/>
                        </a:rPr>
                        <a:t> </a:t>
                      </a:r>
                      <a:r>
                        <a:rPr lang="en-GB" sz="1400" dirty="0" err="1">
                          <a:latin typeface="Georgia" pitchFamily="18" charset="0"/>
                          <a:ea typeface="Calibri"/>
                          <a:cs typeface="Times New Roman"/>
                        </a:rPr>
                        <a:t>comunicare</a:t>
                      </a:r>
                      <a:r>
                        <a:rPr lang="en-GB" sz="1400" dirty="0">
                          <a:latin typeface="Georgia" pitchFamily="18" charset="0"/>
                          <a:ea typeface="Calibri"/>
                          <a:cs typeface="Times New Roman"/>
                        </a:rPr>
                        <a:t> a </a:t>
                      </a:r>
                      <a:r>
                        <a:rPr lang="en-GB" sz="1400" dirty="0" err="1">
                          <a:latin typeface="Georgia" pitchFamily="18" charset="0"/>
                          <a:ea typeface="Calibri"/>
                          <a:cs typeface="Times New Roman"/>
                        </a:rPr>
                        <a:t>vocabularului</a:t>
                      </a:r>
                      <a:r>
                        <a:rPr lang="en-GB" sz="1400" dirty="0">
                          <a:latin typeface="Georgia" pitchFamily="18" charset="0"/>
                          <a:ea typeface="Calibri"/>
                          <a:cs typeface="Times New Roman"/>
                        </a:rPr>
                        <a:t> din </a:t>
                      </a:r>
                      <a:r>
                        <a:rPr lang="en-GB" sz="1400" dirty="0" err="1">
                          <a:latin typeface="Georgia" pitchFamily="18" charset="0"/>
                          <a:ea typeface="Calibri"/>
                          <a:cs typeface="Times New Roman"/>
                        </a:rPr>
                        <a:t>domeniul</a:t>
                      </a:r>
                      <a:r>
                        <a:rPr lang="en-GB" sz="1400" dirty="0">
                          <a:latin typeface="Georgia" pitchFamily="18" charset="0"/>
                          <a:ea typeface="Calibri"/>
                          <a:cs typeface="Times New Roman"/>
                        </a:rPr>
                        <a:t> de </a:t>
                      </a:r>
                      <a:r>
                        <a:rPr lang="en-GB" sz="1400" dirty="0" err="1">
                          <a:latin typeface="Georgia" pitchFamily="18" charset="0"/>
                          <a:ea typeface="Calibri"/>
                          <a:cs typeface="Times New Roman"/>
                        </a:rPr>
                        <a:t>pregătire</a:t>
                      </a:r>
                      <a:endParaRPr lang="ro-RO" sz="1400"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tr>
            </a:tbl>
          </a:graphicData>
        </a:graphic>
      </p:graphicFrame>
    </p:spTree>
    <p:extLst>
      <p:ext uri="{BB962C8B-B14F-4D97-AF65-F5344CB8AC3E}">
        <p14:creationId xmlns="" xmlns:p14="http://schemas.microsoft.com/office/powerpoint/2010/main" val="969914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57158" y="214290"/>
          <a:ext cx="8501122" cy="6313374"/>
        </p:xfrm>
        <a:graphic>
          <a:graphicData uri="http://schemas.openxmlformats.org/drawingml/2006/table">
            <a:tbl>
              <a:tblPr/>
              <a:tblGrid>
                <a:gridCol w="8501122"/>
              </a:tblGrid>
              <a:tr h="57150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o-RO" sz="1600" b="1" dirty="0" smtClean="0">
                          <a:latin typeface="Georgia" pitchFamily="18" charset="0"/>
                          <a:ea typeface="Calibri"/>
                          <a:cs typeface="Times New Roman"/>
                        </a:rPr>
                        <a:t>Sugestii metodologice</a:t>
                      </a: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572214">
                <a:tc>
                  <a:txBody>
                    <a:bodyPr/>
                    <a:lstStyle/>
                    <a:p>
                      <a:pPr marL="441325" indent="-268288" algn="just">
                        <a:buFont typeface="Wingdings" pitchFamily="2" charset="2"/>
                        <a:buChar char="Ø"/>
                      </a:pPr>
                      <a:r>
                        <a:rPr lang="en-GB" sz="1400" b="1" kern="1200" dirty="0" err="1" smtClean="0">
                          <a:solidFill>
                            <a:schemeClr val="tx1"/>
                          </a:solidFill>
                          <a:latin typeface="Georgia" pitchFamily="18" charset="0"/>
                          <a:ea typeface="+mn-ea"/>
                          <a:cs typeface="+mn-cs"/>
                        </a:rPr>
                        <a:t>Rezultatele</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învățării</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privind</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simbolizarea</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părțile</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componente</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utilizarea</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rolul</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funcțional</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și</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mărimile</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caracteristice</a:t>
                      </a:r>
                      <a:r>
                        <a:rPr lang="en-GB" sz="1400" b="1" kern="1200" dirty="0" smtClean="0">
                          <a:solidFill>
                            <a:schemeClr val="tx1"/>
                          </a:solidFill>
                          <a:latin typeface="Georgia" pitchFamily="18" charset="0"/>
                          <a:ea typeface="+mn-ea"/>
                          <a:cs typeface="+mn-cs"/>
                        </a:rPr>
                        <a:t> ale </a:t>
                      </a:r>
                      <a:r>
                        <a:rPr lang="en-GB" sz="1400" b="1" kern="1200" dirty="0" err="1" smtClean="0">
                          <a:solidFill>
                            <a:schemeClr val="tx1"/>
                          </a:solidFill>
                          <a:latin typeface="Georgia" pitchFamily="18" charset="0"/>
                          <a:ea typeface="+mn-ea"/>
                          <a:cs typeface="+mn-cs"/>
                        </a:rPr>
                        <a:t>elementelor</a:t>
                      </a:r>
                      <a:r>
                        <a:rPr lang="en-GB" sz="1400" b="1" kern="1200" dirty="0" smtClean="0">
                          <a:solidFill>
                            <a:schemeClr val="tx1"/>
                          </a:solidFill>
                          <a:latin typeface="Georgia" pitchFamily="18" charset="0"/>
                          <a:ea typeface="+mn-ea"/>
                          <a:cs typeface="+mn-cs"/>
                        </a:rPr>
                        <a:t> de </a:t>
                      </a:r>
                      <a:r>
                        <a:rPr lang="en-GB" sz="1400" b="1" kern="1200" dirty="0" err="1" smtClean="0">
                          <a:solidFill>
                            <a:schemeClr val="tx1"/>
                          </a:solidFill>
                          <a:latin typeface="Georgia" pitchFamily="18" charset="0"/>
                          <a:ea typeface="+mn-ea"/>
                          <a:cs typeface="+mn-cs"/>
                        </a:rPr>
                        <a:t>automatizare</a:t>
                      </a:r>
                      <a:r>
                        <a:rPr lang="en-GB" sz="1400" b="1" kern="1200" dirty="0" smtClean="0">
                          <a:solidFill>
                            <a:schemeClr val="tx1"/>
                          </a:solidFill>
                          <a:latin typeface="Georgia" pitchFamily="18" charset="0"/>
                          <a:ea typeface="+mn-ea"/>
                          <a:cs typeface="+mn-cs"/>
                        </a:rPr>
                        <a:t> </a:t>
                      </a:r>
                      <a:r>
                        <a:rPr lang="en-GB" sz="1400" b="1" i="0" u="none" strike="noStrike" kern="1200" dirty="0" smtClean="0">
                          <a:solidFill>
                            <a:schemeClr val="tx1"/>
                          </a:solidFill>
                          <a:latin typeface="Georgia" pitchFamily="18" charset="0"/>
                          <a:ea typeface="+mn-ea"/>
                          <a:cs typeface="+mn-cs"/>
                        </a:rPr>
                        <a:t>din </a:t>
                      </a:r>
                      <a:r>
                        <a:rPr lang="en-GB" sz="1400" b="1" i="0" u="none" strike="noStrike" kern="1200" dirty="0" err="1" smtClean="0">
                          <a:solidFill>
                            <a:schemeClr val="tx1"/>
                          </a:solidFill>
                          <a:latin typeface="Georgia" pitchFamily="18" charset="0"/>
                          <a:ea typeface="+mn-ea"/>
                          <a:cs typeface="+mn-cs"/>
                        </a:rPr>
                        <a:t>instalaţiile</a:t>
                      </a:r>
                      <a:r>
                        <a:rPr lang="en-GB" sz="1400" b="1" i="0" u="none" strike="noStrike" kern="1200" dirty="0" smtClean="0">
                          <a:solidFill>
                            <a:schemeClr val="tx1"/>
                          </a:solidFill>
                          <a:latin typeface="Georgia" pitchFamily="18" charset="0"/>
                          <a:ea typeface="+mn-ea"/>
                          <a:cs typeface="+mn-cs"/>
                        </a:rPr>
                        <a:t> </a:t>
                      </a:r>
                      <a:r>
                        <a:rPr lang="en-GB" sz="1400" b="1" i="0" u="none" strike="noStrike" kern="1200" dirty="0" err="1" smtClean="0">
                          <a:solidFill>
                            <a:schemeClr val="tx1"/>
                          </a:solidFill>
                          <a:latin typeface="Georgia" pitchFamily="18" charset="0"/>
                          <a:ea typeface="+mn-ea"/>
                          <a:cs typeface="+mn-cs"/>
                        </a:rPr>
                        <a:t>electromecanice</a:t>
                      </a:r>
                      <a:r>
                        <a:rPr lang="ro-RO" sz="1400" b="1" i="0" u="none" strike="noStrike" kern="1200" dirty="0" smtClean="0">
                          <a:solidFill>
                            <a:schemeClr val="tx1"/>
                          </a:solidFill>
                          <a:latin typeface="Georgia" pitchFamily="18" charset="0"/>
                          <a:ea typeface="+mn-ea"/>
                          <a:cs typeface="+mn-cs"/>
                        </a:rPr>
                        <a:t> vor fi integrate în lecții care presupun pregătirea unor materiale de învățare, predare și evaluare (cu conținut documentar</a:t>
                      </a:r>
                      <a:r>
                        <a:rPr lang="ro-RO" sz="1400" b="1" i="0" u="none" strike="noStrike" kern="1200" baseline="0" dirty="0" smtClean="0">
                          <a:solidFill>
                            <a:schemeClr val="tx1"/>
                          </a:solidFill>
                          <a:latin typeface="Georgia" pitchFamily="18" charset="0"/>
                          <a:ea typeface="+mn-ea"/>
                          <a:cs typeface="+mn-cs"/>
                        </a:rPr>
                        <a:t> și de lucru, precum și teste) care pot fi rezolvate de elevi atât  în sala de clasă cât și în mediul online.</a:t>
                      </a:r>
                      <a:endParaRPr lang="ro-RO" sz="1400" b="1" dirty="0" smtClean="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03882">
                <a:tc>
                  <a:txBody>
                    <a:bodyPr/>
                    <a:lstStyle/>
                    <a:p>
                      <a:pPr marL="0" marR="0" indent="0" algn="ctr" defTabSz="914400" rtl="0" eaLnBrk="1" fontAlgn="auto" latinLnBrk="0" hangingPunct="1">
                        <a:lnSpc>
                          <a:spcPct val="115000"/>
                        </a:lnSpc>
                        <a:spcBef>
                          <a:spcPts val="0"/>
                        </a:spcBef>
                        <a:spcAft>
                          <a:spcPts val="0"/>
                        </a:spcAft>
                        <a:buClrTx/>
                        <a:buSzTx/>
                        <a:buFont typeface="Wingdings" pitchFamily="2" charset="2"/>
                        <a:buNone/>
                        <a:tabLst/>
                        <a:defRPr/>
                      </a:pPr>
                      <a:r>
                        <a:rPr lang="en-GB" sz="1600" b="1" i="0" kern="1200" dirty="0" err="1" smtClean="0">
                          <a:solidFill>
                            <a:schemeClr val="tx1"/>
                          </a:solidFill>
                          <a:latin typeface="Georgia" pitchFamily="18" charset="0"/>
                          <a:ea typeface="+mn-ea"/>
                          <a:cs typeface="+mn-cs"/>
                        </a:rPr>
                        <a:t>Recomandări</a:t>
                      </a:r>
                      <a:r>
                        <a:rPr lang="ro-RO" sz="1600" b="1" i="0" kern="1200" dirty="0" smtClean="0">
                          <a:solidFill>
                            <a:schemeClr val="tx1"/>
                          </a:solidFill>
                          <a:latin typeface="Georgia" pitchFamily="18" charset="0"/>
                          <a:ea typeface="+mn-ea"/>
                          <a:cs typeface="+mn-cs"/>
                        </a:rPr>
                        <a:t> </a:t>
                      </a:r>
                      <a:endParaRPr lang="ro-RO" sz="1600" b="1" i="0" kern="1200" baseline="0" dirty="0" smtClean="0">
                        <a:solidFill>
                          <a:schemeClr val="tx1"/>
                        </a:solidFill>
                        <a:latin typeface="Georgia" pitchFamily="18" charset="0"/>
                        <a:ea typeface="+mn-ea"/>
                        <a:cs typeface="+mn-cs"/>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272378">
                <a:tc>
                  <a:txBody>
                    <a:bodyPr/>
                    <a:lstStyle/>
                    <a:p>
                      <a:pPr marL="441325" indent="-268288" algn="just">
                        <a:lnSpc>
                          <a:spcPct val="115000"/>
                        </a:lnSpc>
                        <a:spcAft>
                          <a:spcPts val="0"/>
                        </a:spcAft>
                        <a:buFont typeface="Wingdings" pitchFamily="2" charset="2"/>
                        <a:buChar char="Ø"/>
                      </a:pPr>
                      <a:r>
                        <a:rPr lang="ro-RO" sz="1400" b="1" kern="1200" dirty="0" smtClean="0">
                          <a:solidFill>
                            <a:schemeClr val="tx1"/>
                          </a:solidFill>
                          <a:latin typeface="Georgia" pitchFamily="18" charset="0"/>
                          <a:ea typeface="+mn-ea"/>
                          <a:cs typeface="+mn-cs"/>
                        </a:rPr>
                        <a:t>Co</a:t>
                      </a:r>
                      <a:r>
                        <a:rPr lang="en-GB" sz="1400" b="1" kern="1200" dirty="0" smtClean="0">
                          <a:solidFill>
                            <a:schemeClr val="tx1"/>
                          </a:solidFill>
                          <a:latin typeface="Georgia" pitchFamily="18" charset="0"/>
                          <a:ea typeface="+mn-ea"/>
                          <a:cs typeface="+mn-cs"/>
                        </a:rPr>
                        <a:t>n</a:t>
                      </a:r>
                      <a:r>
                        <a:rPr lang="ro-RO" sz="1400" b="1" kern="1200" dirty="0" smtClean="0">
                          <a:solidFill>
                            <a:schemeClr val="tx1"/>
                          </a:solidFill>
                          <a:latin typeface="Georgia" pitchFamily="18" charset="0"/>
                          <a:ea typeface="+mn-ea"/>
                          <a:cs typeface="+mn-cs"/>
                        </a:rPr>
                        <a:t>ț</a:t>
                      </a:r>
                      <a:r>
                        <a:rPr lang="en-GB" sz="1400" b="1" kern="1200" dirty="0" err="1" smtClean="0">
                          <a:solidFill>
                            <a:schemeClr val="tx1"/>
                          </a:solidFill>
                          <a:latin typeface="Georgia" pitchFamily="18" charset="0"/>
                          <a:ea typeface="+mn-ea"/>
                          <a:cs typeface="+mn-cs"/>
                        </a:rPr>
                        <a:t>inutu</a:t>
                      </a:r>
                      <a:r>
                        <a:rPr lang="ro-RO" sz="1400" b="1" kern="1200" dirty="0" smtClean="0">
                          <a:solidFill>
                            <a:schemeClr val="tx1"/>
                          </a:solidFill>
                          <a:latin typeface="Georgia" pitchFamily="18" charset="0"/>
                          <a:ea typeface="+mn-ea"/>
                          <a:cs typeface="+mn-cs"/>
                        </a:rPr>
                        <a:t>l acvtivității de învățare p</a:t>
                      </a:r>
                      <a:r>
                        <a:rPr lang="ro-RO" sz="1400" b="1" kern="1200" baseline="0" dirty="0" smtClean="0">
                          <a:solidFill>
                            <a:schemeClr val="tx1"/>
                          </a:solidFill>
                          <a:latin typeface="Georgia" pitchFamily="18" charset="0"/>
                          <a:ea typeface="+mn-ea"/>
                          <a:cs typeface="+mn-cs"/>
                        </a:rPr>
                        <a:t>oate fi parcurs</a:t>
                      </a:r>
                      <a:r>
                        <a:rPr lang="ro-RO" sz="1400" b="1" kern="1200" dirty="0" smtClean="0">
                          <a:solidFill>
                            <a:schemeClr val="tx1"/>
                          </a:solidFill>
                          <a:latin typeface="Georgia" pitchFamily="18" charset="0"/>
                          <a:ea typeface="+mn-ea"/>
                          <a:cs typeface="+mn-cs"/>
                        </a:rPr>
                        <a:t> utilizând </a:t>
                      </a:r>
                      <a:r>
                        <a:rPr lang="en-GB" sz="1400" b="1" kern="1200" dirty="0" err="1" smtClean="0">
                          <a:solidFill>
                            <a:schemeClr val="tx1"/>
                          </a:solidFill>
                          <a:latin typeface="Georgia" pitchFamily="18" charset="0"/>
                          <a:ea typeface="+mn-ea"/>
                          <a:cs typeface="+mn-cs"/>
                        </a:rPr>
                        <a:t>prezentă</a:t>
                      </a:r>
                      <a:r>
                        <a:rPr lang="ro-RO" sz="1400" b="1" kern="1200" dirty="0" smtClean="0">
                          <a:solidFill>
                            <a:schemeClr val="tx1"/>
                          </a:solidFill>
                          <a:latin typeface="Georgia" pitchFamily="18" charset="0"/>
                          <a:ea typeface="+mn-ea"/>
                          <a:cs typeface="+mn-cs"/>
                        </a:rPr>
                        <a:t>r</a:t>
                      </a:r>
                      <a:r>
                        <a:rPr lang="en-GB" sz="1400" b="1" kern="1200" dirty="0" err="1" smtClean="0">
                          <a:solidFill>
                            <a:schemeClr val="tx1"/>
                          </a:solidFill>
                          <a:latin typeface="Georgia" pitchFamily="18" charset="0"/>
                          <a:ea typeface="+mn-ea"/>
                          <a:cs typeface="+mn-cs"/>
                        </a:rPr>
                        <a:t>i</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ppt</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sesiuni</a:t>
                      </a:r>
                      <a:r>
                        <a:rPr lang="en-GB" sz="1400" b="1" kern="1200" dirty="0" smtClean="0">
                          <a:solidFill>
                            <a:schemeClr val="tx1"/>
                          </a:solidFill>
                          <a:latin typeface="Georgia" pitchFamily="18" charset="0"/>
                          <a:ea typeface="+mn-ea"/>
                          <a:cs typeface="+mn-cs"/>
                        </a:rPr>
                        <a:t> </a:t>
                      </a:r>
                      <a:r>
                        <a:rPr lang="ro-RO" sz="1400" b="1" kern="1200" dirty="0" smtClean="0">
                          <a:solidFill>
                            <a:schemeClr val="tx1"/>
                          </a:solidFill>
                          <a:latin typeface="Georgia" pitchFamily="18" charset="0"/>
                          <a:ea typeface="+mn-ea"/>
                          <a:cs typeface="+mn-cs"/>
                        </a:rPr>
                        <a:t>v</a:t>
                      </a:r>
                      <a:r>
                        <a:rPr lang="en-GB" sz="1400" b="1" kern="1200" dirty="0" err="1" smtClean="0">
                          <a:solidFill>
                            <a:schemeClr val="tx1"/>
                          </a:solidFill>
                          <a:latin typeface="Georgia" pitchFamily="18" charset="0"/>
                          <a:ea typeface="+mn-ea"/>
                          <a:cs typeface="+mn-cs"/>
                        </a:rPr>
                        <a:t>ideo</a:t>
                      </a:r>
                      <a:r>
                        <a:rPr lang="ro-RO" sz="1400" b="1" kern="1200" baseline="0" dirty="0" smtClean="0">
                          <a:solidFill>
                            <a:schemeClr val="tx1"/>
                          </a:solidFill>
                          <a:latin typeface="Georgia" pitchFamily="18" charset="0"/>
                          <a:ea typeface="+mn-ea"/>
                          <a:cs typeface="+mn-cs"/>
                        </a:rPr>
                        <a:t>, fișe de lucru și materiale de fixare </a:t>
                      </a:r>
                      <a:r>
                        <a:rPr lang="ro-RO" sz="1400" b="1" kern="1200" dirty="0" smtClean="0">
                          <a:solidFill>
                            <a:schemeClr val="tx1"/>
                          </a:solidFill>
                          <a:latin typeface="Georgia" pitchFamily="18" charset="0"/>
                          <a:ea typeface="+mn-ea"/>
                          <a:cs typeface="+mn-cs"/>
                        </a:rPr>
                        <a:t>a cunoștințelor, de foarmare a abilităților și a atitudinilor</a:t>
                      </a:r>
                      <a:r>
                        <a:rPr lang="ro-RO" sz="1400" b="1" kern="1200" baseline="0" dirty="0" smtClean="0">
                          <a:solidFill>
                            <a:schemeClr val="tx1"/>
                          </a:solidFill>
                          <a:latin typeface="Georgia" pitchFamily="18" charset="0"/>
                          <a:ea typeface="+mn-ea"/>
                          <a:cs typeface="+mn-cs"/>
                        </a:rPr>
                        <a:t> în care elevii vor colabora pentru completarea elementelor structurale și a mărimilor caracteriatice ale schemei bloc a unui SRA. Se vor utiliza metode centrate pe elev, interactive, de dezvoltare a gândirii critice, care pun în valoare modul de învățare al fiecărui elev și specifilul clasei. </a:t>
                      </a:r>
                    </a:p>
                    <a:p>
                      <a:pPr marL="441325" indent="-268288" algn="just">
                        <a:lnSpc>
                          <a:spcPct val="115000"/>
                        </a:lnSpc>
                        <a:spcAft>
                          <a:spcPts val="0"/>
                        </a:spcAft>
                        <a:buFont typeface="Wingdings" pitchFamily="2" charset="2"/>
                        <a:buChar char="Ø"/>
                      </a:pPr>
                      <a:r>
                        <a:rPr lang="ro-RO" sz="1400" b="1" kern="1200" baseline="0" dirty="0" smtClean="0">
                          <a:solidFill>
                            <a:schemeClr val="tx1"/>
                          </a:solidFill>
                          <a:latin typeface="Georgia" pitchFamily="18" charset="0"/>
                          <a:ea typeface="+mn-ea"/>
                          <a:cs typeface="+mn-cs"/>
                        </a:rPr>
                        <a:t>Pot fi abordate </a:t>
                      </a:r>
                      <a:r>
                        <a:rPr lang="en-GB" sz="1400" b="1" kern="1200" dirty="0" err="1" smtClean="0">
                          <a:solidFill>
                            <a:schemeClr val="tx1"/>
                          </a:solidFill>
                          <a:latin typeface="Georgia" pitchFamily="18" charset="0"/>
                          <a:ea typeface="+mn-ea"/>
                          <a:cs typeface="+mn-cs"/>
                        </a:rPr>
                        <a:t>studii</a:t>
                      </a:r>
                      <a:r>
                        <a:rPr lang="ro-RO" sz="1400" b="1" kern="1200" dirty="0" smtClean="0">
                          <a:solidFill>
                            <a:schemeClr val="tx1"/>
                          </a:solidFill>
                          <a:latin typeface="Georgia" pitchFamily="18" charset="0"/>
                          <a:ea typeface="+mn-ea"/>
                          <a:cs typeface="+mn-cs"/>
                        </a:rPr>
                        <a:t> </a:t>
                      </a:r>
                      <a:r>
                        <a:rPr lang="en-GB" sz="1400" b="1" kern="1200" dirty="0" smtClean="0">
                          <a:solidFill>
                            <a:schemeClr val="tx1"/>
                          </a:solidFill>
                          <a:latin typeface="Georgia" pitchFamily="18" charset="0"/>
                          <a:ea typeface="+mn-ea"/>
                          <a:cs typeface="+mn-cs"/>
                        </a:rPr>
                        <a:t>de </a:t>
                      </a:r>
                      <a:r>
                        <a:rPr lang="en-GB" sz="1400" b="1" kern="1200" dirty="0" err="1" smtClean="0">
                          <a:solidFill>
                            <a:schemeClr val="tx1"/>
                          </a:solidFill>
                          <a:latin typeface="Georgia" pitchFamily="18" charset="0"/>
                          <a:ea typeface="+mn-ea"/>
                          <a:cs typeface="+mn-cs"/>
                        </a:rPr>
                        <a:t>caz</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miniproiecte</a:t>
                      </a:r>
                      <a:r>
                        <a:rPr lang="ro-RO"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referate</a:t>
                      </a:r>
                      <a:r>
                        <a:rPr lang="en-GB" sz="1400" b="1" kern="1200" dirty="0" smtClean="0">
                          <a:solidFill>
                            <a:schemeClr val="tx1"/>
                          </a:solidFill>
                          <a:latin typeface="Georgia" pitchFamily="18" charset="0"/>
                          <a:ea typeface="+mn-ea"/>
                          <a:cs typeface="+mn-cs"/>
                        </a:rPr>
                        <a:t>,</a:t>
                      </a:r>
                      <a:r>
                        <a:rPr lang="ro-RO" sz="1400" b="1" kern="1200" baseline="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cercetări</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propuse</a:t>
                      </a:r>
                      <a:r>
                        <a:rPr lang="en-GB" sz="1400" b="1" kern="1200" dirty="0" smtClean="0">
                          <a:solidFill>
                            <a:schemeClr val="tx1"/>
                          </a:solidFill>
                          <a:latin typeface="Georgia" pitchFamily="18" charset="0"/>
                          <a:ea typeface="+mn-ea"/>
                          <a:cs typeface="+mn-cs"/>
                        </a:rPr>
                        <a:t> </a:t>
                      </a:r>
                      <a:r>
                        <a:rPr lang="en-GB" sz="1400" b="1" kern="1200" dirty="0" err="1" smtClean="0">
                          <a:solidFill>
                            <a:schemeClr val="tx1"/>
                          </a:solidFill>
                          <a:latin typeface="Georgia" pitchFamily="18" charset="0"/>
                          <a:ea typeface="+mn-ea"/>
                          <a:cs typeface="+mn-cs"/>
                        </a:rPr>
                        <a:t>elevilor</a:t>
                      </a:r>
                      <a:r>
                        <a:rPr lang="ro-RO" sz="1400" b="1" kern="1200" dirty="0" smtClean="0">
                          <a:solidFill>
                            <a:schemeClr val="tx1"/>
                          </a:solidFill>
                          <a:latin typeface="Georgia" pitchFamily="18" charset="0"/>
                          <a:ea typeface="+mn-ea"/>
                          <a:cs typeface="+mn-cs"/>
                        </a:rPr>
                        <a:t>,</a:t>
                      </a:r>
                      <a:r>
                        <a:rPr lang="ro-RO" sz="1400" b="1" kern="1200" baseline="0" dirty="0" smtClean="0">
                          <a:solidFill>
                            <a:schemeClr val="tx1"/>
                          </a:solidFill>
                          <a:latin typeface="Georgia" pitchFamily="18" charset="0"/>
                          <a:ea typeface="+mn-ea"/>
                          <a:cs typeface="+mn-cs"/>
                        </a:rPr>
                        <a:t> care să le formeze abilitatea de utilizare a tehnicii de calcul și a surselor de informare – îndeosebi în cazul activităților desfășurate  online, pe platformele educaționale (Google Suite for education ș.a.).</a:t>
                      </a:r>
                    </a:p>
                    <a:p>
                      <a:pPr marL="441325" indent="-268288" algn="just">
                        <a:lnSpc>
                          <a:spcPct val="115000"/>
                        </a:lnSpc>
                        <a:spcAft>
                          <a:spcPts val="0"/>
                        </a:spcAft>
                        <a:buFont typeface="Wingdings" pitchFamily="2" charset="2"/>
                        <a:buChar char="Ø"/>
                      </a:pPr>
                      <a:r>
                        <a:rPr lang="ro-RO" sz="1400" b="1" kern="1200" baseline="0" dirty="0" smtClean="0">
                          <a:solidFill>
                            <a:schemeClr val="tx1"/>
                          </a:solidFill>
                          <a:latin typeface="Georgia" pitchFamily="18" charset="0"/>
                          <a:ea typeface="+mn-ea"/>
                          <a:cs typeface="+mn-cs"/>
                        </a:rPr>
                        <a:t>Metodele de verificare și apreciere a cunoștințelor, priceperilor și deprinderilor vor acoperi evaluarea scrisă, practică și orală (inițială, formativă și sumativă) printr-o mare diversitate de instrumente, cum ar fi: teste și chestionare concepute inclusiv pentru evaluarea online, proiecte realizate individual sau în grup, portofolii, rezolvare de probleme, reprezentări grafice, prezentări ppt sau video în care elevii pot face dovada însușirii rezultatelor învățării prin utilizarea unor tehnici de lucru cu instrumente electronice/online.</a:t>
                      </a:r>
                      <a:endParaRPr lang="ro-RO" sz="1400" b="1" dirty="0">
                        <a:latin typeface="Georgia" pitchFamily="18" charset="0"/>
                        <a:ea typeface="Calibri"/>
                        <a:cs typeface="Times New Roman"/>
                      </a:endParaRPr>
                    </a:p>
                  </a:txBody>
                  <a:tcPr marL="36718" marR="36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 xmlns:p14="http://schemas.microsoft.com/office/powerpoint/2010/main" val="969914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reptunghi 5"/>
          <p:cNvSpPr/>
          <p:nvPr/>
        </p:nvSpPr>
        <p:spPr>
          <a:xfrm>
            <a:off x="214282" y="2071678"/>
            <a:ext cx="8640959" cy="1569660"/>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a:spAutoFit/>
          </a:bodyPr>
          <a:lstStyle/>
          <a:p>
            <a:pPr indent="635000" algn="just"/>
            <a:r>
              <a:rPr lang="vi-VN" sz="2400" b="1" dirty="0">
                <a:solidFill>
                  <a:srgbClr val="FF0000"/>
                </a:solidFill>
                <a:latin typeface="Cambria" pitchFamily="18" charset="0"/>
              </a:rPr>
              <a:t>Automatizarea proceselor tehnologice </a:t>
            </a:r>
            <a:r>
              <a:rPr lang="ro-RO" sz="2400" b="1" dirty="0" smtClean="0">
                <a:solidFill>
                  <a:srgbClr val="FF0000"/>
                </a:solidFill>
                <a:latin typeface="Georgia" pitchFamily="18" charset="0"/>
              </a:rPr>
              <a:t>constă în utilizarea </a:t>
            </a:r>
            <a:r>
              <a:rPr lang="vi-VN" sz="2400" b="1" dirty="0" smtClean="0">
                <a:latin typeface="Cambria" pitchFamily="18" charset="0"/>
              </a:rPr>
              <a:t>unor </a:t>
            </a:r>
            <a:r>
              <a:rPr lang="vi-VN" sz="2400" b="1" dirty="0">
                <a:latin typeface="Cambria" pitchFamily="18" charset="0"/>
              </a:rPr>
              <a:t>dispozitive şi </a:t>
            </a:r>
            <a:r>
              <a:rPr lang="ro-RO" sz="2400" b="1" dirty="0" smtClean="0">
                <a:latin typeface="Georgia" pitchFamily="18" charset="0"/>
              </a:rPr>
              <a:t>interconectate între ele cu rolul </a:t>
            </a:r>
            <a:r>
              <a:rPr lang="vi-VN" sz="2400" b="1" dirty="0" smtClean="0">
                <a:latin typeface="Cambria" pitchFamily="18" charset="0"/>
              </a:rPr>
              <a:t>de </a:t>
            </a:r>
            <a:r>
              <a:rPr lang="vi-VN" sz="2400" b="1" dirty="0">
                <a:latin typeface="Cambria" pitchFamily="18" charset="0"/>
              </a:rPr>
              <a:t>a realiza operaţiile de comandă şi reglare automată a </a:t>
            </a:r>
            <a:r>
              <a:rPr lang="ro-RO" sz="2400" b="1" dirty="0" smtClean="0">
                <a:latin typeface="Georgia" pitchFamily="18" charset="0"/>
              </a:rPr>
              <a:t>unui p</a:t>
            </a:r>
            <a:r>
              <a:rPr lang="vi-VN" sz="2400" b="1" dirty="0" smtClean="0">
                <a:latin typeface="Cambria" pitchFamily="18" charset="0"/>
              </a:rPr>
              <a:t>roces</a:t>
            </a:r>
            <a:r>
              <a:rPr lang="ro-RO" sz="2400" b="1" dirty="0" smtClean="0">
                <a:latin typeface="Georgia" pitchFamily="18" charset="0"/>
              </a:rPr>
              <a:t>.</a:t>
            </a:r>
            <a:endParaRPr lang="ro-RO" sz="2400" b="1" dirty="0">
              <a:latin typeface="Georgia" pitchFamily="18" charset="0"/>
            </a:endParaRPr>
          </a:p>
        </p:txBody>
      </p:sp>
      <p:sp>
        <p:nvSpPr>
          <p:cNvPr id="4" name="Dreptunghi 5"/>
          <p:cNvSpPr/>
          <p:nvPr/>
        </p:nvSpPr>
        <p:spPr>
          <a:xfrm>
            <a:off x="214282" y="3857628"/>
            <a:ext cx="8643998" cy="2677656"/>
          </a:xfrm>
          <a:prstGeom prst="rect">
            <a:avLst/>
          </a:prstGeom>
          <a:solidFill>
            <a:schemeClr val="bg1"/>
          </a:solidFill>
          <a:ln>
            <a:solidFill>
              <a:schemeClr val="accent1"/>
            </a:solidFill>
          </a:ln>
        </p:spPr>
        <p:txBody>
          <a:bodyPr wrap="square">
            <a:spAutoFit/>
          </a:bodyPr>
          <a:lstStyle/>
          <a:p>
            <a:pPr algn="just"/>
            <a:endParaRPr lang="ro-RO" sz="2400" b="1" dirty="0" smtClean="0">
              <a:latin typeface="Georgia" pitchFamily="18" charset="0"/>
            </a:endParaRPr>
          </a:p>
          <a:p>
            <a:pPr indent="620713" algn="just"/>
            <a:r>
              <a:rPr lang="ro-RO" sz="2400" b="1" dirty="0" smtClean="0">
                <a:latin typeface="Georgia" pitchFamily="18" charset="0"/>
              </a:rPr>
              <a:t>Un</a:t>
            </a:r>
            <a:r>
              <a:rPr lang="vi-VN" sz="2400" b="1" dirty="0" smtClean="0">
                <a:latin typeface="Cambria" pitchFamily="18" charset="0"/>
              </a:rPr>
              <a:t> </a:t>
            </a:r>
            <a:r>
              <a:rPr lang="vi-VN" sz="2400" b="1" dirty="0">
                <a:solidFill>
                  <a:srgbClr val="FF0000"/>
                </a:solidFill>
                <a:latin typeface="Cambria" pitchFamily="18" charset="0"/>
              </a:rPr>
              <a:t>Sistem de Reglare Automată (SRA) </a:t>
            </a:r>
            <a:r>
              <a:rPr lang="ro-RO" sz="2400" b="1" dirty="0" smtClean="0">
                <a:latin typeface="Georgia" pitchFamily="18" charset="0"/>
              </a:rPr>
              <a:t>este un </a:t>
            </a:r>
            <a:r>
              <a:rPr lang="vi-VN" sz="2400" b="1" dirty="0" smtClean="0">
                <a:latin typeface="Cambria" pitchFamily="18" charset="0"/>
              </a:rPr>
              <a:t>sistem </a:t>
            </a:r>
            <a:r>
              <a:rPr lang="vi-VN" sz="2400" b="1" dirty="0">
                <a:latin typeface="Cambria" pitchFamily="18" charset="0"/>
              </a:rPr>
              <a:t>realizat astfel încât </a:t>
            </a:r>
            <a:r>
              <a:rPr lang="vi-VN" sz="2400" b="1" dirty="0" smtClean="0">
                <a:latin typeface="Cambria" pitchFamily="18" charset="0"/>
              </a:rPr>
              <a:t>între </a:t>
            </a:r>
            <a:r>
              <a:rPr lang="vi-VN" sz="2400" b="1" dirty="0">
                <a:latin typeface="Cambria" pitchFamily="18" charset="0"/>
              </a:rPr>
              <a:t>mărimea de ieşire şi mărimea de intrare se realizează automat, fără intervenţia omului, o relaţie funcţională care reflectă legea de conducere a unui </a:t>
            </a:r>
            <a:r>
              <a:rPr lang="vi-VN" sz="2400" b="1" dirty="0" smtClean="0">
                <a:latin typeface="Cambria" pitchFamily="18" charset="0"/>
              </a:rPr>
              <a:t>proces</a:t>
            </a:r>
            <a:r>
              <a:rPr lang="ro-RO" sz="2400" b="1" dirty="0" smtClean="0">
                <a:latin typeface="Georgia" pitchFamily="18" charset="0"/>
              </a:rPr>
              <a:t> tehnologic.</a:t>
            </a:r>
          </a:p>
          <a:p>
            <a:pPr algn="just"/>
            <a:endParaRPr lang="vi-VN" sz="2400" b="1" dirty="0">
              <a:latin typeface="Cambria" pitchFamily="18" charset="0"/>
            </a:endParaRPr>
          </a:p>
        </p:txBody>
      </p:sp>
      <p:sp>
        <p:nvSpPr>
          <p:cNvPr id="7" name="Oval 6"/>
          <p:cNvSpPr/>
          <p:nvPr/>
        </p:nvSpPr>
        <p:spPr>
          <a:xfrm>
            <a:off x="3714712" y="1071546"/>
            <a:ext cx="5429288" cy="78581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sz="2400" b="1" dirty="0" smtClean="0">
                <a:solidFill>
                  <a:schemeClr val="tx1"/>
                </a:solidFill>
                <a:latin typeface="Cambria" pitchFamily="18" charset="0"/>
              </a:rPr>
              <a:t>FIȘĂ DE DOCUMENTARE</a:t>
            </a:r>
          </a:p>
        </p:txBody>
      </p:sp>
      <p:sp>
        <p:nvSpPr>
          <p:cNvPr id="8" name="Oval Callout 7"/>
          <p:cNvSpPr/>
          <p:nvPr/>
        </p:nvSpPr>
        <p:spPr>
          <a:xfrm>
            <a:off x="285720" y="285728"/>
            <a:ext cx="5500726" cy="500066"/>
          </a:xfrm>
          <a:prstGeom prst="wedgeEllipseCallout">
            <a:avLst>
              <a:gd name="adj1" fmla="val 26617"/>
              <a:gd name="adj2" fmla="val 14762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o-RO" sz="2400" b="1" dirty="0" smtClean="0">
                <a:solidFill>
                  <a:srgbClr val="1B0EC8"/>
                </a:solidFill>
                <a:latin typeface="Georgia" pitchFamily="18" charset="0"/>
              </a:rPr>
              <a:t>CONȚINUT:</a:t>
            </a:r>
            <a:endParaRPr lang="ro-RO" sz="2400" b="1" dirty="0">
              <a:solidFill>
                <a:srgbClr val="1B0EC8"/>
              </a:solidFill>
              <a:latin typeface="Georgia" pitchFamily="18" charset="0"/>
            </a:endParaRPr>
          </a:p>
        </p:txBody>
      </p:sp>
    </p:spTree>
    <p:extLst>
      <p:ext uri="{BB962C8B-B14F-4D97-AF65-F5344CB8AC3E}">
        <p14:creationId xmlns="" xmlns:p14="http://schemas.microsoft.com/office/powerpoint/2010/main" val="51484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14282" y="285728"/>
            <a:ext cx="8572560" cy="642942"/>
            <a:chOff x="3000409" y="175121"/>
            <a:chExt cx="5121681" cy="420556"/>
          </a:xfrm>
        </p:grpSpPr>
        <p:sp>
          <p:nvSpPr>
            <p:cNvPr id="5" name="Rounded Rectangle 4"/>
            <p:cNvSpPr/>
            <p:nvPr/>
          </p:nvSpPr>
          <p:spPr>
            <a:xfrm>
              <a:off x="3000409" y="175121"/>
              <a:ext cx="5121681" cy="420556"/>
            </a:xfrm>
            <a:prstGeom prst="roundRect">
              <a:avLst/>
            </a:prstGeom>
            <a:solidFill>
              <a:schemeClr val="bg1">
                <a:alpha val="90000"/>
              </a:scheme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3020939" y="195651"/>
              <a:ext cx="5080621" cy="3794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o-RO" sz="2400" b="1" kern="1200" dirty="0" smtClean="0">
                  <a:solidFill>
                    <a:srgbClr val="1B0EC8"/>
                  </a:solidFill>
                  <a:latin typeface="Cambria" pitchFamily="18" charset="0"/>
                </a:rPr>
                <a:t>Scheme funcționale și structurale ale SRA:</a:t>
              </a:r>
              <a:endParaRPr lang="ro-RO" sz="2400" kern="1200" dirty="0">
                <a:solidFill>
                  <a:srgbClr val="1B0EC8"/>
                </a:solidFill>
                <a:latin typeface="Cambria" pitchFamily="18" charset="0"/>
              </a:endParaRPr>
            </a:p>
          </p:txBody>
        </p:sp>
      </p:grpSp>
      <p:graphicFrame>
        <p:nvGraphicFramePr>
          <p:cNvPr id="8" name="Table 7"/>
          <p:cNvGraphicFramePr>
            <a:graphicFrameLocks noGrp="1"/>
          </p:cNvGraphicFramePr>
          <p:nvPr/>
        </p:nvGraphicFramePr>
        <p:xfrm>
          <a:off x="357158" y="3000372"/>
          <a:ext cx="8572560" cy="3568987"/>
        </p:xfrm>
        <a:graphic>
          <a:graphicData uri="http://schemas.openxmlformats.org/drawingml/2006/table">
            <a:tbl>
              <a:tblPr/>
              <a:tblGrid>
                <a:gridCol w="4159106"/>
                <a:gridCol w="4413454"/>
              </a:tblGrid>
              <a:tr h="460187">
                <a:tc gridSpan="2">
                  <a:txBody>
                    <a:bodyPr/>
                    <a:lstStyle/>
                    <a:p>
                      <a:pPr algn="ctr">
                        <a:lnSpc>
                          <a:spcPct val="115000"/>
                        </a:lnSpc>
                        <a:spcAft>
                          <a:spcPts val="0"/>
                        </a:spcAft>
                      </a:pPr>
                      <a:r>
                        <a:rPr lang="ro-RO" sz="1600" b="1" dirty="0">
                          <a:latin typeface="Georgia" pitchFamily="18" charset="0"/>
                          <a:ea typeface="Calibri"/>
                          <a:cs typeface="Times New Roman"/>
                        </a:rPr>
                        <a:t>Mărimi caracteristice:</a:t>
                      </a:r>
                      <a:endParaRPr lang="ro-RO" sz="1600" dirty="0">
                        <a:latin typeface="Georgi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ro-RO"/>
                    </a:p>
                  </a:txBody>
                  <a:tcPr/>
                </a:tc>
              </a:tr>
              <a:tr h="1500138">
                <a:tc>
                  <a:txBody>
                    <a:bodyPr/>
                    <a:lstStyle/>
                    <a:p>
                      <a:pPr marL="0" indent="358775">
                        <a:lnSpc>
                          <a:spcPct val="115000"/>
                        </a:lnSpc>
                        <a:spcAft>
                          <a:spcPts val="0"/>
                        </a:spcAft>
                      </a:pPr>
                      <a:r>
                        <a:rPr lang="ro-RO" sz="1600" b="1" dirty="0">
                          <a:solidFill>
                            <a:srgbClr val="1B0EC8"/>
                          </a:solidFill>
                          <a:latin typeface="Georgia" pitchFamily="18" charset="0"/>
                          <a:ea typeface="Calibri"/>
                          <a:cs typeface="Times New Roman"/>
                        </a:rPr>
                        <a:t>S – sistem;</a:t>
                      </a:r>
                    </a:p>
                    <a:p>
                      <a:pPr marL="0" indent="358775">
                        <a:lnSpc>
                          <a:spcPct val="115000"/>
                        </a:lnSpc>
                        <a:spcAft>
                          <a:spcPts val="0"/>
                        </a:spcAft>
                      </a:pPr>
                      <a:r>
                        <a:rPr lang="ro-RO" sz="1600" b="1" dirty="0">
                          <a:solidFill>
                            <a:srgbClr val="1B0EC8"/>
                          </a:solidFill>
                          <a:latin typeface="Georgia" pitchFamily="18" charset="0"/>
                          <a:ea typeface="Calibri"/>
                          <a:cs typeface="Times New Roman"/>
                        </a:rPr>
                        <a:t>U</a:t>
                      </a:r>
                      <a:r>
                        <a:rPr lang="ro-RO" sz="1600" b="1" baseline="-25000" dirty="0">
                          <a:solidFill>
                            <a:srgbClr val="1B0EC8"/>
                          </a:solidFill>
                          <a:latin typeface="Georgia" pitchFamily="18" charset="0"/>
                          <a:ea typeface="Calibri"/>
                          <a:cs typeface="Times New Roman"/>
                        </a:rPr>
                        <a:t>(t) </a:t>
                      </a:r>
                      <a:r>
                        <a:rPr lang="ro-RO" sz="1600" b="1" dirty="0">
                          <a:solidFill>
                            <a:srgbClr val="1B0EC8"/>
                          </a:solidFill>
                          <a:latin typeface="Georgia" pitchFamily="18" charset="0"/>
                          <a:ea typeface="Calibri"/>
                          <a:cs typeface="Times New Roman"/>
                        </a:rPr>
                        <a:t>– mărime de intrare;</a:t>
                      </a:r>
                    </a:p>
                    <a:p>
                      <a:pPr marL="0" indent="358775">
                        <a:lnSpc>
                          <a:spcPct val="115000"/>
                        </a:lnSpc>
                        <a:spcAft>
                          <a:spcPts val="0"/>
                        </a:spcAft>
                      </a:pPr>
                      <a:r>
                        <a:rPr lang="ro-RO" sz="1600" b="1" dirty="0">
                          <a:solidFill>
                            <a:srgbClr val="1B0EC8"/>
                          </a:solidFill>
                          <a:latin typeface="Georgia" pitchFamily="18" charset="0"/>
                          <a:ea typeface="Calibri"/>
                          <a:cs typeface="Times New Roman"/>
                        </a:rPr>
                        <a:t>Y</a:t>
                      </a:r>
                      <a:r>
                        <a:rPr lang="ro-RO" sz="1600" b="1" baseline="-25000" dirty="0">
                          <a:solidFill>
                            <a:srgbClr val="1B0EC8"/>
                          </a:solidFill>
                          <a:latin typeface="Georgia" pitchFamily="18" charset="0"/>
                          <a:ea typeface="Calibri"/>
                          <a:cs typeface="Times New Roman"/>
                        </a:rPr>
                        <a:t>(t)</a:t>
                      </a:r>
                      <a:r>
                        <a:rPr lang="ro-RO" sz="1600" b="1" dirty="0">
                          <a:solidFill>
                            <a:srgbClr val="1B0EC8"/>
                          </a:solidFill>
                          <a:latin typeface="Georgia" pitchFamily="18" charset="0"/>
                          <a:ea typeface="Calibri"/>
                          <a:cs typeface="Times New Roman"/>
                        </a:rPr>
                        <a:t> – mărime de ieşire.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358775">
                        <a:lnSpc>
                          <a:spcPct val="115000"/>
                        </a:lnSpc>
                        <a:spcAft>
                          <a:spcPts val="0"/>
                        </a:spcAft>
                      </a:pPr>
                      <a:r>
                        <a:rPr lang="ro-RO" sz="1600" b="1" dirty="0">
                          <a:solidFill>
                            <a:srgbClr val="1B0EC8"/>
                          </a:solidFill>
                          <a:latin typeface="Georgia" pitchFamily="18" charset="0"/>
                          <a:ea typeface="Calibri"/>
                          <a:cs typeface="Times New Roman"/>
                        </a:rPr>
                        <a:t>r – mărimea de referinţă;</a:t>
                      </a:r>
                    </a:p>
                    <a:p>
                      <a:pPr marL="0" indent="358775">
                        <a:lnSpc>
                          <a:spcPct val="115000"/>
                        </a:lnSpc>
                        <a:spcAft>
                          <a:spcPts val="0"/>
                        </a:spcAft>
                      </a:pPr>
                      <a:r>
                        <a:rPr lang="ro-RO" sz="1600" b="1" dirty="0">
                          <a:solidFill>
                            <a:srgbClr val="1B0EC8"/>
                          </a:solidFill>
                          <a:latin typeface="Georgia" pitchFamily="18" charset="0"/>
                          <a:ea typeface="Calibri"/>
                          <a:cs typeface="Times New Roman"/>
                        </a:rPr>
                        <a:t>U – mărimea de comandă;</a:t>
                      </a:r>
                    </a:p>
                    <a:p>
                      <a:pPr marL="0" indent="358775">
                        <a:lnSpc>
                          <a:spcPct val="115000"/>
                        </a:lnSpc>
                        <a:spcAft>
                          <a:spcPts val="0"/>
                        </a:spcAft>
                      </a:pPr>
                      <a:r>
                        <a:rPr lang="ro-RO" sz="1600" b="1" dirty="0">
                          <a:solidFill>
                            <a:srgbClr val="1B0EC8"/>
                          </a:solidFill>
                          <a:latin typeface="Georgia" pitchFamily="18" charset="0"/>
                          <a:ea typeface="Calibri"/>
                          <a:cs typeface="Times New Roman"/>
                        </a:rPr>
                        <a:t>Y – mărimea de ieşire;</a:t>
                      </a:r>
                    </a:p>
                    <a:p>
                      <a:pPr marL="0" indent="358775">
                        <a:lnSpc>
                          <a:spcPct val="115000"/>
                        </a:lnSpc>
                        <a:spcAft>
                          <a:spcPts val="0"/>
                        </a:spcAft>
                      </a:pPr>
                      <a:r>
                        <a:rPr lang="ro-RO" sz="1600" b="1" dirty="0">
                          <a:solidFill>
                            <a:srgbClr val="1B0EC8"/>
                          </a:solidFill>
                          <a:latin typeface="Georgia" pitchFamily="18" charset="0"/>
                          <a:ea typeface="Calibri"/>
                          <a:cs typeface="Times New Roman"/>
                        </a:rPr>
                        <a:t>Y</a:t>
                      </a:r>
                      <a:r>
                        <a:rPr lang="ro-RO" sz="1600" b="1" baseline="-25000" dirty="0">
                          <a:solidFill>
                            <a:srgbClr val="1B0EC8"/>
                          </a:solidFill>
                          <a:latin typeface="Georgia" pitchFamily="18" charset="0"/>
                          <a:ea typeface="Calibri"/>
                          <a:cs typeface="Times New Roman"/>
                        </a:rPr>
                        <a:t>r</a:t>
                      </a:r>
                      <a:r>
                        <a:rPr lang="ro-RO" sz="1600" b="1" dirty="0">
                          <a:solidFill>
                            <a:srgbClr val="1B0EC8"/>
                          </a:solidFill>
                          <a:latin typeface="Georgia" pitchFamily="18" charset="0"/>
                          <a:ea typeface="Calibri"/>
                          <a:cs typeface="Times New Roman"/>
                        </a:rPr>
                        <a:t> – mărimea de reacţie inversă;</a:t>
                      </a:r>
                    </a:p>
                    <a:p>
                      <a:pPr marL="0" indent="358775">
                        <a:lnSpc>
                          <a:spcPct val="115000"/>
                        </a:lnSpc>
                        <a:spcAft>
                          <a:spcPts val="0"/>
                        </a:spcAft>
                      </a:pPr>
                      <a:r>
                        <a:rPr lang="ro-RO" sz="1600" b="1" dirty="0">
                          <a:solidFill>
                            <a:srgbClr val="1B0EC8"/>
                          </a:solidFill>
                          <a:latin typeface="Georgia" pitchFamily="18" charset="0"/>
                          <a:ea typeface="Calibri"/>
                          <a:cs typeface="Times New Roman"/>
                        </a:rPr>
                        <a:t>P – mărimea perturbatoare.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552">
                <a:tc gridSpan="2">
                  <a:txBody>
                    <a:bodyPr/>
                    <a:lstStyle/>
                    <a:p>
                      <a:pPr algn="ctr">
                        <a:lnSpc>
                          <a:spcPct val="115000"/>
                        </a:lnSpc>
                        <a:spcAft>
                          <a:spcPts val="0"/>
                        </a:spcAft>
                      </a:pPr>
                      <a:r>
                        <a:rPr lang="ro-RO" sz="1600" b="1" dirty="0">
                          <a:latin typeface="Georgia" pitchFamily="18" charset="0"/>
                          <a:ea typeface="Calibri"/>
                          <a:cs typeface="Times New Roman"/>
                        </a:rPr>
                        <a:t>Particularități:</a:t>
                      </a:r>
                      <a:endParaRPr lang="ro-RO" sz="1600" dirty="0">
                        <a:latin typeface="Georgi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ro-RO"/>
                    </a:p>
                  </a:txBody>
                  <a:tcPr/>
                </a:tc>
              </a:tr>
              <a:tr h="1200110">
                <a:tc>
                  <a:txBody>
                    <a:bodyPr/>
                    <a:lstStyle/>
                    <a:p>
                      <a:pPr algn="ctr">
                        <a:lnSpc>
                          <a:spcPct val="115000"/>
                        </a:lnSpc>
                        <a:spcAft>
                          <a:spcPts val="0"/>
                        </a:spcAft>
                      </a:pPr>
                      <a:r>
                        <a:rPr lang="ro-RO" sz="1600" b="1" dirty="0">
                          <a:solidFill>
                            <a:srgbClr val="00B050"/>
                          </a:solidFill>
                          <a:latin typeface="Georgia" pitchFamily="18" charset="0"/>
                          <a:ea typeface="Calibri"/>
                          <a:cs typeface="Times New Roman"/>
                        </a:rPr>
                        <a:t>Comportarea dinamică a sistemului poate fi definită prin relaţiile: </a:t>
                      </a:r>
                      <a:endParaRPr lang="ro-RO" sz="1600" b="1" dirty="0" smtClean="0">
                        <a:solidFill>
                          <a:srgbClr val="00B050"/>
                        </a:solidFill>
                        <a:latin typeface="Georgia" pitchFamily="18" charset="0"/>
                        <a:ea typeface="Calibri"/>
                        <a:cs typeface="Times New Roman"/>
                      </a:endParaRPr>
                    </a:p>
                    <a:p>
                      <a:pPr algn="ctr">
                        <a:lnSpc>
                          <a:spcPct val="115000"/>
                        </a:lnSpc>
                        <a:spcAft>
                          <a:spcPts val="0"/>
                        </a:spcAft>
                      </a:pPr>
                      <a:r>
                        <a:rPr lang="ro-RO" sz="1600" b="1" dirty="0" smtClean="0">
                          <a:solidFill>
                            <a:srgbClr val="00B050"/>
                          </a:solidFill>
                          <a:latin typeface="Georgia" pitchFamily="18" charset="0"/>
                          <a:ea typeface="Calibri"/>
                          <a:cs typeface="Times New Roman"/>
                        </a:rPr>
                        <a:t>R</a:t>
                      </a:r>
                      <a:r>
                        <a:rPr lang="ro-RO" sz="1600" b="1" baseline="-25000" dirty="0" smtClean="0">
                          <a:solidFill>
                            <a:srgbClr val="00B050"/>
                          </a:solidFill>
                          <a:latin typeface="Georgia" pitchFamily="18" charset="0"/>
                          <a:ea typeface="Calibri"/>
                          <a:cs typeface="Times New Roman"/>
                        </a:rPr>
                        <a:t>(U(t</a:t>
                      </a:r>
                      <a:r>
                        <a:rPr lang="ro-RO" sz="1600" b="1" baseline="-25000" dirty="0">
                          <a:solidFill>
                            <a:srgbClr val="00B050"/>
                          </a:solidFill>
                          <a:latin typeface="Georgia" pitchFamily="18" charset="0"/>
                          <a:ea typeface="Calibri"/>
                          <a:cs typeface="Times New Roman"/>
                        </a:rPr>
                        <a:t>), Y(t), t)</a:t>
                      </a:r>
                      <a:r>
                        <a:rPr lang="ro-RO" sz="1600" b="1" dirty="0">
                          <a:solidFill>
                            <a:srgbClr val="00B050"/>
                          </a:solidFill>
                          <a:latin typeface="Georgia" pitchFamily="18" charset="0"/>
                          <a:ea typeface="Calibri"/>
                          <a:cs typeface="Times New Roman"/>
                        </a:rPr>
                        <a:t> = 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358775" algn="just">
                        <a:lnSpc>
                          <a:spcPct val="115000"/>
                        </a:lnSpc>
                        <a:spcAft>
                          <a:spcPts val="0"/>
                        </a:spcAft>
                      </a:pPr>
                      <a:r>
                        <a:rPr lang="ro-RO" sz="1600" b="1" dirty="0">
                          <a:solidFill>
                            <a:srgbClr val="00B050"/>
                          </a:solidFill>
                          <a:latin typeface="Georgia" pitchFamily="18" charset="0"/>
                          <a:ea typeface="Calibri"/>
                          <a:cs typeface="Times New Roman"/>
                        </a:rPr>
                        <a:t>Structural, un SRA reprezintă o reuniune a două subansamble: </a:t>
                      </a:r>
                    </a:p>
                    <a:p>
                      <a:pPr marL="620713" indent="-261938" algn="just">
                        <a:lnSpc>
                          <a:spcPct val="115000"/>
                        </a:lnSpc>
                        <a:spcAft>
                          <a:spcPts val="0"/>
                        </a:spcAft>
                        <a:buFont typeface="Wingdings" pitchFamily="2" charset="2"/>
                        <a:buChar char="Ø"/>
                      </a:pPr>
                      <a:r>
                        <a:rPr lang="ro-RO" sz="1400" b="1" dirty="0" smtClean="0">
                          <a:solidFill>
                            <a:srgbClr val="00B050"/>
                          </a:solidFill>
                          <a:latin typeface="Georgia" pitchFamily="18" charset="0"/>
                          <a:ea typeface="Calibri"/>
                          <a:cs typeface="Times New Roman"/>
                        </a:rPr>
                        <a:t>dispozitivul </a:t>
                      </a:r>
                      <a:r>
                        <a:rPr lang="ro-RO" sz="1400" b="1" dirty="0">
                          <a:solidFill>
                            <a:srgbClr val="00B050"/>
                          </a:solidFill>
                          <a:latin typeface="Georgia" pitchFamily="18" charset="0"/>
                          <a:ea typeface="Calibri"/>
                          <a:cs typeface="Times New Roman"/>
                        </a:rPr>
                        <a:t>de automatizare (D.A.);</a:t>
                      </a:r>
                    </a:p>
                    <a:p>
                      <a:pPr marL="620713" indent="-261938" algn="just">
                        <a:lnSpc>
                          <a:spcPct val="115000"/>
                        </a:lnSpc>
                        <a:spcAft>
                          <a:spcPts val="0"/>
                        </a:spcAft>
                        <a:buFont typeface="Wingdings" pitchFamily="2" charset="2"/>
                        <a:buChar char="Ø"/>
                      </a:pPr>
                      <a:r>
                        <a:rPr lang="ro-RO" sz="1400" b="1" dirty="0" smtClean="0">
                          <a:solidFill>
                            <a:srgbClr val="00B050"/>
                          </a:solidFill>
                          <a:latin typeface="Georgia" pitchFamily="18" charset="0"/>
                          <a:ea typeface="Calibri"/>
                          <a:cs typeface="Times New Roman"/>
                        </a:rPr>
                        <a:t>instalaţia </a:t>
                      </a:r>
                      <a:r>
                        <a:rPr lang="ro-RO" sz="1400" b="1" dirty="0">
                          <a:solidFill>
                            <a:srgbClr val="00B050"/>
                          </a:solidFill>
                          <a:latin typeface="Georgia" pitchFamily="18" charset="0"/>
                          <a:ea typeface="Calibri"/>
                          <a:cs typeface="Times New Roman"/>
                        </a:rPr>
                        <a:t>tehnologică (I.T.).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2" name="Picture 180"/>
          <p:cNvPicPr>
            <a:picLocks noChangeAspect="1" noChangeArrowheads="1"/>
          </p:cNvPicPr>
          <p:nvPr/>
        </p:nvPicPr>
        <p:blipFill>
          <a:blip r:embed="rId2"/>
          <a:srcRect/>
          <a:stretch>
            <a:fillRect/>
          </a:stretch>
        </p:blipFill>
        <p:spPr bwMode="auto">
          <a:xfrm>
            <a:off x="642910" y="1857364"/>
            <a:ext cx="3500462" cy="1000132"/>
          </a:xfrm>
          <a:prstGeom prst="rect">
            <a:avLst/>
          </a:prstGeom>
          <a:noFill/>
          <a:ln>
            <a:solidFill>
              <a:schemeClr val="accent1"/>
            </a:solidFill>
          </a:ln>
        </p:spPr>
      </p:pic>
      <p:pic>
        <p:nvPicPr>
          <p:cNvPr id="1025" name="Picture 190"/>
          <p:cNvPicPr>
            <a:picLocks noChangeAspect="1" noChangeArrowheads="1"/>
          </p:cNvPicPr>
          <p:nvPr/>
        </p:nvPicPr>
        <p:blipFill>
          <a:blip r:embed="rId3"/>
          <a:srcRect/>
          <a:stretch>
            <a:fillRect/>
          </a:stretch>
        </p:blipFill>
        <p:spPr bwMode="auto">
          <a:xfrm>
            <a:off x="4929190" y="1857364"/>
            <a:ext cx="3483219" cy="1000132"/>
          </a:xfrm>
          <a:prstGeom prst="rect">
            <a:avLst/>
          </a:prstGeom>
          <a:noFill/>
          <a:ln>
            <a:solidFill>
              <a:schemeClr val="accent1"/>
            </a:solidFill>
          </a:ln>
        </p:spPr>
      </p:pic>
      <p:graphicFrame>
        <p:nvGraphicFramePr>
          <p:cNvPr id="10" name="Table 9"/>
          <p:cNvGraphicFramePr>
            <a:graphicFrameLocks noGrp="1"/>
          </p:cNvGraphicFramePr>
          <p:nvPr/>
        </p:nvGraphicFramePr>
        <p:xfrm>
          <a:off x="214282" y="1071546"/>
          <a:ext cx="8572560" cy="640457"/>
        </p:xfrm>
        <a:graphic>
          <a:graphicData uri="http://schemas.openxmlformats.org/drawingml/2006/table">
            <a:tbl>
              <a:tblPr/>
              <a:tblGrid>
                <a:gridCol w="4159106"/>
                <a:gridCol w="4413454"/>
              </a:tblGrid>
              <a:tr h="640457">
                <a:tc>
                  <a:txBody>
                    <a:bodyPr/>
                    <a:lstStyle/>
                    <a:p>
                      <a:pPr algn="ctr">
                        <a:lnSpc>
                          <a:spcPct val="115000"/>
                        </a:lnSpc>
                        <a:spcAft>
                          <a:spcPts val="0"/>
                        </a:spcAft>
                      </a:pPr>
                      <a:r>
                        <a:rPr lang="ro-RO" sz="1800" b="1" dirty="0">
                          <a:latin typeface="Times New Roman"/>
                          <a:ea typeface="Calibri"/>
                          <a:cs typeface="Times New Roman"/>
                        </a:rPr>
                        <a:t>Schema funcţională a unui sistem</a:t>
                      </a:r>
                      <a:endParaRPr lang="ro-RO"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lnSpc>
                          <a:spcPct val="115000"/>
                        </a:lnSpc>
                        <a:spcAft>
                          <a:spcPts val="0"/>
                        </a:spcAft>
                      </a:pPr>
                      <a:r>
                        <a:rPr lang="ro-RO" sz="1800" b="1" dirty="0">
                          <a:latin typeface="Times New Roman"/>
                          <a:ea typeface="Calibri"/>
                          <a:cs typeface="Times New Roman"/>
                        </a:rPr>
                        <a:t>Modelul structural al unui sistem de reglare automată</a:t>
                      </a:r>
                      <a:endParaRPr lang="ro-RO"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spTree>
    <p:extLst>
      <p:ext uri="{BB962C8B-B14F-4D97-AF65-F5344CB8AC3E}">
        <p14:creationId xmlns="" xmlns:p14="http://schemas.microsoft.com/office/powerpoint/2010/main" val="3230505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reptunghi 5"/>
          <p:cNvSpPr/>
          <p:nvPr/>
        </p:nvSpPr>
        <p:spPr>
          <a:xfrm>
            <a:off x="285720" y="3643314"/>
            <a:ext cx="8501122" cy="295465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endParaRPr lang="ro-RO" sz="800" b="1" dirty="0" smtClean="0">
              <a:latin typeface="Cambria" pitchFamily="18" charset="0"/>
            </a:endParaRPr>
          </a:p>
          <a:p>
            <a:pPr algn="ctr"/>
            <a:r>
              <a:rPr lang="ro-RO" sz="2400" b="1" dirty="0" smtClean="0">
                <a:solidFill>
                  <a:srgbClr val="FF0000"/>
                </a:solidFill>
                <a:latin typeface="Cambria" pitchFamily="18" charset="0"/>
              </a:rPr>
              <a:t>Structura </a:t>
            </a:r>
            <a:r>
              <a:rPr lang="ro-RO" sz="2400" b="1" dirty="0" smtClean="0">
                <a:latin typeface="Cambria" pitchFamily="18" charset="0"/>
              </a:rPr>
              <a:t>unui sistem de regrare automată cuprinde:</a:t>
            </a:r>
          </a:p>
          <a:p>
            <a:pPr algn="ctr"/>
            <a:endParaRPr lang="ro-RO" sz="14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D.A</a:t>
            </a:r>
            <a:r>
              <a:rPr lang="vi-VN" sz="2000" b="1" dirty="0">
                <a:latin typeface="Cambria" pitchFamily="18" charset="0"/>
              </a:rPr>
              <a:t>. - dispozitivul de automatizare;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I.T</a:t>
            </a:r>
            <a:r>
              <a:rPr lang="vi-VN" sz="2000" b="1" dirty="0">
                <a:latin typeface="Cambria" pitchFamily="18" charset="0"/>
              </a:rPr>
              <a:t>. - instalaţia tehnologică;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r </a:t>
            </a:r>
            <a:r>
              <a:rPr lang="vi-VN" sz="2000" b="1" dirty="0">
                <a:latin typeface="Cambria" pitchFamily="18" charset="0"/>
              </a:rPr>
              <a:t>– mărimea de referinţă;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U </a:t>
            </a:r>
            <a:r>
              <a:rPr lang="vi-VN" sz="2000" b="1" dirty="0">
                <a:latin typeface="Cambria" pitchFamily="18" charset="0"/>
              </a:rPr>
              <a:t>– mărimea de comandă;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Y </a:t>
            </a:r>
            <a:r>
              <a:rPr lang="vi-VN" sz="2000" b="1" dirty="0">
                <a:latin typeface="Cambria" pitchFamily="18" charset="0"/>
              </a:rPr>
              <a:t>– mărimea de ieşire;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Yr </a:t>
            </a:r>
            <a:r>
              <a:rPr lang="vi-VN" sz="2000" b="1" dirty="0">
                <a:latin typeface="Cambria" pitchFamily="18" charset="0"/>
              </a:rPr>
              <a:t>– mărimea de reacţie inversă; </a:t>
            </a:r>
            <a:endParaRPr lang="ro-RO" sz="2000" b="1" dirty="0" smtClean="0">
              <a:latin typeface="Cambria" pitchFamily="18" charset="0"/>
            </a:endParaRPr>
          </a:p>
          <a:p>
            <a:pPr marL="2506663" indent="-346075" algn="just">
              <a:buFont typeface="Wingdings" pitchFamily="2" charset="2"/>
              <a:buChar char="ü"/>
            </a:pPr>
            <a:r>
              <a:rPr lang="vi-VN" sz="2000" b="1" dirty="0" smtClean="0">
                <a:latin typeface="Cambria" pitchFamily="18" charset="0"/>
              </a:rPr>
              <a:t>P </a:t>
            </a:r>
            <a:r>
              <a:rPr lang="vi-VN" sz="2000" b="1" dirty="0">
                <a:latin typeface="Cambria" pitchFamily="18" charset="0"/>
              </a:rPr>
              <a:t>– mărimea perturbatoare</a:t>
            </a:r>
            <a:r>
              <a:rPr lang="vi-VN" sz="2000" b="1" dirty="0" smtClean="0">
                <a:latin typeface="Cambria" pitchFamily="18" charset="0"/>
              </a:rPr>
              <a:t>.</a:t>
            </a:r>
            <a:endParaRPr lang="vi-VN" sz="2000" b="1" dirty="0">
              <a:latin typeface="Cambria" pitchFamily="18" charset="0"/>
            </a:endParaRPr>
          </a:p>
        </p:txBody>
      </p:sp>
      <p:pic>
        <p:nvPicPr>
          <p:cNvPr id="1026" name="Picture 2"/>
          <p:cNvPicPr>
            <a:picLocks noChangeAspect="1" noChangeArrowheads="1"/>
          </p:cNvPicPr>
          <p:nvPr/>
        </p:nvPicPr>
        <p:blipFill>
          <a:blip r:embed="rId2">
            <a:lum bright="-10000" contrast="20000"/>
            <a:extLst>
              <a:ext uri="{28A0092B-C50C-407E-A947-70E740481C1C}">
                <a14:useLocalDpi xmlns="" xmlns:a14="http://schemas.microsoft.com/office/drawing/2010/main" val="0"/>
              </a:ext>
            </a:extLst>
          </a:blip>
          <a:srcRect/>
          <a:stretch>
            <a:fillRect/>
          </a:stretch>
        </p:blipFill>
        <p:spPr bwMode="auto">
          <a:xfrm>
            <a:off x="1000100" y="1214422"/>
            <a:ext cx="7042508" cy="218754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pSp>
        <p:nvGrpSpPr>
          <p:cNvPr id="4" name="Group 3"/>
          <p:cNvGrpSpPr/>
          <p:nvPr/>
        </p:nvGrpSpPr>
        <p:grpSpPr>
          <a:xfrm>
            <a:off x="214282" y="285728"/>
            <a:ext cx="8572560" cy="642942"/>
            <a:chOff x="3000409" y="175121"/>
            <a:chExt cx="5121681" cy="420556"/>
          </a:xfrm>
        </p:grpSpPr>
        <p:sp>
          <p:nvSpPr>
            <p:cNvPr id="5" name="Rounded Rectangle 4"/>
            <p:cNvSpPr/>
            <p:nvPr/>
          </p:nvSpPr>
          <p:spPr>
            <a:xfrm>
              <a:off x="3000409" y="175121"/>
              <a:ext cx="5121681" cy="420556"/>
            </a:xfrm>
            <a:prstGeom prst="roundRect">
              <a:avLst/>
            </a:prstGeom>
            <a:solidFill>
              <a:schemeClr val="bg1">
                <a:alpha val="90000"/>
              </a:scheme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3020939" y="195651"/>
              <a:ext cx="5080621" cy="3794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ro-RO" sz="2400" b="1" kern="1200" dirty="0" smtClean="0">
                  <a:solidFill>
                    <a:srgbClr val="1B0EC8"/>
                  </a:solidFill>
                  <a:latin typeface="Cambria" pitchFamily="18" charset="0"/>
                </a:rPr>
                <a:t>Schema structurală a unui SRA</a:t>
              </a:r>
              <a:endParaRPr lang="ro-RO" sz="2400" kern="1200" dirty="0">
                <a:solidFill>
                  <a:srgbClr val="1B0EC8"/>
                </a:solidFill>
                <a:latin typeface="Cambria" pitchFamily="18" charset="0"/>
              </a:endParaRPr>
            </a:p>
          </p:txBody>
        </p:sp>
      </p:grpSp>
    </p:spTree>
    <p:extLst>
      <p:ext uri="{BB962C8B-B14F-4D97-AF65-F5344CB8AC3E}">
        <p14:creationId xmlns="" xmlns:p14="http://schemas.microsoft.com/office/powerpoint/2010/main" val="3230505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357158" y="2143116"/>
            <a:ext cx="8429684" cy="42148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4000" dirty="0">
              <a:latin typeface="Georgia" pitchFamily="18" charset="0"/>
            </a:endParaRPr>
          </a:p>
        </p:txBody>
      </p:sp>
      <p:grpSp>
        <p:nvGrpSpPr>
          <p:cNvPr id="29697" name="Group 1"/>
          <p:cNvGrpSpPr>
            <a:grpSpLocks/>
          </p:cNvGrpSpPr>
          <p:nvPr/>
        </p:nvGrpSpPr>
        <p:grpSpPr bwMode="auto">
          <a:xfrm>
            <a:off x="642910" y="2357430"/>
            <a:ext cx="7858180" cy="3071834"/>
            <a:chOff x="3577" y="4117"/>
            <a:chExt cx="7308" cy="2986"/>
          </a:xfrm>
        </p:grpSpPr>
        <p:grpSp>
          <p:nvGrpSpPr>
            <p:cNvPr id="29698" name="Group 2"/>
            <p:cNvGrpSpPr>
              <a:grpSpLocks/>
            </p:cNvGrpSpPr>
            <p:nvPr/>
          </p:nvGrpSpPr>
          <p:grpSpPr bwMode="auto">
            <a:xfrm>
              <a:off x="3577" y="4117"/>
              <a:ext cx="7308" cy="2986"/>
              <a:chOff x="2850" y="3800"/>
              <a:chExt cx="7308" cy="2986"/>
            </a:xfrm>
          </p:grpSpPr>
          <p:sp>
            <p:nvSpPr>
              <p:cNvPr id="29699" name="Line 3"/>
              <p:cNvSpPr>
                <a:spLocks noChangeShapeType="1"/>
              </p:cNvSpPr>
              <p:nvPr/>
            </p:nvSpPr>
            <p:spPr bwMode="auto">
              <a:xfrm>
                <a:off x="8160" y="3800"/>
                <a:ext cx="0" cy="748"/>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grpSp>
            <p:nvGrpSpPr>
              <p:cNvPr id="29700" name="Group 4"/>
              <p:cNvGrpSpPr>
                <a:grpSpLocks/>
              </p:cNvGrpSpPr>
              <p:nvPr/>
            </p:nvGrpSpPr>
            <p:grpSpPr bwMode="auto">
              <a:xfrm>
                <a:off x="2850" y="4546"/>
                <a:ext cx="7308" cy="2240"/>
                <a:chOff x="2850" y="5545"/>
                <a:chExt cx="7308" cy="2240"/>
              </a:xfrm>
            </p:grpSpPr>
            <p:sp>
              <p:nvSpPr>
                <p:cNvPr id="29701" name="AutoShape 5"/>
                <p:cNvSpPr>
                  <a:spLocks noChangeArrowheads="1"/>
                </p:cNvSpPr>
                <p:nvPr/>
              </p:nvSpPr>
              <p:spPr bwMode="auto">
                <a:xfrm>
                  <a:off x="3613" y="5651"/>
                  <a:ext cx="374" cy="374"/>
                </a:xfrm>
                <a:prstGeom prst="flowChartSummingJunction">
                  <a:avLst/>
                </a:prstGeom>
                <a:solidFill>
                  <a:srgbClr val="FFFF00"/>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02" name="Line 6"/>
                <p:cNvSpPr>
                  <a:spLocks noChangeShapeType="1"/>
                </p:cNvSpPr>
                <p:nvPr/>
              </p:nvSpPr>
              <p:spPr bwMode="auto">
                <a:xfrm>
                  <a:off x="3987" y="5831"/>
                  <a:ext cx="561" cy="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03" name="Rectangle 7"/>
                <p:cNvSpPr>
                  <a:spLocks noChangeArrowheads="1"/>
                </p:cNvSpPr>
                <p:nvPr/>
              </p:nvSpPr>
              <p:spPr bwMode="auto">
                <a:xfrm>
                  <a:off x="4548" y="5568"/>
                  <a:ext cx="748" cy="561"/>
                </a:xfrm>
                <a:prstGeom prst="rect">
                  <a:avLst/>
                </a:prstGeom>
                <a:solidFill>
                  <a:srgbClr val="CCFFCC"/>
                </a:solidFill>
                <a:ln w="2857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RA</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04" name="Line 8"/>
                <p:cNvSpPr>
                  <a:spLocks noChangeShapeType="1"/>
                </p:cNvSpPr>
                <p:nvPr/>
              </p:nvSpPr>
              <p:spPr bwMode="auto">
                <a:xfrm>
                  <a:off x="5296" y="5831"/>
                  <a:ext cx="748" cy="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05" name="Rectangle 9"/>
                <p:cNvSpPr>
                  <a:spLocks noChangeArrowheads="1"/>
                </p:cNvSpPr>
                <p:nvPr/>
              </p:nvSpPr>
              <p:spPr bwMode="auto">
                <a:xfrm>
                  <a:off x="6029" y="5545"/>
                  <a:ext cx="935" cy="561"/>
                </a:xfrm>
                <a:prstGeom prst="rect">
                  <a:avLst/>
                </a:prstGeom>
                <a:solidFill>
                  <a:srgbClr val="FFD9FF"/>
                </a:solidFill>
                <a:ln w="2857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EE</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06" name="Line 10"/>
                <p:cNvSpPr>
                  <a:spLocks noChangeShapeType="1"/>
                </p:cNvSpPr>
                <p:nvPr/>
              </p:nvSpPr>
              <p:spPr bwMode="auto">
                <a:xfrm>
                  <a:off x="6979" y="5831"/>
                  <a:ext cx="748" cy="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07" name="Rectangle 11"/>
                <p:cNvSpPr>
                  <a:spLocks noChangeArrowheads="1"/>
                </p:cNvSpPr>
                <p:nvPr/>
              </p:nvSpPr>
              <p:spPr bwMode="auto">
                <a:xfrm>
                  <a:off x="7727" y="5568"/>
                  <a:ext cx="935" cy="561"/>
                </a:xfrm>
                <a:prstGeom prst="rect">
                  <a:avLst/>
                </a:prstGeom>
                <a:solidFill>
                  <a:srgbClr val="AFF3F3"/>
                </a:solidFill>
                <a:ln w="2857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IT</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08" name="Line 12"/>
                <p:cNvSpPr>
                  <a:spLocks noChangeShapeType="1"/>
                </p:cNvSpPr>
                <p:nvPr/>
              </p:nvSpPr>
              <p:spPr bwMode="auto">
                <a:xfrm>
                  <a:off x="8662" y="5831"/>
                  <a:ext cx="1496" cy="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09" name="Line 13"/>
                <p:cNvSpPr>
                  <a:spLocks noChangeShapeType="1"/>
                </p:cNvSpPr>
                <p:nvPr/>
              </p:nvSpPr>
              <p:spPr bwMode="auto">
                <a:xfrm flipV="1">
                  <a:off x="3789" y="6011"/>
                  <a:ext cx="0" cy="1496"/>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10" name="Line 14"/>
                <p:cNvSpPr>
                  <a:spLocks noChangeShapeType="1"/>
                </p:cNvSpPr>
                <p:nvPr/>
              </p:nvSpPr>
              <p:spPr bwMode="auto">
                <a:xfrm>
                  <a:off x="3800" y="7516"/>
                  <a:ext cx="2244" cy="0"/>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11" name="Rectangle 15"/>
                <p:cNvSpPr>
                  <a:spLocks noChangeArrowheads="1"/>
                </p:cNvSpPr>
                <p:nvPr/>
              </p:nvSpPr>
              <p:spPr bwMode="auto">
                <a:xfrm>
                  <a:off x="5999" y="7224"/>
                  <a:ext cx="1122" cy="561"/>
                </a:xfrm>
                <a:prstGeom prst="rect">
                  <a:avLst/>
                </a:prstGeom>
                <a:solidFill>
                  <a:srgbClr val="EEDDFF"/>
                </a:solidFill>
                <a:ln w="2857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Tr</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12" name="Line 16"/>
                <p:cNvSpPr>
                  <a:spLocks noChangeShapeType="1"/>
                </p:cNvSpPr>
                <p:nvPr/>
              </p:nvSpPr>
              <p:spPr bwMode="auto">
                <a:xfrm flipH="1">
                  <a:off x="7106" y="7546"/>
                  <a:ext cx="2244" cy="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13" name="Line 17"/>
                <p:cNvSpPr>
                  <a:spLocks noChangeShapeType="1"/>
                </p:cNvSpPr>
                <p:nvPr/>
              </p:nvSpPr>
              <p:spPr bwMode="auto">
                <a:xfrm>
                  <a:off x="9335" y="5868"/>
                  <a:ext cx="0" cy="1683"/>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sp>
              <p:nvSpPr>
                <p:cNvPr id="29714" name="Line 18"/>
                <p:cNvSpPr>
                  <a:spLocks noChangeShapeType="1"/>
                </p:cNvSpPr>
                <p:nvPr/>
              </p:nvSpPr>
              <p:spPr bwMode="auto">
                <a:xfrm rot="-5400000">
                  <a:off x="3224" y="5452"/>
                  <a:ext cx="0" cy="748"/>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o-RO" sz="1600">
                    <a:latin typeface="Cambria" pitchFamily="18" charset="0"/>
                  </a:endParaRPr>
                </a:p>
              </p:txBody>
            </p:sp>
          </p:grpSp>
        </p:grpSp>
        <p:sp>
          <p:nvSpPr>
            <p:cNvPr id="29715" name="Text Box 19"/>
            <p:cNvSpPr txBox="1">
              <a:spLocks noChangeArrowheads="1"/>
            </p:cNvSpPr>
            <p:nvPr/>
          </p:nvSpPr>
          <p:spPr bwMode="auto">
            <a:xfrm>
              <a:off x="3757" y="4837"/>
              <a:ext cx="540" cy="26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X</a:t>
              </a:r>
              <a:r>
                <a:rPr kumimoji="0" lang="ro-RO" sz="1600" b="1" i="0" u="none" strike="noStrike" cap="none" normalizeH="0" baseline="-25000" dirty="0" smtClean="0">
                  <a:ln>
                    <a:noFill/>
                  </a:ln>
                  <a:solidFill>
                    <a:schemeClr val="tx1"/>
                  </a:solidFill>
                  <a:effectLst/>
                  <a:latin typeface="Cambria" pitchFamily="18" charset="0"/>
                  <a:cs typeface="Arial" pitchFamily="34" charset="0"/>
                </a:rPr>
                <a:t>i</a:t>
              </a:r>
              <a:r>
                <a:rPr kumimoji="0" lang="ro-RO" sz="1600" b="1" i="0" u="none" strike="noStrike" cap="none" normalizeH="0" baseline="0" dirty="0" smtClean="0">
                  <a:ln>
                    <a:noFill/>
                  </a:ln>
                  <a:solidFill>
                    <a:schemeClr val="tx1"/>
                  </a:solidFill>
                  <a:effectLst/>
                  <a:latin typeface="Cambria" pitchFamily="18" charset="0"/>
                  <a:cs typeface="Arial" pitchFamily="34" charset="0"/>
                </a:rPr>
                <a:t> +	</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16" name="Text Box 20"/>
            <p:cNvSpPr txBox="1">
              <a:spLocks noChangeArrowheads="1"/>
            </p:cNvSpPr>
            <p:nvPr/>
          </p:nvSpPr>
          <p:spPr bwMode="auto">
            <a:xfrm>
              <a:off x="4837" y="4837"/>
              <a:ext cx="217" cy="30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ε	</a:t>
              </a:r>
              <a:endParaRPr kumimoji="0" lang="ro-RO" sz="1600" b="0" i="0" u="none" strike="noStrike" cap="none" normalizeH="0" baseline="0" smtClean="0">
                <a:ln>
                  <a:noFill/>
                </a:ln>
                <a:solidFill>
                  <a:schemeClr val="tx1"/>
                </a:solidFill>
                <a:effectLst/>
                <a:latin typeface="Cambria" pitchFamily="18" charset="0"/>
                <a:cs typeface="Arial" pitchFamily="34" charset="0"/>
              </a:endParaRPr>
            </a:p>
          </p:txBody>
        </p:sp>
        <p:sp>
          <p:nvSpPr>
            <p:cNvPr id="29717" name="Text Box 21"/>
            <p:cNvSpPr txBox="1">
              <a:spLocks noChangeArrowheads="1"/>
            </p:cNvSpPr>
            <p:nvPr/>
          </p:nvSpPr>
          <p:spPr bwMode="auto">
            <a:xfrm>
              <a:off x="3976" y="5377"/>
              <a:ext cx="471" cy="65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a:t>
              </a:r>
            </a:p>
            <a:p>
              <a:pPr marL="0" marR="0" lvl="0" indent="0" algn="ctr" defTabSz="914400" rtl="0" eaLnBrk="1" fontAlgn="base" latinLnBrk="0" hangingPunct="1">
                <a:lnSpc>
                  <a:spcPct val="100000"/>
                </a:lnSpc>
                <a:spcBef>
                  <a:spcPct val="0"/>
                </a:spcBef>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X</a:t>
              </a:r>
              <a:r>
                <a:rPr kumimoji="0" lang="ro-RO" sz="1600" b="1" i="0" u="none" strike="noStrike" cap="none" normalizeH="0" baseline="-25000" dirty="0" smtClean="0">
                  <a:ln>
                    <a:noFill/>
                  </a:ln>
                  <a:solidFill>
                    <a:schemeClr val="tx1"/>
                  </a:solidFill>
                  <a:effectLst/>
                  <a:latin typeface="Cambria" pitchFamily="18" charset="0"/>
                  <a:cs typeface="Arial" pitchFamily="34" charset="0"/>
                </a:rPr>
                <a:t>r</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18" name="Text Box 22"/>
            <p:cNvSpPr txBox="1">
              <a:spLocks noChangeArrowheads="1"/>
            </p:cNvSpPr>
            <p:nvPr/>
          </p:nvSpPr>
          <p:spPr bwMode="auto">
            <a:xfrm>
              <a:off x="4380" y="4635"/>
              <a:ext cx="360" cy="27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EC	</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sp>
          <p:nvSpPr>
            <p:cNvPr id="29719" name="Text Box 23"/>
            <p:cNvSpPr txBox="1">
              <a:spLocks noChangeArrowheads="1"/>
            </p:cNvSpPr>
            <p:nvPr/>
          </p:nvSpPr>
          <p:spPr bwMode="auto">
            <a:xfrm>
              <a:off x="6277" y="4837"/>
              <a:ext cx="345" cy="3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X</a:t>
              </a:r>
              <a:r>
                <a:rPr kumimoji="0" lang="ro-RO" sz="1600" b="1" i="0" u="none" strike="noStrike" cap="none" normalizeH="0" baseline="-25000" smtClean="0">
                  <a:ln>
                    <a:noFill/>
                  </a:ln>
                  <a:solidFill>
                    <a:schemeClr val="tx1"/>
                  </a:solidFill>
                  <a:effectLst/>
                  <a:latin typeface="Cambria" pitchFamily="18" charset="0"/>
                  <a:cs typeface="Arial" pitchFamily="34" charset="0"/>
                </a:rPr>
                <a:t>c</a:t>
              </a:r>
              <a:r>
                <a:rPr kumimoji="0" lang="ro-RO" sz="1600" b="1" i="0" u="none" strike="noStrike" cap="none" normalizeH="0" baseline="0" smtClean="0">
                  <a:ln>
                    <a:noFill/>
                  </a:ln>
                  <a:solidFill>
                    <a:schemeClr val="tx1"/>
                  </a:solidFill>
                  <a:effectLst/>
                  <a:latin typeface="Cambria" pitchFamily="18" charset="0"/>
                  <a:cs typeface="Arial" pitchFamily="34" charset="0"/>
                </a:rPr>
                <a:t>    </a:t>
              </a:r>
              <a:endParaRPr kumimoji="0" lang="ro-RO" sz="1600" b="0" i="0" u="none" strike="noStrike" cap="none" normalizeH="0" baseline="0" smtClean="0">
                <a:ln>
                  <a:noFill/>
                </a:ln>
                <a:solidFill>
                  <a:schemeClr val="tx1"/>
                </a:solidFill>
                <a:effectLst/>
                <a:latin typeface="Cambria" pitchFamily="18" charset="0"/>
                <a:cs typeface="Arial" pitchFamily="34" charset="0"/>
              </a:endParaRPr>
            </a:p>
          </p:txBody>
        </p:sp>
        <p:sp>
          <p:nvSpPr>
            <p:cNvPr id="29720" name="Text Box 24"/>
            <p:cNvSpPr txBox="1">
              <a:spLocks noChangeArrowheads="1"/>
            </p:cNvSpPr>
            <p:nvPr/>
          </p:nvSpPr>
          <p:spPr bwMode="auto">
            <a:xfrm>
              <a:off x="7897" y="4837"/>
              <a:ext cx="345" cy="3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X</a:t>
              </a:r>
              <a:r>
                <a:rPr kumimoji="0" lang="ro-RO" sz="1600" b="1" i="0" u="none" strike="noStrike" cap="none" normalizeH="0" baseline="-25000" smtClean="0">
                  <a:ln>
                    <a:noFill/>
                  </a:ln>
                  <a:solidFill>
                    <a:schemeClr val="tx1"/>
                  </a:solidFill>
                  <a:effectLst/>
                  <a:latin typeface="Cambria" pitchFamily="18" charset="0"/>
                  <a:cs typeface="Arial" pitchFamily="34" charset="0"/>
                </a:rPr>
                <a:t>m</a:t>
              </a:r>
              <a:r>
                <a:rPr kumimoji="0" lang="ro-RO" sz="1600" b="1" i="0" u="none" strike="noStrike" cap="none" normalizeH="0" baseline="0" smtClean="0">
                  <a:ln>
                    <a:noFill/>
                  </a:ln>
                  <a:solidFill>
                    <a:schemeClr val="tx1"/>
                  </a:solidFill>
                  <a:effectLst/>
                  <a:latin typeface="Cambria" pitchFamily="18" charset="0"/>
                  <a:cs typeface="Arial" pitchFamily="34" charset="0"/>
                </a:rPr>
                <a:t>   </a:t>
              </a:r>
              <a:endParaRPr kumimoji="0" lang="ro-RO" sz="1600" b="0" i="0" u="none" strike="noStrike" cap="none" normalizeH="0" baseline="0" smtClean="0">
                <a:ln>
                  <a:noFill/>
                </a:ln>
                <a:solidFill>
                  <a:schemeClr val="tx1"/>
                </a:solidFill>
                <a:effectLst/>
                <a:latin typeface="Cambria" pitchFamily="18" charset="0"/>
                <a:cs typeface="Arial" pitchFamily="34" charset="0"/>
              </a:endParaRPr>
            </a:p>
          </p:txBody>
        </p:sp>
        <p:sp>
          <p:nvSpPr>
            <p:cNvPr id="29721" name="Text Box 25"/>
            <p:cNvSpPr txBox="1">
              <a:spLocks noChangeArrowheads="1"/>
            </p:cNvSpPr>
            <p:nvPr/>
          </p:nvSpPr>
          <p:spPr bwMode="auto">
            <a:xfrm>
              <a:off x="8977" y="4117"/>
              <a:ext cx="345" cy="3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X</a:t>
              </a:r>
              <a:r>
                <a:rPr kumimoji="0" lang="ro-RO" sz="1600" b="1" i="0" u="none" strike="noStrike" cap="none" normalizeH="0" baseline="-25000" smtClean="0">
                  <a:ln>
                    <a:noFill/>
                  </a:ln>
                  <a:solidFill>
                    <a:schemeClr val="tx1"/>
                  </a:solidFill>
                  <a:effectLst/>
                  <a:latin typeface="Cambria" pitchFamily="18" charset="0"/>
                  <a:cs typeface="Arial" pitchFamily="34" charset="0"/>
                </a:rPr>
                <a:t>p</a:t>
              </a:r>
              <a:r>
                <a:rPr kumimoji="0" lang="ro-RO" sz="1600" b="1" i="0" u="none" strike="noStrike" cap="none" normalizeH="0" baseline="0" smtClean="0">
                  <a:ln>
                    <a:noFill/>
                  </a:ln>
                  <a:solidFill>
                    <a:schemeClr val="tx1"/>
                  </a:solidFill>
                  <a:effectLst/>
                  <a:latin typeface="Cambria" pitchFamily="18" charset="0"/>
                  <a:cs typeface="Arial" pitchFamily="34" charset="0"/>
                </a:rPr>
                <a:t>   </a:t>
              </a:r>
              <a:endParaRPr kumimoji="0" lang="ro-RO" sz="1600" b="0" i="0" u="none" strike="noStrike" cap="none" normalizeH="0" baseline="0" smtClean="0">
                <a:ln>
                  <a:noFill/>
                </a:ln>
                <a:solidFill>
                  <a:schemeClr val="tx1"/>
                </a:solidFill>
                <a:effectLst/>
                <a:latin typeface="Cambria" pitchFamily="18" charset="0"/>
                <a:cs typeface="Arial" pitchFamily="34" charset="0"/>
              </a:endParaRPr>
            </a:p>
          </p:txBody>
        </p:sp>
        <p:sp>
          <p:nvSpPr>
            <p:cNvPr id="29722" name="Text Box 26"/>
            <p:cNvSpPr txBox="1">
              <a:spLocks noChangeArrowheads="1"/>
            </p:cNvSpPr>
            <p:nvPr/>
          </p:nvSpPr>
          <p:spPr bwMode="auto">
            <a:xfrm>
              <a:off x="9697" y="4837"/>
              <a:ext cx="345" cy="3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X</a:t>
              </a:r>
              <a:r>
                <a:rPr kumimoji="0" lang="ro-RO" sz="1600" b="1" i="0" u="none" strike="noStrike" cap="none" normalizeH="0" baseline="-25000" smtClean="0">
                  <a:ln>
                    <a:noFill/>
                  </a:ln>
                  <a:solidFill>
                    <a:schemeClr val="tx1"/>
                  </a:solidFill>
                  <a:effectLst/>
                  <a:latin typeface="Cambria" pitchFamily="18" charset="0"/>
                  <a:cs typeface="Arial" pitchFamily="34" charset="0"/>
                </a:rPr>
                <a:t>e</a:t>
              </a:r>
              <a:endParaRPr kumimoji="0" lang="ro-RO" sz="1600" b="1" i="0" u="none" strike="noStrike" cap="none" normalizeH="0" baseline="0" smtClean="0">
                <a:ln>
                  <a:noFill/>
                </a:ln>
                <a:solidFill>
                  <a:schemeClr val="tx1"/>
                </a:solidFill>
                <a:effectLst/>
                <a:latin typeface="Cambria"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smtClean="0">
                  <a:ln>
                    <a:noFill/>
                  </a:ln>
                  <a:solidFill>
                    <a:schemeClr val="tx1"/>
                  </a:solidFill>
                  <a:effectLst/>
                  <a:latin typeface="Cambria" pitchFamily="18" charset="0"/>
                  <a:cs typeface="Arial" pitchFamily="34" charset="0"/>
                </a:rPr>
                <a:t>   </a:t>
              </a:r>
              <a:endParaRPr kumimoji="0" lang="ro-RO" sz="1600" b="0" i="0" u="none" strike="noStrike" cap="none" normalizeH="0" baseline="0" smtClean="0">
                <a:ln>
                  <a:noFill/>
                </a:ln>
                <a:solidFill>
                  <a:schemeClr val="tx1"/>
                </a:solidFill>
                <a:effectLst/>
                <a:latin typeface="Cambria" pitchFamily="18" charset="0"/>
                <a:cs typeface="Arial" pitchFamily="34" charset="0"/>
              </a:endParaRPr>
            </a:p>
          </p:txBody>
        </p:sp>
        <p:sp>
          <p:nvSpPr>
            <p:cNvPr id="29723" name="Text Box 27"/>
            <p:cNvSpPr txBox="1">
              <a:spLocks noChangeArrowheads="1"/>
            </p:cNvSpPr>
            <p:nvPr/>
          </p:nvSpPr>
          <p:spPr bwMode="auto">
            <a:xfrm>
              <a:off x="8028" y="6409"/>
              <a:ext cx="345" cy="3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X</a:t>
              </a:r>
              <a:r>
                <a:rPr kumimoji="0" lang="ro-RO" sz="1600" b="1" i="0" u="none" strike="noStrike" cap="none" normalizeH="0" baseline="-25000" dirty="0" smtClean="0">
                  <a:ln>
                    <a:noFill/>
                  </a:ln>
                  <a:solidFill>
                    <a:schemeClr val="tx1"/>
                  </a:solidFill>
                  <a:effectLst/>
                  <a:latin typeface="Cambria" pitchFamily="18" charset="0"/>
                  <a:cs typeface="Arial" pitchFamily="34" charset="0"/>
                </a:rPr>
                <a:t>e</a:t>
              </a:r>
              <a:endParaRPr kumimoji="0" lang="ro-RO" sz="1600" b="1"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1" i="0" u="none" strike="noStrike" cap="none" normalizeH="0" baseline="0" dirty="0" smtClean="0">
                  <a:ln>
                    <a:noFill/>
                  </a:ln>
                  <a:solidFill>
                    <a:schemeClr val="tx1"/>
                  </a:solidFill>
                  <a:effectLst/>
                  <a:latin typeface="Cambria" pitchFamily="18" charset="0"/>
                  <a:cs typeface="Arial" pitchFamily="34" charset="0"/>
                </a:rPr>
                <a:t>   </a:t>
              </a:r>
              <a:endParaRPr kumimoji="0" lang="ro-RO" sz="1600" b="0" i="0" u="none" strike="noStrike" cap="none" normalizeH="0" baseline="0" dirty="0" smtClean="0">
                <a:ln>
                  <a:noFill/>
                </a:ln>
                <a:solidFill>
                  <a:schemeClr val="tx1"/>
                </a:solidFill>
                <a:effectLst/>
                <a:latin typeface="Cambria" pitchFamily="18" charset="0"/>
                <a:cs typeface="Arial" pitchFamily="34" charset="0"/>
              </a:endParaRPr>
            </a:p>
          </p:txBody>
        </p:sp>
      </p:grpSp>
      <p:grpSp>
        <p:nvGrpSpPr>
          <p:cNvPr id="33" name="Group 32"/>
          <p:cNvGrpSpPr/>
          <p:nvPr/>
        </p:nvGrpSpPr>
        <p:grpSpPr>
          <a:xfrm>
            <a:off x="214282" y="357166"/>
            <a:ext cx="8572560" cy="1214446"/>
            <a:chOff x="3000409" y="-245435"/>
            <a:chExt cx="5121681" cy="841112"/>
          </a:xfrm>
          <a:solidFill>
            <a:srgbClr val="FFFFCC"/>
          </a:solidFill>
        </p:grpSpPr>
        <p:sp>
          <p:nvSpPr>
            <p:cNvPr id="34" name="Rounded Rectangle 33"/>
            <p:cNvSpPr/>
            <p:nvPr/>
          </p:nvSpPr>
          <p:spPr>
            <a:xfrm>
              <a:off x="3000409" y="-198706"/>
              <a:ext cx="5121681" cy="794383"/>
            </a:xfrm>
            <a:prstGeom prst="roundRect">
              <a:avLst/>
            </a:prstGeom>
            <a:grp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35" name="Rounded Rectangle 4"/>
            <p:cNvSpPr/>
            <p:nvPr/>
          </p:nvSpPr>
          <p:spPr>
            <a:xfrm>
              <a:off x="3020939" y="-245435"/>
              <a:ext cx="5080621" cy="82058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algn="ctr"/>
              <a:r>
                <a:rPr lang="vi-VN" sz="2400" b="1" dirty="0" smtClean="0">
                  <a:solidFill>
                    <a:srgbClr val="00B050"/>
                  </a:solidFill>
                  <a:latin typeface="Cambria" pitchFamily="18" charset="0"/>
                </a:rPr>
                <a:t>SCHEMA BLOC </a:t>
              </a:r>
              <a:endParaRPr lang="ro-RO" sz="2400" b="1" dirty="0" smtClean="0">
                <a:solidFill>
                  <a:srgbClr val="00B050"/>
                </a:solidFill>
                <a:latin typeface="Cambria" pitchFamily="18" charset="0"/>
              </a:endParaRPr>
            </a:p>
            <a:p>
              <a:pPr algn="ctr"/>
              <a:r>
                <a:rPr lang="vi-VN" sz="2400" b="1" dirty="0" smtClean="0">
                  <a:latin typeface="Cambria" pitchFamily="18" charset="0"/>
                </a:rPr>
                <a:t>a unui sistem de reglare automată (SRA)</a:t>
              </a:r>
              <a:endParaRPr lang="vi-VN" sz="2400" b="1" dirty="0">
                <a:latin typeface="Cambria" pitchFamily="18" charset="0"/>
              </a:endParaRPr>
            </a:p>
          </p:txBody>
        </p:sp>
      </p:grpSp>
    </p:spTree>
    <p:extLst>
      <p:ext uri="{BB962C8B-B14F-4D97-AF65-F5344CB8AC3E}">
        <p14:creationId xmlns="" xmlns:p14="http://schemas.microsoft.com/office/powerpoint/2010/main" val="2636345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85720" y="285728"/>
          <a:ext cx="8572560" cy="30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357158" y="3000372"/>
          <a:ext cx="8429684" cy="364333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 xmlns:p14="http://schemas.microsoft.com/office/powerpoint/2010/main" val="183988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214282" y="214290"/>
          <a:ext cx="8643998"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65434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616</TotalTime>
  <Words>1664</Words>
  <Application>Microsoft Office PowerPoint</Application>
  <PresentationFormat>On-screen Show (4:3)</PresentationFormat>
  <Paragraphs>245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Elena</dc:creator>
  <cp:lastModifiedBy>fizica</cp:lastModifiedBy>
  <cp:revision>85</cp:revision>
  <cp:lastPrinted>2015-05-17T21:11:12Z</cp:lastPrinted>
  <dcterms:created xsi:type="dcterms:W3CDTF">2013-06-02T17:42:33Z</dcterms:created>
  <dcterms:modified xsi:type="dcterms:W3CDTF">2020-08-08T22:28:14Z</dcterms:modified>
</cp:coreProperties>
</file>